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2" r:id="rId5"/>
    <p:sldId id="260" r:id="rId6"/>
    <p:sldId id="261" r:id="rId7"/>
    <p:sldId id="263" r:id="rId8"/>
    <p:sldId id="266" r:id="rId9"/>
    <p:sldId id="267" r:id="rId10"/>
    <p:sldId id="268" r:id="rId11"/>
    <p:sldId id="269" r:id="rId12"/>
    <p:sldId id="285" r:id="rId13"/>
    <p:sldId id="265" r:id="rId14"/>
    <p:sldId id="270" r:id="rId15"/>
    <p:sldId id="271" r:id="rId16"/>
    <p:sldId id="264" r:id="rId17"/>
    <p:sldId id="276" r:id="rId18"/>
    <p:sldId id="273" r:id="rId19"/>
    <p:sldId id="274" r:id="rId20"/>
    <p:sldId id="282" r:id="rId21"/>
    <p:sldId id="272" r:id="rId22"/>
    <p:sldId id="275" r:id="rId23"/>
    <p:sldId id="278" r:id="rId24"/>
    <p:sldId id="279" r:id="rId25"/>
    <p:sldId id="258" r:id="rId26"/>
    <p:sldId id="277" r:id="rId27"/>
    <p:sldId id="280" r:id="rId28"/>
    <p:sldId id="281"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299" r:id="rId46"/>
    <p:sldId id="304" r:id="rId47"/>
    <p:sldId id="301" r:id="rId48"/>
    <p:sldId id="302" r:id="rId49"/>
    <p:sldId id="303"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5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C41CCF-06FB-224E-BEF8-274235C3DCFB}"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78A93-520D-BD47-B58B-48C83DDED4F9}" type="slidenum">
              <a:rPr lang="en-US" smtClean="0"/>
              <a:t>‹#›</a:t>
            </a:fld>
            <a:endParaRPr lang="en-US"/>
          </a:p>
        </p:txBody>
      </p:sp>
    </p:spTree>
    <p:extLst>
      <p:ext uri="{BB962C8B-B14F-4D97-AF65-F5344CB8AC3E}">
        <p14:creationId xmlns:p14="http://schemas.microsoft.com/office/powerpoint/2010/main" val="41585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41CCF-06FB-224E-BEF8-274235C3DCFB}"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78A93-520D-BD47-B58B-48C83DDED4F9}" type="slidenum">
              <a:rPr lang="en-US" smtClean="0"/>
              <a:t>‹#›</a:t>
            </a:fld>
            <a:endParaRPr lang="en-US"/>
          </a:p>
        </p:txBody>
      </p:sp>
    </p:spTree>
    <p:extLst>
      <p:ext uri="{BB962C8B-B14F-4D97-AF65-F5344CB8AC3E}">
        <p14:creationId xmlns:p14="http://schemas.microsoft.com/office/powerpoint/2010/main" val="267674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41CCF-06FB-224E-BEF8-274235C3DCFB}"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78A93-520D-BD47-B58B-48C83DDED4F9}" type="slidenum">
              <a:rPr lang="en-US" smtClean="0"/>
              <a:t>‹#›</a:t>
            </a:fld>
            <a:endParaRPr lang="en-US"/>
          </a:p>
        </p:txBody>
      </p:sp>
    </p:spTree>
    <p:extLst>
      <p:ext uri="{BB962C8B-B14F-4D97-AF65-F5344CB8AC3E}">
        <p14:creationId xmlns:p14="http://schemas.microsoft.com/office/powerpoint/2010/main" val="1695969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41CCF-06FB-224E-BEF8-274235C3DCFB}"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78A93-520D-BD47-B58B-48C83DDED4F9}" type="slidenum">
              <a:rPr lang="en-US" smtClean="0"/>
              <a:t>‹#›</a:t>
            </a:fld>
            <a:endParaRPr lang="en-US"/>
          </a:p>
        </p:txBody>
      </p:sp>
    </p:spTree>
    <p:extLst>
      <p:ext uri="{BB962C8B-B14F-4D97-AF65-F5344CB8AC3E}">
        <p14:creationId xmlns:p14="http://schemas.microsoft.com/office/powerpoint/2010/main" val="292529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41CCF-06FB-224E-BEF8-274235C3DCFB}"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78A93-520D-BD47-B58B-48C83DDED4F9}" type="slidenum">
              <a:rPr lang="en-US" smtClean="0"/>
              <a:t>‹#›</a:t>
            </a:fld>
            <a:endParaRPr lang="en-US"/>
          </a:p>
        </p:txBody>
      </p:sp>
      <p:pic>
        <p:nvPicPr>
          <p:cNvPr id="7" name="Picture 6" descr="5568636609_d241f0ec72.jpg"/>
          <p:cNvPicPr>
            <a:picLocks noChangeAspect="1"/>
          </p:cNvPicPr>
          <p:nvPr userDrawn="1"/>
        </p:nvPicPr>
        <p:blipFill>
          <a:blip r:embed="rId2">
            <a:alphaModFix amt="1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93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C41CCF-06FB-224E-BEF8-274235C3DCFB}"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78A93-520D-BD47-B58B-48C83DDED4F9}" type="slidenum">
              <a:rPr lang="en-US" smtClean="0"/>
              <a:t>‹#›</a:t>
            </a:fld>
            <a:endParaRPr lang="en-US"/>
          </a:p>
        </p:txBody>
      </p:sp>
      <p:pic>
        <p:nvPicPr>
          <p:cNvPr id="7" name="Picture 6" descr="5568636609_d241f0ec72.jpg"/>
          <p:cNvPicPr>
            <a:picLocks noChangeAspect="1"/>
          </p:cNvPicPr>
          <p:nvPr userDrawn="1"/>
        </p:nvPicPr>
        <p:blipFill>
          <a:blip r:embed="rId2">
            <a:alphaModFix amt="13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864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C41CCF-06FB-224E-BEF8-274235C3DCFB}"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78A93-520D-BD47-B58B-48C83DDED4F9}" type="slidenum">
              <a:rPr lang="en-US" smtClean="0"/>
              <a:t>‹#›</a:t>
            </a:fld>
            <a:endParaRPr lang="en-US"/>
          </a:p>
        </p:txBody>
      </p:sp>
    </p:spTree>
    <p:extLst>
      <p:ext uri="{BB962C8B-B14F-4D97-AF65-F5344CB8AC3E}">
        <p14:creationId xmlns:p14="http://schemas.microsoft.com/office/powerpoint/2010/main" val="4893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C41CCF-06FB-224E-BEF8-274235C3DCFB}"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78A93-520D-BD47-B58B-48C83DDED4F9}" type="slidenum">
              <a:rPr lang="en-US" smtClean="0"/>
              <a:t>‹#›</a:t>
            </a:fld>
            <a:endParaRPr lang="en-US"/>
          </a:p>
        </p:txBody>
      </p:sp>
    </p:spTree>
    <p:extLst>
      <p:ext uri="{BB962C8B-B14F-4D97-AF65-F5344CB8AC3E}">
        <p14:creationId xmlns:p14="http://schemas.microsoft.com/office/powerpoint/2010/main" val="396039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C41CCF-06FB-224E-BEF8-274235C3DCFB}" type="datetimeFigureOut">
              <a:rPr lang="en-US" smtClean="0"/>
              <a:t>2/16/17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78A93-520D-BD47-B58B-48C83DDED4F9}" type="slidenum">
              <a:rPr lang="en-US" smtClean="0"/>
              <a:t>‹#›</a:t>
            </a:fld>
            <a:endParaRPr lang="en-US"/>
          </a:p>
        </p:txBody>
      </p:sp>
    </p:spTree>
    <p:extLst>
      <p:ext uri="{BB962C8B-B14F-4D97-AF65-F5344CB8AC3E}">
        <p14:creationId xmlns:p14="http://schemas.microsoft.com/office/powerpoint/2010/main" val="344025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C41CCF-06FB-224E-BEF8-274235C3DCFB}" type="datetimeFigureOut">
              <a:rPr lang="en-US" smtClean="0"/>
              <a:t>2/16/17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78A93-520D-BD47-B58B-48C83DDED4F9}" type="slidenum">
              <a:rPr lang="en-US" smtClean="0"/>
              <a:t>‹#›</a:t>
            </a:fld>
            <a:endParaRPr lang="en-US"/>
          </a:p>
        </p:txBody>
      </p:sp>
    </p:spTree>
    <p:extLst>
      <p:ext uri="{BB962C8B-B14F-4D97-AF65-F5344CB8AC3E}">
        <p14:creationId xmlns:p14="http://schemas.microsoft.com/office/powerpoint/2010/main" val="180255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41CCF-06FB-224E-BEF8-274235C3DCFB}" type="datetimeFigureOut">
              <a:rPr lang="en-US" smtClean="0"/>
              <a:t>2/16/17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78A93-520D-BD47-B58B-48C83DDED4F9}" type="slidenum">
              <a:rPr lang="en-US" smtClean="0"/>
              <a:t>‹#›</a:t>
            </a:fld>
            <a:endParaRPr lang="en-US"/>
          </a:p>
        </p:txBody>
      </p:sp>
    </p:spTree>
    <p:extLst>
      <p:ext uri="{BB962C8B-B14F-4D97-AF65-F5344CB8AC3E}">
        <p14:creationId xmlns:p14="http://schemas.microsoft.com/office/powerpoint/2010/main" val="163604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41CCF-06FB-224E-BEF8-274235C3DCFB}"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78A93-520D-BD47-B58B-48C83DDED4F9}" type="slidenum">
              <a:rPr lang="en-US" smtClean="0"/>
              <a:t>‹#›</a:t>
            </a:fld>
            <a:endParaRPr lang="en-US"/>
          </a:p>
        </p:txBody>
      </p:sp>
    </p:spTree>
    <p:extLst>
      <p:ext uri="{BB962C8B-B14F-4D97-AF65-F5344CB8AC3E}">
        <p14:creationId xmlns:p14="http://schemas.microsoft.com/office/powerpoint/2010/main" val="1785751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41CCF-06FB-224E-BEF8-274235C3DCFB}" type="datetimeFigureOut">
              <a:rPr lang="en-US" smtClean="0"/>
              <a:t>2/16/17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78A93-520D-BD47-B58B-48C83DDED4F9}" type="slidenum">
              <a:rPr lang="en-US" smtClean="0"/>
              <a:t>‹#›</a:t>
            </a:fld>
            <a:endParaRPr lang="en-US"/>
          </a:p>
        </p:txBody>
      </p:sp>
    </p:spTree>
    <p:extLst>
      <p:ext uri="{BB962C8B-B14F-4D97-AF65-F5344CB8AC3E}">
        <p14:creationId xmlns:p14="http://schemas.microsoft.com/office/powerpoint/2010/main" val="69802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gif"/><Relationship Id="rId5"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818283" cy="6858000"/>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093077"/>
            <a:ext cx="4818283" cy="1921817"/>
          </a:xfrm>
          <a:solidFill>
            <a:srgbClr val="3366FF"/>
          </a:solidFill>
        </p:spPr>
        <p:txBody>
          <a:bodyPr>
            <a:normAutofit fontScale="90000"/>
          </a:bodyPr>
          <a:lstStyle/>
          <a:p>
            <a:r>
              <a:rPr lang="en-US" dirty="0" smtClean="0"/>
              <a:t>2. To what extent was the League of Nations a success?</a:t>
            </a:r>
            <a:endParaRPr lang="en-US" dirty="0"/>
          </a:p>
        </p:txBody>
      </p:sp>
      <p:pic>
        <p:nvPicPr>
          <p:cNvPr id="5" name="Picture 4" descr="5568636609_d241f0ec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015" y="0"/>
            <a:ext cx="3334510" cy="3334510"/>
          </a:xfrm>
          <a:prstGeom prst="rect">
            <a:avLst/>
          </a:prstGeom>
        </p:spPr>
      </p:pic>
      <p:pic>
        <p:nvPicPr>
          <p:cNvPr id="6" name="Picture 2" descr="http://www.un.org/issues/gallery/history/images/un50-01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283" y="3367110"/>
            <a:ext cx="4344386" cy="35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8187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Structure of the LON</a:t>
            </a:r>
            <a:endParaRPr lang="en-SG" dirty="0"/>
          </a:p>
        </p:txBody>
      </p:sp>
      <p:sp>
        <p:nvSpPr>
          <p:cNvPr id="5" name="Content Placeholder 2"/>
          <p:cNvSpPr>
            <a:spLocks noGrp="1"/>
          </p:cNvSpPr>
          <p:nvPr>
            <p:ph idx="1"/>
          </p:nvPr>
        </p:nvSpPr>
        <p:spPr>
          <a:xfrm>
            <a:off x="457200" y="1600200"/>
            <a:ext cx="4906888" cy="4525963"/>
          </a:xfrm>
        </p:spPr>
        <p:txBody>
          <a:bodyPr>
            <a:normAutofit fontScale="85000" lnSpcReduction="10000"/>
          </a:bodyPr>
          <a:lstStyle/>
          <a:p>
            <a:r>
              <a:rPr lang="en-US" dirty="0" smtClean="0"/>
              <a:t>The Assembly consisted of all the other member nations of the LON.</a:t>
            </a:r>
          </a:p>
          <a:p>
            <a:pPr marL="0" indent="0">
              <a:buNone/>
            </a:pPr>
            <a:endParaRPr lang="en-US" dirty="0" smtClean="0"/>
          </a:p>
          <a:p>
            <a:r>
              <a:rPr lang="en-US" dirty="0" smtClean="0"/>
              <a:t>The Assembly met once a year to debate on international affairs. Smaller nations had a forum for which to voice their opinions.</a:t>
            </a:r>
          </a:p>
          <a:p>
            <a:endParaRPr lang="en-US" dirty="0"/>
          </a:p>
          <a:p>
            <a:r>
              <a:rPr lang="en-US" dirty="0" smtClean="0"/>
              <a:t>Decisions had to be unanimous</a:t>
            </a:r>
            <a:endParaRPr lang="en-SG" dirty="0"/>
          </a:p>
        </p:txBody>
      </p:sp>
      <p:grpSp>
        <p:nvGrpSpPr>
          <p:cNvPr id="6" name="Group 5"/>
          <p:cNvGrpSpPr/>
          <p:nvPr/>
        </p:nvGrpSpPr>
        <p:grpSpPr>
          <a:xfrm>
            <a:off x="5594989" y="2730855"/>
            <a:ext cx="3168352" cy="2088232"/>
            <a:chOff x="5652120" y="3573016"/>
            <a:chExt cx="3168352" cy="2088232"/>
          </a:xfrm>
        </p:grpSpPr>
        <p:sp>
          <p:nvSpPr>
            <p:cNvPr id="7" name="Rectangle 6"/>
            <p:cNvSpPr/>
            <p:nvPr/>
          </p:nvSpPr>
          <p:spPr>
            <a:xfrm>
              <a:off x="5652120" y="3573016"/>
              <a:ext cx="3168352" cy="2088232"/>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ASSEMBLY</a:t>
              </a:r>
            </a:p>
            <a:p>
              <a:pPr algn="ctr"/>
              <a:endParaRPr lang="en-US" sz="2000" b="1" dirty="0"/>
            </a:p>
            <a:p>
              <a:pPr algn="ctr"/>
              <a:endParaRPr lang="en-US" sz="2000" b="1" dirty="0" smtClean="0"/>
            </a:p>
            <a:p>
              <a:pPr algn="ctr"/>
              <a:endParaRPr lang="en-US" sz="2000" b="1" dirty="0"/>
            </a:p>
            <a:p>
              <a:pPr algn="ctr"/>
              <a:endParaRPr lang="en-US" sz="2000" b="1" dirty="0" smtClean="0"/>
            </a:p>
            <a:p>
              <a:pPr algn="ctr"/>
              <a:endParaRPr lang="en-SG" sz="2000" b="1" dirty="0"/>
            </a:p>
          </p:txBody>
        </p:sp>
        <p:sp>
          <p:nvSpPr>
            <p:cNvPr id="8" name="Rectangle 7"/>
            <p:cNvSpPr/>
            <p:nvPr/>
          </p:nvSpPr>
          <p:spPr>
            <a:xfrm>
              <a:off x="5953731" y="4293096"/>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8"/>
            <p:cNvSpPr/>
            <p:nvPr/>
          </p:nvSpPr>
          <p:spPr>
            <a:xfrm>
              <a:off x="6492557" y="4293096"/>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9"/>
            <p:cNvSpPr/>
            <p:nvPr/>
          </p:nvSpPr>
          <p:spPr>
            <a:xfrm>
              <a:off x="7031383" y="4293096"/>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7573911" y="4293096"/>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Rectangle 11"/>
            <p:cNvSpPr/>
            <p:nvPr/>
          </p:nvSpPr>
          <p:spPr>
            <a:xfrm>
              <a:off x="8100392" y="4293096"/>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Rectangle 12"/>
            <p:cNvSpPr/>
            <p:nvPr/>
          </p:nvSpPr>
          <p:spPr>
            <a:xfrm>
              <a:off x="5967310" y="4725144"/>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Rectangle 13"/>
            <p:cNvSpPr/>
            <p:nvPr/>
          </p:nvSpPr>
          <p:spPr>
            <a:xfrm>
              <a:off x="6506136" y="4725144"/>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Rectangle 14"/>
            <p:cNvSpPr/>
            <p:nvPr/>
          </p:nvSpPr>
          <p:spPr>
            <a:xfrm>
              <a:off x="7044962" y="4725144"/>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Rectangle 15"/>
            <p:cNvSpPr/>
            <p:nvPr/>
          </p:nvSpPr>
          <p:spPr>
            <a:xfrm>
              <a:off x="7587490" y="4725144"/>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Rectangle 16"/>
            <p:cNvSpPr/>
            <p:nvPr/>
          </p:nvSpPr>
          <p:spPr>
            <a:xfrm>
              <a:off x="8113971" y="4725144"/>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Rectangle 17"/>
            <p:cNvSpPr/>
            <p:nvPr/>
          </p:nvSpPr>
          <p:spPr>
            <a:xfrm>
              <a:off x="5989735" y="5157192"/>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Rectangle 18"/>
            <p:cNvSpPr/>
            <p:nvPr/>
          </p:nvSpPr>
          <p:spPr>
            <a:xfrm>
              <a:off x="6528561" y="5157192"/>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Rectangle 19"/>
            <p:cNvSpPr/>
            <p:nvPr/>
          </p:nvSpPr>
          <p:spPr>
            <a:xfrm>
              <a:off x="7067387" y="5157192"/>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ectangle 20"/>
            <p:cNvSpPr/>
            <p:nvPr/>
          </p:nvSpPr>
          <p:spPr>
            <a:xfrm>
              <a:off x="7609915" y="5157192"/>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Rectangle 21"/>
            <p:cNvSpPr/>
            <p:nvPr/>
          </p:nvSpPr>
          <p:spPr>
            <a:xfrm>
              <a:off x="8136396" y="5157192"/>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23" name="Rectangle 22"/>
          <p:cNvSpPr/>
          <p:nvPr/>
        </p:nvSpPr>
        <p:spPr>
          <a:xfrm>
            <a:off x="539552" y="1484784"/>
            <a:ext cx="4824536" cy="47525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4130789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dirty="0" smtClean="0"/>
              <a:t>… decisions had to be UNANIMOUS</a:t>
            </a:r>
            <a:endParaRPr lang="en-SG" dirty="0"/>
          </a:p>
        </p:txBody>
      </p:sp>
      <p:pic>
        <p:nvPicPr>
          <p:cNvPr id="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2776"/>
            <a:ext cx="9144000" cy="5445224"/>
          </a:xfrm>
        </p:spPr>
      </p:pic>
      <p:sp>
        <p:nvSpPr>
          <p:cNvPr id="7" name="Oval 6"/>
          <p:cNvSpPr/>
          <p:nvPr/>
        </p:nvSpPr>
        <p:spPr>
          <a:xfrm>
            <a:off x="4664569" y="1268760"/>
            <a:ext cx="4646175" cy="13826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284268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349"/>
          </a:xfrm>
        </p:spPr>
        <p:txBody>
          <a:bodyPr/>
          <a:lstStyle/>
          <a:p>
            <a:r>
              <a:rPr lang="en-US" dirty="0" smtClean="0"/>
              <a:t>Unanimous decisions</a:t>
            </a:r>
            <a:endParaRPr lang="en-US" dirty="0"/>
          </a:p>
        </p:txBody>
      </p:sp>
      <p:sp>
        <p:nvSpPr>
          <p:cNvPr id="3" name="Content Placeholder 2"/>
          <p:cNvSpPr>
            <a:spLocks noGrp="1"/>
          </p:cNvSpPr>
          <p:nvPr>
            <p:ph idx="1"/>
          </p:nvPr>
        </p:nvSpPr>
        <p:spPr>
          <a:xfrm>
            <a:off x="457200" y="1063988"/>
            <a:ext cx="8229600" cy="5611676"/>
          </a:xfrm>
        </p:spPr>
        <p:txBody>
          <a:bodyPr>
            <a:normAutofit/>
          </a:bodyPr>
          <a:lstStyle/>
          <a:p>
            <a:pPr>
              <a:buClr>
                <a:srgbClr val="3366FF"/>
              </a:buClr>
              <a:buFont typeface="Wingdings" charset="2"/>
              <a:buChar char="v"/>
              <a:defRPr/>
            </a:pPr>
            <a:r>
              <a:rPr lang="en-US" dirty="0" smtClean="0"/>
              <a:t>Why were unanimous decisions required in the Assembly and Council?</a:t>
            </a:r>
          </a:p>
          <a:p>
            <a:pPr lvl="1">
              <a:buClr>
                <a:srgbClr val="3366FF"/>
              </a:buClr>
              <a:buFont typeface="Wingdings" charset="2"/>
              <a:buChar char="v"/>
              <a:defRPr/>
            </a:pPr>
            <a:r>
              <a:rPr lang="en-US" dirty="0" smtClean="0"/>
              <a:t>Unanimous decisions appear obvious obstructions to the work of the League but the unanimous decision requirement was quite deliberate.</a:t>
            </a:r>
            <a:endParaRPr lang="en-US" dirty="0"/>
          </a:p>
          <a:p>
            <a:pPr lvl="1">
              <a:buClr>
                <a:srgbClr val="3366FF"/>
              </a:buClr>
              <a:buFont typeface="Wingdings" charset="2"/>
              <a:buChar char="v"/>
              <a:defRPr/>
            </a:pPr>
            <a:r>
              <a:rPr lang="en-US" dirty="0" smtClean="0"/>
              <a:t>The intention was to prevent the League from being dominated by the most important countries with major world influence.</a:t>
            </a:r>
          </a:p>
          <a:p>
            <a:pPr lvl="1">
              <a:buClr>
                <a:srgbClr val="3366FF"/>
              </a:buClr>
              <a:buFont typeface="Wingdings" charset="2"/>
              <a:buChar char="v"/>
              <a:defRPr/>
            </a:pPr>
            <a:r>
              <a:rPr lang="en-US" dirty="0" smtClean="0"/>
              <a:t>By requiring unanimous decisions, all countries had an equal say in the League.  This meant that a country like Belgium had to be treated with the </a:t>
            </a:r>
            <a:r>
              <a:rPr lang="en-US" dirty="0" err="1" smtClean="0"/>
              <a:t>sam</a:t>
            </a:r>
            <a:r>
              <a:rPr lang="en-US" dirty="0" smtClean="0"/>
              <a:t> respect as a country like France.</a:t>
            </a:r>
          </a:p>
        </p:txBody>
      </p:sp>
    </p:spTree>
    <p:extLst>
      <p:ext uri="{BB962C8B-B14F-4D97-AF65-F5344CB8AC3E}">
        <p14:creationId xmlns:p14="http://schemas.microsoft.com/office/powerpoint/2010/main" val="38965890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349"/>
          </a:xfrm>
        </p:spPr>
        <p:txBody>
          <a:bodyPr/>
          <a:lstStyle/>
          <a:p>
            <a:r>
              <a:rPr lang="en-US" dirty="0" smtClean="0"/>
              <a:t>How was the League organized?</a:t>
            </a:r>
            <a:endParaRPr lang="en-US" dirty="0"/>
          </a:p>
        </p:txBody>
      </p:sp>
      <p:sp>
        <p:nvSpPr>
          <p:cNvPr id="3" name="Content Placeholder 2"/>
          <p:cNvSpPr>
            <a:spLocks noGrp="1"/>
          </p:cNvSpPr>
          <p:nvPr>
            <p:ph idx="1"/>
          </p:nvPr>
        </p:nvSpPr>
        <p:spPr>
          <a:xfrm>
            <a:off x="457200" y="1063988"/>
            <a:ext cx="8229600" cy="5611676"/>
          </a:xfrm>
        </p:spPr>
        <p:txBody>
          <a:bodyPr>
            <a:normAutofit/>
          </a:bodyPr>
          <a:lstStyle/>
          <a:p>
            <a:pPr>
              <a:buClr>
                <a:srgbClr val="3366FF"/>
              </a:buClr>
              <a:buFont typeface="Wingdings" charset="2"/>
              <a:buChar char="v"/>
              <a:defRPr/>
            </a:pPr>
            <a:r>
              <a:rPr lang="en-US" dirty="0" smtClean="0"/>
              <a:t>Lets look at page 24 in your book to see the organization.</a:t>
            </a:r>
          </a:p>
          <a:p>
            <a:pPr>
              <a:buClr>
                <a:srgbClr val="3366FF"/>
              </a:buClr>
              <a:buFont typeface="Wingdings" charset="2"/>
              <a:buChar char="v"/>
              <a:defRPr/>
            </a:pPr>
            <a:endParaRPr lang="en-US" dirty="0"/>
          </a:p>
        </p:txBody>
      </p:sp>
    </p:spTree>
    <p:extLst>
      <p:ext uri="{BB962C8B-B14F-4D97-AF65-F5344CB8AC3E}">
        <p14:creationId xmlns:p14="http://schemas.microsoft.com/office/powerpoint/2010/main" val="5448259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62814"/>
          </a:xfrm>
        </p:spPr>
        <p:txBody>
          <a:bodyPr>
            <a:normAutofit/>
          </a:bodyPr>
          <a:lstStyle/>
          <a:p>
            <a:r>
              <a:rPr lang="en-US" dirty="0" smtClean="0"/>
              <a:t>How far did weakness in the League’s organization make failure inevitable?</a:t>
            </a:r>
            <a:endParaRPr lang="en-US" dirty="0"/>
          </a:p>
        </p:txBody>
      </p:sp>
    </p:spTree>
    <p:extLst>
      <p:ext uri="{BB962C8B-B14F-4D97-AF65-F5344CB8AC3E}">
        <p14:creationId xmlns:p14="http://schemas.microsoft.com/office/powerpoint/2010/main" val="14489302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fontScale="90000"/>
          </a:bodyPr>
          <a:lstStyle/>
          <a:p>
            <a:r>
              <a:rPr lang="en-US" dirty="0" smtClean="0"/>
              <a:t>Membership of the League of Nations</a:t>
            </a:r>
            <a:endParaRPr lang="en-SG" dirty="0"/>
          </a:p>
        </p:txBody>
      </p:sp>
      <p:sp>
        <p:nvSpPr>
          <p:cNvPr id="7" name="Content Placeholder 2"/>
          <p:cNvSpPr>
            <a:spLocks noGrp="1"/>
          </p:cNvSpPr>
          <p:nvPr>
            <p:ph idx="1"/>
          </p:nvPr>
        </p:nvSpPr>
        <p:spPr>
          <a:xfrm>
            <a:off x="519193" y="1848173"/>
            <a:ext cx="4844896" cy="4525963"/>
          </a:xfrm>
        </p:spPr>
        <p:txBody>
          <a:bodyPr>
            <a:normAutofit fontScale="92500" lnSpcReduction="10000"/>
          </a:bodyPr>
          <a:lstStyle/>
          <a:p>
            <a:pPr marL="0" indent="0">
              <a:buNone/>
            </a:pPr>
            <a:r>
              <a:rPr lang="en-US" dirty="0" smtClean="0"/>
              <a:t>During the establishment of the LON the League had 42 members. At its peak the League had 60 members. However, the League was not a firm unit as the league suffered frequent membership changes. </a:t>
            </a:r>
          </a:p>
          <a:p>
            <a:pPr marL="0" indent="0">
              <a:buNone/>
            </a:pPr>
            <a:endParaRPr lang="en-US" dirty="0"/>
          </a:p>
          <a:p>
            <a:pPr marL="0" indent="0">
              <a:buNone/>
            </a:pPr>
            <a:r>
              <a:rPr lang="en-US" dirty="0" smtClean="0"/>
              <a:t>Why?</a:t>
            </a:r>
            <a:endParaRPr lang="en-SG"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567" y="1700808"/>
            <a:ext cx="2841104" cy="3781061"/>
          </a:xfrm>
          <a:prstGeom prst="rect">
            <a:avLst/>
          </a:prstGeom>
        </p:spPr>
      </p:pic>
      <p:sp>
        <p:nvSpPr>
          <p:cNvPr id="9" name="Rectangle 8"/>
          <p:cNvSpPr/>
          <p:nvPr/>
        </p:nvSpPr>
        <p:spPr>
          <a:xfrm>
            <a:off x="539552" y="1772816"/>
            <a:ext cx="4680520" cy="4536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133913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repeatCount="3000" fill="hold" nodeType="withEffect">
                                  <p:stCondLst>
                                    <p:cond delay="0"/>
                                  </p:stCondLst>
                                  <p:childTnLst>
                                    <p:anim calcmode="lin" valueType="num">
                                      <p:cBhvr>
                                        <p:cTn id="6" dur="5000"/>
                                        <p:tgtEl>
                                          <p:spTgt spid="8"/>
                                        </p:tgtEl>
                                        <p:attrNameLst>
                                          <p:attrName>ppt_h</p:attrName>
                                        </p:attrNameLst>
                                      </p:cBhvr>
                                      <p:tavLst>
                                        <p:tav tm="0">
                                          <p:val>
                                            <p:strVal val="ppt_h"/>
                                          </p:val>
                                        </p:tav>
                                        <p:tav tm="100000">
                                          <p:val>
                                            <p:strVal val="ppt_h"/>
                                          </p:val>
                                        </p:tav>
                                      </p:tavLst>
                                    </p:anim>
                                    <p:anim calcmode="lin" valueType="num">
                                      <p:cBhvr>
                                        <p:cTn id="7" dur="5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988839"/>
            <a:ext cx="2762250" cy="4019019"/>
          </a:xfrm>
          <a:prstGeom prst="rect">
            <a:avLst/>
          </a:prstGeom>
        </p:spPr>
      </p:pic>
      <p:sp>
        <p:nvSpPr>
          <p:cNvPr id="7" name="Title 1"/>
          <p:cNvSpPr>
            <a:spLocks noGrp="1"/>
          </p:cNvSpPr>
          <p:nvPr>
            <p:ph type="title"/>
          </p:nvPr>
        </p:nvSpPr>
        <p:spPr>
          <a:xfrm>
            <a:off x="457200" y="274638"/>
            <a:ext cx="8229600" cy="1143000"/>
          </a:xfrm>
        </p:spPr>
        <p:txBody>
          <a:bodyPr>
            <a:normAutofit fontScale="90000"/>
          </a:bodyPr>
          <a:lstStyle/>
          <a:p>
            <a:r>
              <a:rPr lang="en-US" dirty="0"/>
              <a:t>Membership of the League of Nations</a:t>
            </a:r>
            <a:endParaRPr lang="en-SG" dirty="0"/>
          </a:p>
        </p:txBody>
      </p:sp>
      <p:sp>
        <p:nvSpPr>
          <p:cNvPr id="8" name="Rectangle 7"/>
          <p:cNvSpPr/>
          <p:nvPr/>
        </p:nvSpPr>
        <p:spPr>
          <a:xfrm>
            <a:off x="539552" y="1772816"/>
            <a:ext cx="4464496" cy="42350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Content Placeholder 2"/>
          <p:cNvSpPr>
            <a:spLocks noGrp="1"/>
          </p:cNvSpPr>
          <p:nvPr>
            <p:ph idx="1"/>
          </p:nvPr>
        </p:nvSpPr>
        <p:spPr>
          <a:xfrm>
            <a:off x="539552" y="1994849"/>
            <a:ext cx="4392488" cy="4525963"/>
          </a:xfrm>
        </p:spPr>
        <p:txBody>
          <a:bodyPr/>
          <a:lstStyle/>
          <a:p>
            <a:r>
              <a:rPr lang="en-US" sz="3500" u="sng" dirty="0">
                <a:solidFill>
                  <a:srgbClr val="FF0000"/>
                </a:solidFill>
              </a:rPr>
              <a:t>Important</a:t>
            </a:r>
            <a:r>
              <a:rPr lang="en-US" dirty="0"/>
              <a:t>: Although the LON operated along the </a:t>
            </a:r>
            <a:r>
              <a:rPr lang="en-US" dirty="0" smtClean="0"/>
              <a:t>14 points </a:t>
            </a:r>
            <a:r>
              <a:rPr lang="en-US" dirty="0"/>
              <a:t>and the ideas of President </a:t>
            </a:r>
            <a:r>
              <a:rPr lang="en-US" dirty="0" smtClean="0"/>
              <a:t>Woodrow </a:t>
            </a:r>
            <a:r>
              <a:rPr lang="en-US" dirty="0"/>
              <a:t>Wilson. USA was never a part of the LON!</a:t>
            </a:r>
          </a:p>
          <a:p>
            <a:endParaRPr lang="en-SG" dirty="0"/>
          </a:p>
        </p:txBody>
      </p:sp>
    </p:spTree>
    <p:extLst>
      <p:ext uri="{BB962C8B-B14F-4D97-AF65-F5344CB8AC3E}">
        <p14:creationId xmlns:p14="http://schemas.microsoft.com/office/powerpoint/2010/main" val="33098673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8 Marcador de posición de imagen" descr="USA controlled by other nations.jpg"/>
          <p:cNvPicPr>
            <a:picLocks noChangeAspect="1"/>
          </p:cNvPicPr>
          <p:nvPr/>
        </p:nvPicPr>
        <p:blipFill>
          <a:blip r:embed="rId2" cstate="print"/>
          <a:srcRect t="87" b="87"/>
          <a:stretch>
            <a:fillRect/>
          </a:stretch>
        </p:blipFill>
        <p:spPr>
          <a:xfrm>
            <a:off x="1270116" y="0"/>
            <a:ext cx="6971169" cy="6858000"/>
          </a:xfrm>
          <a:prstGeom prst="rect">
            <a:avLst/>
          </a:prstGeom>
        </p:spPr>
      </p:pic>
    </p:spTree>
    <p:extLst>
      <p:ext uri="{BB962C8B-B14F-4D97-AF65-F5344CB8AC3E}">
        <p14:creationId xmlns:p14="http://schemas.microsoft.com/office/powerpoint/2010/main" val="39722051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p>
            <a:r>
              <a:rPr lang="en-US" dirty="0" smtClean="0"/>
              <a:t>The League of Nation was like…</a:t>
            </a:r>
            <a:endParaRPr lang="en-SG"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628800"/>
            <a:ext cx="8208912" cy="4680520"/>
          </a:xfrm>
          <a:prstGeom prst="rect">
            <a:avLst/>
          </a:prstGeom>
        </p:spPr>
      </p:pic>
    </p:spTree>
    <p:extLst>
      <p:ext uri="{BB962C8B-B14F-4D97-AF65-F5344CB8AC3E}">
        <p14:creationId xmlns:p14="http://schemas.microsoft.com/office/powerpoint/2010/main" val="38765676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00808"/>
            <a:ext cx="8208912" cy="4680520"/>
          </a:xfrm>
          <a:prstGeom prst="rect">
            <a:avLst/>
          </a:prstGeom>
        </p:spPr>
      </p:pic>
      <p:sp>
        <p:nvSpPr>
          <p:cNvPr id="7" name="Title 1"/>
          <p:cNvSpPr>
            <a:spLocks noGrp="1"/>
          </p:cNvSpPr>
          <p:nvPr>
            <p:ph type="title"/>
          </p:nvPr>
        </p:nvSpPr>
        <p:spPr>
          <a:xfrm>
            <a:off x="457200" y="274638"/>
            <a:ext cx="8229600" cy="1143000"/>
          </a:xfrm>
        </p:spPr>
        <p:txBody>
          <a:bodyPr/>
          <a:lstStyle/>
          <a:p>
            <a:r>
              <a:rPr lang="en-US" dirty="0" smtClean="0"/>
              <a:t>But…</a:t>
            </a:r>
            <a:endParaRPr lang="en-SG" dirty="0"/>
          </a:p>
        </p:txBody>
      </p:sp>
      <p:sp>
        <p:nvSpPr>
          <p:cNvPr id="8" name="Rounded Rectangle 7"/>
          <p:cNvSpPr/>
          <p:nvPr/>
        </p:nvSpPr>
        <p:spPr>
          <a:xfrm>
            <a:off x="2843808" y="1484784"/>
            <a:ext cx="3384376" cy="48965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p:cNvSpPr txBox="1"/>
          <p:nvPr/>
        </p:nvSpPr>
        <p:spPr>
          <a:xfrm>
            <a:off x="3059833" y="2924945"/>
            <a:ext cx="3024335" cy="1569660"/>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2400" dirty="0" smtClean="0"/>
              <a:t>How strong was the League without the most powerful nations?</a:t>
            </a:r>
            <a:endParaRPr lang="en-SG" sz="2400" dirty="0"/>
          </a:p>
        </p:txBody>
      </p:sp>
    </p:spTree>
    <p:extLst>
      <p:ext uri="{BB962C8B-B14F-4D97-AF65-F5344CB8AC3E}">
        <p14:creationId xmlns:p14="http://schemas.microsoft.com/office/powerpoint/2010/main" val="2538514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349"/>
          </a:xfrm>
        </p:spPr>
        <p:txBody>
          <a:bodyPr/>
          <a:lstStyle/>
          <a:p>
            <a:r>
              <a:rPr lang="en-US" dirty="0" smtClean="0"/>
              <a:t>Background</a:t>
            </a:r>
            <a:endParaRPr lang="en-US" dirty="0"/>
          </a:p>
        </p:txBody>
      </p:sp>
      <p:sp>
        <p:nvSpPr>
          <p:cNvPr id="3" name="Content Placeholder 2"/>
          <p:cNvSpPr>
            <a:spLocks noGrp="1"/>
          </p:cNvSpPr>
          <p:nvPr>
            <p:ph idx="1"/>
          </p:nvPr>
        </p:nvSpPr>
        <p:spPr>
          <a:xfrm>
            <a:off x="457200" y="1063988"/>
            <a:ext cx="8229600" cy="5611676"/>
          </a:xfrm>
        </p:spPr>
        <p:txBody>
          <a:bodyPr>
            <a:normAutofit fontScale="85000" lnSpcReduction="20000"/>
          </a:bodyPr>
          <a:lstStyle/>
          <a:p>
            <a:pPr>
              <a:buClr>
                <a:srgbClr val="0000FF"/>
              </a:buClr>
              <a:buFont typeface="Wingdings" charset="2"/>
              <a:buChar char="v"/>
            </a:pPr>
            <a:r>
              <a:rPr lang="en-US" dirty="0" smtClean="0"/>
              <a:t>During the First world war a number of statesmen began discussing ways to avoid another international conflict.</a:t>
            </a:r>
          </a:p>
          <a:p>
            <a:pPr>
              <a:buClr>
                <a:srgbClr val="0000FF"/>
              </a:buClr>
              <a:buFont typeface="Wingdings" charset="2"/>
              <a:buChar char="v"/>
            </a:pPr>
            <a:r>
              <a:rPr lang="en-US" dirty="0" smtClean="0"/>
              <a:t>These statesmen included Jan Smuts of South Africa, Lloyd George of Britain, and Woodrow Wilson of the United States.</a:t>
            </a:r>
          </a:p>
          <a:p>
            <a:pPr>
              <a:buClr>
                <a:srgbClr val="0000FF"/>
              </a:buClr>
              <a:buFont typeface="Wingdings" charset="2"/>
              <a:buChar char="v"/>
            </a:pPr>
            <a:r>
              <a:rPr lang="en-US" dirty="0" smtClean="0"/>
              <a:t>A variety of possible schemes were considered.</a:t>
            </a:r>
          </a:p>
          <a:p>
            <a:pPr>
              <a:buClr>
                <a:srgbClr val="0000FF"/>
              </a:buClr>
              <a:buFont typeface="Wingdings" charset="2"/>
              <a:buChar char="v"/>
            </a:pPr>
            <a:r>
              <a:rPr lang="en-US" dirty="0" smtClean="0"/>
              <a:t>These included:</a:t>
            </a:r>
          </a:p>
          <a:p>
            <a:pPr lvl="1">
              <a:buClr>
                <a:srgbClr val="0000FF"/>
              </a:buClr>
              <a:buFont typeface="Wingdings" charset="2"/>
              <a:buChar char="v"/>
            </a:pPr>
            <a:r>
              <a:rPr lang="en-US" dirty="0" smtClean="0"/>
              <a:t>A narrowly-focused organization that would meet to sort out disputes and crises.</a:t>
            </a:r>
          </a:p>
          <a:p>
            <a:pPr lvl="1">
              <a:buClr>
                <a:srgbClr val="0000FF"/>
              </a:buClr>
              <a:buFont typeface="Wingdings" charset="2"/>
              <a:buChar char="v"/>
            </a:pPr>
            <a:r>
              <a:rPr lang="en-US" dirty="0" smtClean="0"/>
              <a:t>An organization backed by an army that would exist to enforce the peace settlement.</a:t>
            </a:r>
          </a:p>
          <a:p>
            <a:pPr lvl="1">
              <a:buClr>
                <a:srgbClr val="0000FF"/>
              </a:buClr>
              <a:buFont typeface="Wingdings" charset="2"/>
              <a:buChar char="v"/>
            </a:pPr>
            <a:r>
              <a:rPr lang="en-US" dirty="0" smtClean="0"/>
              <a:t>A broad-based organization that would address a wide range of international problems as well as meet to sort out disputes and crises.</a:t>
            </a:r>
            <a:endParaRPr lang="en-US" dirty="0"/>
          </a:p>
        </p:txBody>
      </p:sp>
    </p:spTree>
    <p:extLst>
      <p:ext uri="{BB962C8B-B14F-4D97-AF65-F5344CB8AC3E}">
        <p14:creationId xmlns:p14="http://schemas.microsoft.com/office/powerpoint/2010/main" val="24080899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621590" y="1268760"/>
            <a:ext cx="5414906" cy="5400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Content Placeholder 2"/>
          <p:cNvSpPr>
            <a:spLocks noGrp="1"/>
          </p:cNvSpPr>
          <p:nvPr>
            <p:ph idx="1"/>
          </p:nvPr>
        </p:nvSpPr>
        <p:spPr>
          <a:xfrm>
            <a:off x="107504" y="1542492"/>
            <a:ext cx="3514086" cy="4853136"/>
          </a:xfrm>
        </p:spPr>
        <p:txBody>
          <a:bodyPr>
            <a:normAutofit fontScale="85000" lnSpcReduction="20000"/>
          </a:bodyPr>
          <a:lstStyle/>
          <a:p>
            <a:pPr>
              <a:buFont typeface="Wingdings" pitchFamily="2" charset="2"/>
              <a:buChar char="ü"/>
            </a:pPr>
            <a:r>
              <a:rPr lang="en-US" dirty="0" smtClean="0"/>
              <a:t>Germany, Russia and China were disallowed membership. Germany was only given membership when they showed willingness to abide by the treaty. </a:t>
            </a:r>
          </a:p>
          <a:p>
            <a:pPr>
              <a:buFont typeface="Wingdings" pitchFamily="2" charset="2"/>
              <a:buChar char="ü"/>
            </a:pPr>
            <a:endParaRPr lang="en-US" dirty="0" smtClean="0"/>
          </a:p>
          <a:p>
            <a:pPr>
              <a:buFont typeface="Wingdings" pitchFamily="2" charset="2"/>
              <a:buChar char="ü"/>
            </a:pPr>
            <a:r>
              <a:rPr lang="en-US" dirty="0" smtClean="0"/>
              <a:t>The membership of the LON was always changing. (WHY?)</a:t>
            </a:r>
          </a:p>
        </p:txBody>
      </p:sp>
      <p:sp>
        <p:nvSpPr>
          <p:cNvPr id="8" name="Title 1"/>
          <p:cNvSpPr>
            <a:spLocks noGrp="1"/>
          </p:cNvSpPr>
          <p:nvPr>
            <p:ph type="title"/>
          </p:nvPr>
        </p:nvSpPr>
        <p:spPr>
          <a:xfrm>
            <a:off x="457200" y="274638"/>
            <a:ext cx="8229600" cy="1143000"/>
          </a:xfrm>
        </p:spPr>
        <p:txBody>
          <a:bodyPr>
            <a:normAutofit fontScale="90000"/>
          </a:bodyPr>
          <a:lstStyle/>
          <a:p>
            <a:r>
              <a:rPr lang="en-US" dirty="0"/>
              <a:t>Membership of the League of Nations</a:t>
            </a:r>
            <a:endParaRPr lang="en-SG" dirty="0"/>
          </a:p>
        </p:txBody>
      </p:sp>
      <p:grpSp>
        <p:nvGrpSpPr>
          <p:cNvPr id="9" name="Group 8"/>
          <p:cNvGrpSpPr/>
          <p:nvPr/>
        </p:nvGrpSpPr>
        <p:grpSpPr>
          <a:xfrm>
            <a:off x="3851920" y="1647143"/>
            <a:ext cx="4817981" cy="4683046"/>
            <a:chOff x="1054270" y="1429655"/>
            <a:chExt cx="6855101" cy="4683046"/>
          </a:xfrm>
        </p:grpSpPr>
        <p:sp>
          <p:nvSpPr>
            <p:cNvPr id="10" name="AutoShape 4"/>
            <p:cNvSpPr>
              <a:spLocks noChangeArrowheads="1"/>
            </p:cNvSpPr>
            <p:nvPr/>
          </p:nvSpPr>
          <p:spPr bwMode="auto">
            <a:xfrm>
              <a:off x="2522128" y="1881577"/>
              <a:ext cx="5259825" cy="451922"/>
            </a:xfrm>
            <a:prstGeom prst="rightArrow">
              <a:avLst>
                <a:gd name="adj1" fmla="val 50000"/>
                <a:gd name="adj2" fmla="val 430000"/>
              </a:avLst>
            </a:prstGeom>
            <a:gradFill rotWithShape="1">
              <a:gsLst>
                <a:gs pos="0">
                  <a:schemeClr val="folHlink"/>
                </a:gs>
                <a:gs pos="100000">
                  <a:schemeClr val="accent2"/>
                </a:gs>
              </a:gsLst>
              <a:lin ang="18900000" scaled="1"/>
            </a:gradFill>
            <a:ln w="9525">
              <a:solidFill>
                <a:schemeClr val="tx1"/>
              </a:solidFill>
              <a:miter lim="800000"/>
              <a:headEnd/>
              <a:tailEnd/>
            </a:ln>
          </p:spPr>
          <p:txBody>
            <a:bodyPr wrap="none" anchor="ctr"/>
            <a:lstStyle/>
            <a:p>
              <a:endParaRPr lang="en-US"/>
            </a:p>
          </p:txBody>
        </p:sp>
        <p:sp>
          <p:nvSpPr>
            <p:cNvPr id="11" name="AutoShape 5"/>
            <p:cNvSpPr>
              <a:spLocks noChangeArrowheads="1"/>
            </p:cNvSpPr>
            <p:nvPr/>
          </p:nvSpPr>
          <p:spPr bwMode="auto">
            <a:xfrm>
              <a:off x="2522128" y="2785422"/>
              <a:ext cx="5137503" cy="451922"/>
            </a:xfrm>
            <a:prstGeom prst="rightArrow">
              <a:avLst>
                <a:gd name="adj1" fmla="val 50000"/>
                <a:gd name="adj2" fmla="val 420000"/>
              </a:avLst>
            </a:prstGeom>
            <a:gradFill rotWithShape="1">
              <a:gsLst>
                <a:gs pos="0">
                  <a:srgbClr val="FF9900"/>
                </a:gs>
                <a:gs pos="100000">
                  <a:srgbClr val="660033"/>
                </a:gs>
              </a:gsLst>
              <a:lin ang="18900000" scaled="1"/>
            </a:gradFill>
            <a:ln w="9525">
              <a:solidFill>
                <a:schemeClr val="tx1"/>
              </a:solidFill>
              <a:miter lim="800000"/>
              <a:headEnd/>
              <a:tailEnd/>
            </a:ln>
          </p:spPr>
          <p:txBody>
            <a:bodyPr wrap="none" anchor="ctr"/>
            <a:lstStyle/>
            <a:p>
              <a:endParaRPr lang="en-US"/>
            </a:p>
          </p:txBody>
        </p:sp>
        <p:sp>
          <p:nvSpPr>
            <p:cNvPr id="12" name="AutoShape 6"/>
            <p:cNvSpPr>
              <a:spLocks noChangeArrowheads="1"/>
            </p:cNvSpPr>
            <p:nvPr/>
          </p:nvSpPr>
          <p:spPr bwMode="auto">
            <a:xfrm>
              <a:off x="2522128" y="3598882"/>
              <a:ext cx="4281253" cy="361538"/>
            </a:xfrm>
            <a:prstGeom prst="rightArrow">
              <a:avLst>
                <a:gd name="adj1" fmla="val 50000"/>
                <a:gd name="adj2" fmla="val 437500"/>
              </a:avLst>
            </a:prstGeom>
            <a:gradFill rotWithShape="1">
              <a:gsLst>
                <a:gs pos="0">
                  <a:schemeClr val="folHlink"/>
                </a:gs>
                <a:gs pos="100000">
                  <a:schemeClr val="accent2"/>
                </a:gs>
              </a:gsLst>
              <a:lin ang="18900000" scaled="1"/>
            </a:gradFill>
            <a:ln w="9525">
              <a:solidFill>
                <a:schemeClr val="tx1"/>
              </a:solidFill>
              <a:miter lim="800000"/>
              <a:headEnd/>
              <a:tailEnd/>
            </a:ln>
          </p:spPr>
          <p:txBody>
            <a:bodyPr wrap="none" anchor="ctr"/>
            <a:lstStyle/>
            <a:p>
              <a:endParaRPr lang="en-US"/>
            </a:p>
          </p:txBody>
        </p:sp>
        <p:sp>
          <p:nvSpPr>
            <p:cNvPr id="13" name="AutoShape 7"/>
            <p:cNvSpPr>
              <a:spLocks noChangeArrowheads="1"/>
            </p:cNvSpPr>
            <p:nvPr/>
          </p:nvSpPr>
          <p:spPr bwMode="auto">
            <a:xfrm>
              <a:off x="2522128" y="4321958"/>
              <a:ext cx="3119198" cy="361538"/>
            </a:xfrm>
            <a:prstGeom prst="rightArrow">
              <a:avLst>
                <a:gd name="adj1" fmla="val 50000"/>
                <a:gd name="adj2" fmla="val 318750"/>
              </a:avLst>
            </a:prstGeom>
            <a:gradFill rotWithShape="1">
              <a:gsLst>
                <a:gs pos="0">
                  <a:srgbClr val="FF9900"/>
                </a:gs>
                <a:gs pos="100000">
                  <a:srgbClr val="660033"/>
                </a:gs>
              </a:gsLst>
              <a:lin ang="18900000" scaled="1"/>
            </a:gradFill>
            <a:ln w="9525">
              <a:solidFill>
                <a:schemeClr val="tx1"/>
              </a:solidFill>
              <a:miter lim="800000"/>
              <a:headEnd/>
              <a:tailEnd/>
            </a:ln>
          </p:spPr>
          <p:txBody>
            <a:bodyPr wrap="none" anchor="ctr"/>
            <a:lstStyle/>
            <a:p>
              <a:endParaRPr lang="en-US"/>
            </a:p>
          </p:txBody>
        </p:sp>
        <p:sp>
          <p:nvSpPr>
            <p:cNvPr id="14" name="AutoShape 8"/>
            <p:cNvSpPr>
              <a:spLocks noChangeArrowheads="1"/>
            </p:cNvSpPr>
            <p:nvPr/>
          </p:nvSpPr>
          <p:spPr bwMode="auto">
            <a:xfrm>
              <a:off x="3500700" y="5045033"/>
              <a:ext cx="2079466" cy="361538"/>
            </a:xfrm>
            <a:prstGeom prst="rightArrow">
              <a:avLst>
                <a:gd name="adj1" fmla="val 50000"/>
                <a:gd name="adj2" fmla="val 212500"/>
              </a:avLst>
            </a:prstGeom>
            <a:gradFill rotWithShape="1">
              <a:gsLst>
                <a:gs pos="0">
                  <a:schemeClr val="folHlink"/>
                </a:gs>
                <a:gs pos="100000">
                  <a:schemeClr val="accent2"/>
                </a:gs>
              </a:gsLst>
              <a:lin ang="18900000" scaled="1"/>
            </a:gradFill>
            <a:ln w="9525">
              <a:solidFill>
                <a:schemeClr val="tx1"/>
              </a:solidFill>
              <a:miter lim="800000"/>
              <a:headEnd/>
              <a:tailEnd/>
            </a:ln>
          </p:spPr>
          <p:txBody>
            <a:bodyPr wrap="none" anchor="ctr"/>
            <a:lstStyle/>
            <a:p>
              <a:endParaRPr lang="en-US"/>
            </a:p>
          </p:txBody>
        </p:sp>
        <p:sp>
          <p:nvSpPr>
            <p:cNvPr id="15" name="AutoShape 9"/>
            <p:cNvSpPr>
              <a:spLocks noChangeArrowheads="1"/>
            </p:cNvSpPr>
            <p:nvPr/>
          </p:nvSpPr>
          <p:spPr bwMode="auto">
            <a:xfrm>
              <a:off x="5861429" y="5677725"/>
              <a:ext cx="1467858" cy="361538"/>
            </a:xfrm>
            <a:prstGeom prst="rightArrow">
              <a:avLst>
                <a:gd name="adj1" fmla="val 50000"/>
                <a:gd name="adj2" fmla="val 150000"/>
              </a:avLst>
            </a:prstGeom>
            <a:gradFill rotWithShape="1">
              <a:gsLst>
                <a:gs pos="0">
                  <a:srgbClr val="FF9900"/>
                </a:gs>
                <a:gs pos="100000">
                  <a:srgbClr val="660033"/>
                </a:gs>
              </a:gsLst>
              <a:lin ang="18900000" scaled="1"/>
            </a:gradFill>
            <a:ln w="9525">
              <a:solidFill>
                <a:schemeClr val="tx1"/>
              </a:solidFill>
              <a:miter lim="800000"/>
              <a:headEnd/>
              <a:tailEnd/>
            </a:ln>
          </p:spPr>
          <p:txBody>
            <a:bodyPr wrap="none" anchor="ctr"/>
            <a:lstStyle/>
            <a:p>
              <a:endParaRPr lang="en-US"/>
            </a:p>
          </p:txBody>
        </p:sp>
        <p:sp>
          <p:nvSpPr>
            <p:cNvPr id="16" name="Text Box 12"/>
            <p:cNvSpPr txBox="1">
              <a:spLocks noChangeArrowheads="1"/>
            </p:cNvSpPr>
            <p:nvPr/>
          </p:nvSpPr>
          <p:spPr bwMode="auto">
            <a:xfrm>
              <a:off x="1054270" y="2785422"/>
              <a:ext cx="1467858" cy="43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b="1">
                  <a:solidFill>
                    <a:srgbClr val="660033"/>
                  </a:solidFill>
                  <a:latin typeface="Arial" pitchFamily="34" charset="0"/>
                </a:rPr>
                <a:t>Britain</a:t>
              </a:r>
              <a:r>
                <a:rPr lang="en-US" b="1">
                  <a:solidFill>
                    <a:srgbClr val="FF0000"/>
                  </a:solidFill>
                  <a:latin typeface="Arial" pitchFamily="34" charset="0"/>
                </a:rPr>
                <a:t>  </a:t>
              </a:r>
              <a:r>
                <a:rPr lang="en-US" b="1">
                  <a:latin typeface="Arial" pitchFamily="34" charset="0"/>
                </a:rPr>
                <a:t>    1919</a:t>
              </a:r>
              <a:r>
                <a:rPr lang="en-US" sz="1600">
                  <a:latin typeface="Arial" pitchFamily="34" charset="0"/>
                </a:rPr>
                <a:t> </a:t>
              </a:r>
            </a:p>
          </p:txBody>
        </p:sp>
        <p:sp>
          <p:nvSpPr>
            <p:cNvPr id="17" name="Text Box 13"/>
            <p:cNvSpPr txBox="1">
              <a:spLocks noChangeArrowheads="1"/>
            </p:cNvSpPr>
            <p:nvPr/>
          </p:nvSpPr>
          <p:spPr bwMode="auto">
            <a:xfrm>
              <a:off x="7353827" y="1429655"/>
              <a:ext cx="555544" cy="43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b="1" dirty="0">
                  <a:latin typeface="Arial" pitchFamily="34" charset="0"/>
                </a:rPr>
                <a:t>1945</a:t>
              </a:r>
            </a:p>
          </p:txBody>
        </p:sp>
        <p:sp>
          <p:nvSpPr>
            <p:cNvPr id="18" name="Text Box 14"/>
            <p:cNvSpPr txBox="1">
              <a:spLocks noChangeArrowheads="1"/>
            </p:cNvSpPr>
            <p:nvPr/>
          </p:nvSpPr>
          <p:spPr bwMode="auto">
            <a:xfrm>
              <a:off x="7353827" y="2395640"/>
              <a:ext cx="555544"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b="1">
                  <a:latin typeface="Arial" pitchFamily="34" charset="0"/>
                </a:rPr>
                <a:t>1945</a:t>
              </a:r>
            </a:p>
          </p:txBody>
        </p:sp>
        <p:sp>
          <p:nvSpPr>
            <p:cNvPr id="19" name="Text Box 15"/>
            <p:cNvSpPr txBox="1">
              <a:spLocks noChangeArrowheads="1"/>
            </p:cNvSpPr>
            <p:nvPr/>
          </p:nvSpPr>
          <p:spPr bwMode="auto">
            <a:xfrm>
              <a:off x="1054270" y="1881577"/>
              <a:ext cx="1590180" cy="43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b="1">
                  <a:solidFill>
                    <a:srgbClr val="660033"/>
                  </a:solidFill>
                  <a:latin typeface="Arial" pitchFamily="34" charset="0"/>
                </a:rPr>
                <a:t>France</a:t>
              </a:r>
              <a:r>
                <a:rPr lang="en-US" sz="1600" b="1">
                  <a:solidFill>
                    <a:srgbClr val="660033"/>
                  </a:solidFill>
                  <a:latin typeface="Arial" pitchFamily="34" charset="0"/>
                </a:rPr>
                <a:t>  </a:t>
              </a:r>
              <a:r>
                <a:rPr lang="en-US" sz="1600" b="1">
                  <a:solidFill>
                    <a:srgbClr val="FF0000"/>
                  </a:solidFill>
                  <a:latin typeface="Arial" pitchFamily="34" charset="0"/>
                </a:rPr>
                <a:t> </a:t>
              </a:r>
              <a:r>
                <a:rPr lang="en-US" sz="1600" b="1">
                  <a:latin typeface="Arial" pitchFamily="34" charset="0"/>
                </a:rPr>
                <a:t>   </a:t>
              </a:r>
              <a:r>
                <a:rPr lang="en-US" b="1">
                  <a:latin typeface="Arial" pitchFamily="34" charset="0"/>
                </a:rPr>
                <a:t>1919</a:t>
              </a:r>
              <a:r>
                <a:rPr lang="en-US">
                  <a:latin typeface="Arial" pitchFamily="34" charset="0"/>
                </a:rPr>
                <a:t> </a:t>
              </a:r>
            </a:p>
          </p:txBody>
        </p:sp>
        <p:sp>
          <p:nvSpPr>
            <p:cNvPr id="20" name="Text Box 16"/>
            <p:cNvSpPr txBox="1">
              <a:spLocks noChangeArrowheads="1"/>
            </p:cNvSpPr>
            <p:nvPr/>
          </p:nvSpPr>
          <p:spPr bwMode="auto">
            <a:xfrm>
              <a:off x="1054270" y="3508498"/>
              <a:ext cx="1651340" cy="43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b="1" dirty="0">
                  <a:solidFill>
                    <a:srgbClr val="660033"/>
                  </a:solidFill>
                  <a:latin typeface="Arial" pitchFamily="34" charset="0"/>
                </a:rPr>
                <a:t>Italy </a:t>
              </a:r>
              <a:r>
                <a:rPr lang="en-US" b="1" dirty="0">
                  <a:solidFill>
                    <a:srgbClr val="FF0000"/>
                  </a:solidFill>
                  <a:latin typeface="Arial" pitchFamily="34" charset="0"/>
                </a:rPr>
                <a:t> </a:t>
              </a:r>
              <a:r>
                <a:rPr lang="en-US" b="1" dirty="0">
                  <a:latin typeface="Arial" pitchFamily="34" charset="0"/>
                </a:rPr>
                <a:t>         1919</a:t>
              </a:r>
              <a:r>
                <a:rPr lang="en-US" sz="1600" dirty="0">
                  <a:latin typeface="Arial" pitchFamily="34" charset="0"/>
                </a:rPr>
                <a:t> </a:t>
              </a:r>
            </a:p>
          </p:txBody>
        </p:sp>
        <p:sp>
          <p:nvSpPr>
            <p:cNvPr id="21" name="Text Box 17"/>
            <p:cNvSpPr txBox="1">
              <a:spLocks noChangeArrowheads="1"/>
            </p:cNvSpPr>
            <p:nvPr/>
          </p:nvSpPr>
          <p:spPr bwMode="auto">
            <a:xfrm>
              <a:off x="1054270" y="4231573"/>
              <a:ext cx="1529019" cy="43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b="1">
                  <a:solidFill>
                    <a:srgbClr val="660033"/>
                  </a:solidFill>
                  <a:latin typeface="Arial" pitchFamily="34" charset="0"/>
                </a:rPr>
                <a:t>Japan </a:t>
              </a:r>
              <a:r>
                <a:rPr lang="en-US" b="1">
                  <a:latin typeface="Arial" pitchFamily="34" charset="0"/>
                </a:rPr>
                <a:t>      1919</a:t>
              </a:r>
              <a:r>
                <a:rPr lang="en-US">
                  <a:latin typeface="Arial" pitchFamily="34" charset="0"/>
                </a:rPr>
                <a:t> </a:t>
              </a:r>
            </a:p>
          </p:txBody>
        </p:sp>
        <p:sp>
          <p:nvSpPr>
            <p:cNvPr id="22" name="Text Box 18"/>
            <p:cNvSpPr txBox="1">
              <a:spLocks noChangeArrowheads="1"/>
            </p:cNvSpPr>
            <p:nvPr/>
          </p:nvSpPr>
          <p:spPr bwMode="auto">
            <a:xfrm>
              <a:off x="5812067" y="4274883"/>
              <a:ext cx="555544"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b="1">
                  <a:latin typeface="Arial" pitchFamily="34" charset="0"/>
                </a:rPr>
                <a:t>1933</a:t>
              </a:r>
            </a:p>
          </p:txBody>
        </p:sp>
        <p:sp>
          <p:nvSpPr>
            <p:cNvPr id="23" name="Text Box 19"/>
            <p:cNvSpPr txBox="1">
              <a:spLocks noChangeArrowheads="1"/>
            </p:cNvSpPr>
            <p:nvPr/>
          </p:nvSpPr>
          <p:spPr bwMode="auto">
            <a:xfrm>
              <a:off x="6864541" y="3689267"/>
              <a:ext cx="555544" cy="43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b="1">
                  <a:latin typeface="Arial" pitchFamily="34" charset="0"/>
                </a:rPr>
                <a:t>1937</a:t>
              </a:r>
            </a:p>
          </p:txBody>
        </p:sp>
        <p:sp>
          <p:nvSpPr>
            <p:cNvPr id="24" name="Text Box 20"/>
            <p:cNvSpPr txBox="1">
              <a:spLocks noChangeArrowheads="1"/>
            </p:cNvSpPr>
            <p:nvPr/>
          </p:nvSpPr>
          <p:spPr bwMode="auto">
            <a:xfrm>
              <a:off x="5824809" y="5045033"/>
              <a:ext cx="555544" cy="43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b="1">
                  <a:latin typeface="Arial" pitchFamily="34" charset="0"/>
                </a:rPr>
                <a:t>1933</a:t>
              </a:r>
            </a:p>
          </p:txBody>
        </p:sp>
        <p:sp>
          <p:nvSpPr>
            <p:cNvPr id="25" name="Text Box 22"/>
            <p:cNvSpPr txBox="1">
              <a:spLocks noChangeArrowheads="1"/>
            </p:cNvSpPr>
            <p:nvPr/>
          </p:nvSpPr>
          <p:spPr bwMode="auto">
            <a:xfrm>
              <a:off x="7353827" y="5677725"/>
              <a:ext cx="555544" cy="43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b="1" dirty="0">
                  <a:latin typeface="Arial" pitchFamily="34" charset="0"/>
                </a:rPr>
                <a:t>1939</a:t>
              </a:r>
            </a:p>
          </p:txBody>
        </p:sp>
        <p:sp>
          <p:nvSpPr>
            <p:cNvPr id="26" name="Text Box 23"/>
            <p:cNvSpPr txBox="1">
              <a:spLocks noChangeArrowheads="1"/>
            </p:cNvSpPr>
            <p:nvPr/>
          </p:nvSpPr>
          <p:spPr bwMode="auto">
            <a:xfrm>
              <a:off x="1788200" y="5045033"/>
              <a:ext cx="1773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b="1" dirty="0">
                  <a:solidFill>
                    <a:srgbClr val="660033"/>
                  </a:solidFill>
                  <a:latin typeface="Arial" pitchFamily="34" charset="0"/>
                </a:rPr>
                <a:t>Germany</a:t>
              </a:r>
              <a:r>
                <a:rPr lang="en-US" b="1" dirty="0">
                  <a:latin typeface="Arial" pitchFamily="34" charset="0"/>
                </a:rPr>
                <a:t> 1926</a:t>
              </a:r>
              <a:r>
                <a:rPr lang="en-US" dirty="0">
                  <a:latin typeface="Arial" pitchFamily="34" charset="0"/>
                </a:rPr>
                <a:t> </a:t>
              </a:r>
            </a:p>
          </p:txBody>
        </p:sp>
        <p:sp>
          <p:nvSpPr>
            <p:cNvPr id="27" name="Text Box 24"/>
            <p:cNvSpPr txBox="1">
              <a:spLocks noChangeArrowheads="1"/>
            </p:cNvSpPr>
            <p:nvPr/>
          </p:nvSpPr>
          <p:spPr bwMode="auto">
            <a:xfrm>
              <a:off x="4418111" y="5677725"/>
              <a:ext cx="1529019" cy="43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r>
                <a:rPr lang="en-US" b="1">
                  <a:solidFill>
                    <a:srgbClr val="660033"/>
                  </a:solidFill>
                  <a:latin typeface="Arial" pitchFamily="34" charset="0"/>
                </a:rPr>
                <a:t>USSR</a:t>
              </a:r>
              <a:r>
                <a:rPr lang="en-US" b="1">
                  <a:solidFill>
                    <a:srgbClr val="FF0000"/>
                  </a:solidFill>
                  <a:latin typeface="Arial" pitchFamily="34" charset="0"/>
                </a:rPr>
                <a:t> </a:t>
              </a:r>
              <a:r>
                <a:rPr lang="en-US" b="1">
                  <a:latin typeface="Arial" pitchFamily="34" charset="0"/>
                </a:rPr>
                <a:t>1934</a:t>
              </a:r>
              <a:endParaRPr lang="en-US">
                <a:latin typeface="Arial" pitchFamily="34" charset="0"/>
              </a:endParaRPr>
            </a:p>
          </p:txBody>
        </p:sp>
      </p:grpSp>
    </p:spTree>
    <p:extLst>
      <p:ext uri="{BB962C8B-B14F-4D97-AF65-F5344CB8AC3E}">
        <p14:creationId xmlns:p14="http://schemas.microsoft.com/office/powerpoint/2010/main" val="4047566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128"/>
            <a:ext cx="8229600" cy="943859"/>
          </a:xfrm>
        </p:spPr>
        <p:txBody>
          <a:bodyPr>
            <a:noAutofit/>
          </a:bodyPr>
          <a:lstStyle/>
          <a:p>
            <a:r>
              <a:rPr lang="en-US" sz="3600" dirty="0" smtClean="0"/>
              <a:t>Membership</a:t>
            </a:r>
            <a:endParaRPr lang="en-US" sz="3600" dirty="0"/>
          </a:p>
        </p:txBody>
      </p:sp>
      <p:sp>
        <p:nvSpPr>
          <p:cNvPr id="3" name="Content Placeholder 2"/>
          <p:cNvSpPr>
            <a:spLocks noGrp="1"/>
          </p:cNvSpPr>
          <p:nvPr>
            <p:ph idx="1"/>
          </p:nvPr>
        </p:nvSpPr>
        <p:spPr>
          <a:xfrm>
            <a:off x="457200" y="1063988"/>
            <a:ext cx="8229600" cy="5611676"/>
          </a:xfrm>
        </p:spPr>
        <p:txBody>
          <a:bodyPr>
            <a:normAutofit/>
          </a:bodyPr>
          <a:lstStyle/>
          <a:p>
            <a:pPr>
              <a:lnSpc>
                <a:spcPct val="90000"/>
              </a:lnSpc>
              <a:buClr>
                <a:srgbClr val="3366FF"/>
              </a:buClr>
              <a:buFont typeface="Wingdings" charset="2"/>
              <a:buChar char="v"/>
            </a:pPr>
            <a:r>
              <a:rPr lang="en-US" sz="3000" dirty="0" smtClean="0">
                <a:latin typeface="Franklin Gothic Book" charset="0"/>
              </a:rPr>
              <a:t>USA was not a member</a:t>
            </a:r>
          </a:p>
          <a:p>
            <a:pPr>
              <a:lnSpc>
                <a:spcPct val="90000"/>
              </a:lnSpc>
              <a:buClr>
                <a:srgbClr val="3366FF"/>
              </a:buClr>
              <a:buFont typeface="Wingdings" charset="2"/>
              <a:buChar char="v"/>
            </a:pPr>
            <a:r>
              <a:rPr lang="en-US" sz="3000" dirty="0" smtClean="0">
                <a:latin typeface="Franklin Gothic Book" charset="0"/>
              </a:rPr>
              <a:t>Germany, Austria and Hungary were not allowed to join (resented by Germany)</a:t>
            </a:r>
          </a:p>
          <a:p>
            <a:pPr>
              <a:lnSpc>
                <a:spcPct val="90000"/>
              </a:lnSpc>
              <a:buClr>
                <a:srgbClr val="3366FF"/>
              </a:buClr>
              <a:buFont typeface="Wingdings" charset="2"/>
              <a:buChar char="v"/>
            </a:pPr>
            <a:r>
              <a:rPr lang="en-US" sz="3000" dirty="0" smtClean="0">
                <a:latin typeface="Franklin Gothic Book" charset="0"/>
              </a:rPr>
              <a:t>Constant shift of membership as joining and leaving the League was very easy</a:t>
            </a:r>
          </a:p>
          <a:p>
            <a:pPr>
              <a:lnSpc>
                <a:spcPct val="90000"/>
              </a:lnSpc>
              <a:buClr>
                <a:srgbClr val="3366FF"/>
              </a:buClr>
              <a:buFont typeface="Wingdings" charset="2"/>
              <a:buChar char="v"/>
            </a:pPr>
            <a:r>
              <a:rPr lang="en-US" sz="3000" dirty="0" smtClean="0">
                <a:latin typeface="Franklin Gothic Book" charset="0"/>
              </a:rPr>
              <a:t>Many countries left because the League opposed their actions (Italy and Japan) or because it wasn't doing much to help.</a:t>
            </a:r>
          </a:p>
          <a:p>
            <a:pPr>
              <a:lnSpc>
                <a:spcPct val="90000"/>
              </a:lnSpc>
              <a:buClr>
                <a:srgbClr val="3366FF"/>
              </a:buClr>
              <a:buFont typeface="Wingdings" charset="2"/>
              <a:buChar char="v"/>
            </a:pPr>
            <a:r>
              <a:rPr lang="en-US" sz="3000" dirty="0" smtClean="0">
                <a:latin typeface="Franklin Gothic Book" charset="0"/>
              </a:rPr>
              <a:t>The League had very little control over its member states</a:t>
            </a:r>
            <a:endParaRPr lang="en-US" sz="3000" dirty="0">
              <a:latin typeface="Franklin Gothic Book" charset="0"/>
            </a:endParaRPr>
          </a:p>
        </p:txBody>
      </p:sp>
    </p:spTree>
    <p:extLst>
      <p:ext uri="{BB962C8B-B14F-4D97-AF65-F5344CB8AC3E}">
        <p14:creationId xmlns:p14="http://schemas.microsoft.com/office/powerpoint/2010/main" val="25245615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128"/>
            <a:ext cx="8229600" cy="943859"/>
          </a:xfrm>
        </p:spPr>
        <p:txBody>
          <a:bodyPr>
            <a:noAutofit/>
          </a:bodyPr>
          <a:lstStyle/>
          <a:p>
            <a:r>
              <a:rPr lang="en-US" sz="3600" dirty="0" smtClean="0"/>
              <a:t>Weakness of the League of Nations</a:t>
            </a:r>
            <a:endParaRPr lang="en-US" sz="3600" dirty="0"/>
          </a:p>
        </p:txBody>
      </p:sp>
      <p:sp>
        <p:nvSpPr>
          <p:cNvPr id="3" name="Content Placeholder 2"/>
          <p:cNvSpPr>
            <a:spLocks noGrp="1"/>
          </p:cNvSpPr>
          <p:nvPr>
            <p:ph idx="1"/>
          </p:nvPr>
        </p:nvSpPr>
        <p:spPr>
          <a:xfrm>
            <a:off x="457200" y="1063988"/>
            <a:ext cx="8229600" cy="5611676"/>
          </a:xfrm>
        </p:spPr>
        <p:txBody>
          <a:bodyPr>
            <a:normAutofit/>
          </a:bodyPr>
          <a:lstStyle/>
          <a:p>
            <a:pPr>
              <a:buClr>
                <a:srgbClr val="0000FF"/>
              </a:buClr>
              <a:buFont typeface="Wingdings" charset="2"/>
              <a:buChar char="v"/>
            </a:pPr>
            <a:r>
              <a:rPr lang="en-US" sz="2800" dirty="0">
                <a:latin typeface="Franklin Gothic Book" charset="0"/>
              </a:rPr>
              <a:t>Weakest at dealing with issues that nations saw as a threat to their </a:t>
            </a:r>
            <a:r>
              <a:rPr lang="en-US" sz="2800" dirty="0" smtClean="0">
                <a:latin typeface="Franklin Gothic Book" charset="0"/>
              </a:rPr>
              <a:t>security</a:t>
            </a:r>
            <a:endParaRPr lang="en-US" sz="2800" dirty="0">
              <a:latin typeface="Franklin Gothic Book" charset="0"/>
            </a:endParaRPr>
          </a:p>
          <a:p>
            <a:pPr>
              <a:buClr>
                <a:srgbClr val="0000FF"/>
              </a:buClr>
              <a:buFont typeface="Wingdings" charset="2"/>
              <a:buChar char="v"/>
            </a:pPr>
            <a:r>
              <a:rPr lang="en-US" sz="2800" dirty="0">
                <a:latin typeface="Franklin Gothic Book" charset="0"/>
              </a:rPr>
              <a:t>Most members of the League were unwilling to put the security of their nations at risk in order to fulfill collective </a:t>
            </a:r>
            <a:r>
              <a:rPr lang="en-US" sz="2800" dirty="0" smtClean="0">
                <a:latin typeface="Franklin Gothic Book" charset="0"/>
              </a:rPr>
              <a:t>security</a:t>
            </a:r>
          </a:p>
          <a:p>
            <a:pPr>
              <a:buClr>
                <a:srgbClr val="0000FF"/>
              </a:buClr>
              <a:buFont typeface="Wingdings" charset="2"/>
              <a:buChar char="v"/>
            </a:pPr>
            <a:r>
              <a:rPr lang="en-US" sz="2800" dirty="0">
                <a:latin typeface="Franklin Gothic Book" charset="0"/>
              </a:rPr>
              <a:t>Attitudes to the </a:t>
            </a:r>
            <a:r>
              <a:rPr lang="en-US" sz="2800" dirty="0" smtClean="0">
                <a:latin typeface="Franklin Gothic Book" charset="0"/>
              </a:rPr>
              <a:t>League</a:t>
            </a:r>
            <a:endParaRPr lang="en-US" sz="2800" dirty="0">
              <a:latin typeface="Franklin Gothic Book" charset="0"/>
            </a:endParaRPr>
          </a:p>
          <a:p>
            <a:pPr>
              <a:buClr>
                <a:srgbClr val="0000FF"/>
              </a:buClr>
              <a:buFont typeface="Wingdings" charset="2"/>
              <a:buChar char="v"/>
            </a:pPr>
            <a:r>
              <a:rPr lang="en-US" sz="2800" dirty="0">
                <a:latin typeface="Franklin Gothic Book" charset="0"/>
              </a:rPr>
              <a:t>Mandates</a:t>
            </a:r>
          </a:p>
          <a:p>
            <a:pPr>
              <a:buClr>
                <a:srgbClr val="0000FF"/>
              </a:buClr>
              <a:buFont typeface="Wingdings" charset="2"/>
              <a:buChar char="v"/>
            </a:pPr>
            <a:r>
              <a:rPr lang="en-US" sz="2800" dirty="0" smtClean="0">
                <a:latin typeface="Franklin Gothic Book" charset="0"/>
              </a:rPr>
              <a:t>Difficulties </a:t>
            </a:r>
            <a:r>
              <a:rPr lang="en-US" sz="2800" dirty="0">
                <a:latin typeface="Franklin Gothic Book" charset="0"/>
              </a:rPr>
              <a:t>in Resolving </a:t>
            </a:r>
            <a:r>
              <a:rPr lang="en-US" sz="2800" dirty="0" smtClean="0">
                <a:latin typeface="Franklin Gothic Book" charset="0"/>
              </a:rPr>
              <a:t>Disputes</a:t>
            </a:r>
            <a:endParaRPr lang="en-US" sz="2800" dirty="0">
              <a:latin typeface="Franklin Gothic Book" charset="0"/>
            </a:endParaRPr>
          </a:p>
        </p:txBody>
      </p:sp>
    </p:spTree>
    <p:extLst>
      <p:ext uri="{BB962C8B-B14F-4D97-AF65-F5344CB8AC3E}">
        <p14:creationId xmlns:p14="http://schemas.microsoft.com/office/powerpoint/2010/main" val="15229814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128"/>
            <a:ext cx="8229600" cy="943859"/>
          </a:xfrm>
        </p:spPr>
        <p:txBody>
          <a:bodyPr>
            <a:noAutofit/>
          </a:bodyPr>
          <a:lstStyle/>
          <a:p>
            <a:r>
              <a:rPr lang="en-US" sz="3600" dirty="0" smtClean="0"/>
              <a:t>Weakness of the League of Nations</a:t>
            </a:r>
            <a:endParaRPr lang="en-US" sz="3600" dirty="0"/>
          </a:p>
        </p:txBody>
      </p:sp>
      <p:sp>
        <p:nvSpPr>
          <p:cNvPr id="3" name="Content Placeholder 2"/>
          <p:cNvSpPr>
            <a:spLocks noGrp="1"/>
          </p:cNvSpPr>
          <p:nvPr>
            <p:ph idx="1"/>
          </p:nvPr>
        </p:nvSpPr>
        <p:spPr>
          <a:xfrm>
            <a:off x="457200" y="1063988"/>
            <a:ext cx="8229600" cy="5611676"/>
          </a:xfrm>
        </p:spPr>
        <p:txBody>
          <a:bodyPr>
            <a:normAutofit/>
          </a:bodyPr>
          <a:lstStyle/>
          <a:p>
            <a:pPr>
              <a:buClr>
                <a:srgbClr val="0000FF"/>
              </a:buClr>
              <a:buFont typeface="Wingdings" charset="2"/>
              <a:buChar char="v"/>
            </a:pPr>
            <a:r>
              <a:rPr lang="en-US" dirty="0" smtClean="0">
                <a:latin typeface="Franklin Gothic Book" charset="0"/>
              </a:rPr>
              <a:t>Mandates</a:t>
            </a:r>
            <a:endParaRPr lang="en-US" dirty="0">
              <a:latin typeface="Franklin Gothic Book" charset="0"/>
            </a:endParaRPr>
          </a:p>
          <a:p>
            <a:pPr lvl="1">
              <a:lnSpc>
                <a:spcPct val="90000"/>
              </a:lnSpc>
              <a:buClr>
                <a:srgbClr val="0000FF"/>
              </a:buClr>
              <a:buFont typeface="Wingdings" charset="2"/>
              <a:buChar char="v"/>
            </a:pPr>
            <a:r>
              <a:rPr lang="en-US" dirty="0">
                <a:latin typeface="Franklin Gothic Book" charset="0"/>
              </a:rPr>
              <a:t>The legal right to govern under the control of the League</a:t>
            </a:r>
          </a:p>
          <a:p>
            <a:pPr lvl="1">
              <a:lnSpc>
                <a:spcPct val="90000"/>
              </a:lnSpc>
              <a:buClr>
                <a:srgbClr val="0000FF"/>
              </a:buClr>
              <a:buFont typeface="Wingdings" charset="2"/>
              <a:buChar char="v"/>
            </a:pPr>
            <a:r>
              <a:rPr lang="en-US" dirty="0">
                <a:latin typeface="Franklin Gothic Book" charset="0"/>
              </a:rPr>
              <a:t>Took over most of Germany</a:t>
            </a:r>
            <a:r>
              <a:rPr lang="ja-JP" altLang="en-US" dirty="0">
                <a:latin typeface="Franklin Gothic Book" charset="0"/>
              </a:rPr>
              <a:t>’</a:t>
            </a:r>
            <a:r>
              <a:rPr lang="en-US" dirty="0">
                <a:latin typeface="Franklin Gothic Book" charset="0"/>
              </a:rPr>
              <a:t>s former colonies</a:t>
            </a:r>
          </a:p>
          <a:p>
            <a:pPr lvl="1">
              <a:lnSpc>
                <a:spcPct val="90000"/>
              </a:lnSpc>
              <a:buClr>
                <a:srgbClr val="0000FF"/>
              </a:buClr>
              <a:buFont typeface="Wingdings" charset="2"/>
              <a:buChar char="v"/>
            </a:pPr>
            <a:r>
              <a:rPr lang="en-US" dirty="0">
                <a:latin typeface="Franklin Gothic Book" charset="0"/>
              </a:rPr>
              <a:t>Countries holding colonies in mandate had to help the colonies move to self-government as soon as possible</a:t>
            </a:r>
          </a:p>
          <a:p>
            <a:pPr lvl="1">
              <a:lnSpc>
                <a:spcPct val="90000"/>
              </a:lnSpc>
              <a:buClr>
                <a:srgbClr val="0000FF"/>
              </a:buClr>
              <a:buFont typeface="Wingdings" charset="2"/>
              <a:buChar char="v"/>
            </a:pPr>
            <a:r>
              <a:rPr lang="en-US" dirty="0">
                <a:latin typeface="Franklin Gothic Book" charset="0"/>
              </a:rPr>
              <a:t>However, even after 20 years, this was not happening and many countries who had been in </a:t>
            </a:r>
            <a:r>
              <a:rPr lang="en-US" dirty="0" err="1">
                <a:latin typeface="Franklin Gothic Book" charset="0"/>
              </a:rPr>
              <a:t>favour</a:t>
            </a:r>
            <a:r>
              <a:rPr lang="en-US" dirty="0">
                <a:latin typeface="Franklin Gothic Book" charset="0"/>
              </a:rPr>
              <a:t> of the League turned against it</a:t>
            </a:r>
          </a:p>
        </p:txBody>
      </p:sp>
    </p:spTree>
    <p:extLst>
      <p:ext uri="{BB962C8B-B14F-4D97-AF65-F5344CB8AC3E}">
        <p14:creationId xmlns:p14="http://schemas.microsoft.com/office/powerpoint/2010/main" val="23093300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128"/>
            <a:ext cx="8229600" cy="943859"/>
          </a:xfrm>
        </p:spPr>
        <p:txBody>
          <a:bodyPr>
            <a:noAutofit/>
          </a:bodyPr>
          <a:lstStyle/>
          <a:p>
            <a:r>
              <a:rPr lang="en-US" sz="3600" dirty="0" smtClean="0"/>
              <a:t>Weakness of the League of Nations</a:t>
            </a:r>
            <a:endParaRPr lang="en-US" sz="3600" dirty="0"/>
          </a:p>
        </p:txBody>
      </p:sp>
      <p:sp>
        <p:nvSpPr>
          <p:cNvPr id="3" name="Content Placeholder 2"/>
          <p:cNvSpPr>
            <a:spLocks noGrp="1"/>
          </p:cNvSpPr>
          <p:nvPr>
            <p:ph idx="1"/>
          </p:nvPr>
        </p:nvSpPr>
        <p:spPr>
          <a:xfrm>
            <a:off x="457200" y="1063988"/>
            <a:ext cx="8229600" cy="5611676"/>
          </a:xfrm>
        </p:spPr>
        <p:txBody>
          <a:bodyPr>
            <a:normAutofit/>
          </a:bodyPr>
          <a:lstStyle/>
          <a:p>
            <a:pPr>
              <a:buClr>
                <a:srgbClr val="0000FF"/>
              </a:buClr>
              <a:buFont typeface="Wingdings" charset="2"/>
              <a:buChar char="v"/>
              <a:defRPr/>
            </a:pPr>
            <a:r>
              <a:rPr lang="en-US" dirty="0"/>
              <a:t>Difficulties in Resolving Disputes</a:t>
            </a:r>
          </a:p>
          <a:p>
            <a:pPr lvl="1">
              <a:buClr>
                <a:srgbClr val="0000FF"/>
              </a:buClr>
              <a:buFont typeface="Wingdings" charset="2"/>
              <a:buChar char="v"/>
              <a:defRPr/>
            </a:pPr>
            <a:r>
              <a:rPr lang="en-US" dirty="0"/>
              <a:t>Usual form of punishment for disobeying the League was the imposing of SANCTIONS (not allowing trade to take place</a:t>
            </a:r>
            <a:r>
              <a:rPr lang="en-US" dirty="0" smtClean="0"/>
              <a:t>)</a:t>
            </a:r>
            <a:endParaRPr lang="en-US" dirty="0"/>
          </a:p>
          <a:p>
            <a:pPr lvl="1">
              <a:buClr>
                <a:srgbClr val="0000FF"/>
              </a:buClr>
              <a:buFont typeface="Wingdings" charset="2"/>
              <a:buChar char="v"/>
              <a:defRPr/>
            </a:pPr>
            <a:r>
              <a:rPr lang="en-US" dirty="0"/>
              <a:t>Method was quite useless because sanctions hurt trade with other countries so they were removed as quickly as they were </a:t>
            </a:r>
            <a:r>
              <a:rPr lang="en-US" dirty="0" smtClean="0"/>
              <a:t>imposed</a:t>
            </a:r>
            <a:endParaRPr lang="en-US" dirty="0"/>
          </a:p>
          <a:p>
            <a:pPr lvl="1">
              <a:buClr>
                <a:srgbClr val="0000FF"/>
              </a:buClr>
              <a:buFont typeface="Wingdings" charset="2"/>
              <a:buChar char="v"/>
              <a:defRPr/>
            </a:pPr>
            <a:r>
              <a:rPr lang="en-US" dirty="0"/>
              <a:t>League had no force of its own (expected members to contribute troops) so it could not prevent the rise of authoritarian regimes in Germany, Italy and Japan</a:t>
            </a:r>
            <a:endParaRPr lang="en-SG" dirty="0"/>
          </a:p>
        </p:txBody>
      </p:sp>
    </p:spTree>
    <p:extLst>
      <p:ext uri="{BB962C8B-B14F-4D97-AF65-F5344CB8AC3E}">
        <p14:creationId xmlns:p14="http://schemas.microsoft.com/office/powerpoint/2010/main" val="22157848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wpcontent.answers.com/wikipedia/commons/1/1c/The_Gap_in_the_Brid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3049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2" descr="http://pro.corbis.com/images/DEC336-17.jpg?size=67&amp;uid=%7B910906F0-D330-451B-8DE5-186E3D3DCAA9%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0981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128"/>
            <a:ext cx="8229600" cy="943859"/>
          </a:xfrm>
        </p:spPr>
        <p:txBody>
          <a:bodyPr>
            <a:noAutofit/>
          </a:bodyPr>
          <a:lstStyle/>
          <a:p>
            <a:r>
              <a:rPr lang="en-US" sz="3600" dirty="0" smtClean="0"/>
              <a:t>Collective Security</a:t>
            </a:r>
            <a:endParaRPr lang="en-US" sz="3600" dirty="0"/>
          </a:p>
        </p:txBody>
      </p:sp>
      <p:sp>
        <p:nvSpPr>
          <p:cNvPr id="5" name="Content Placeholder 2"/>
          <p:cNvSpPr>
            <a:spLocks noGrp="1"/>
          </p:cNvSpPr>
          <p:nvPr>
            <p:ph idx="1"/>
          </p:nvPr>
        </p:nvSpPr>
        <p:spPr>
          <a:xfrm>
            <a:off x="467544" y="1412776"/>
            <a:ext cx="8229600" cy="4525963"/>
          </a:xfrm>
        </p:spPr>
        <p:txBody>
          <a:bodyPr/>
          <a:lstStyle/>
          <a:p>
            <a:pPr marL="0" indent="0">
              <a:buNone/>
            </a:pPr>
            <a:r>
              <a:rPr lang="en-US" dirty="0" smtClean="0"/>
              <a:t>The League’s Powers. (When a nation acted illegally the league could..)</a:t>
            </a:r>
          </a:p>
          <a:p>
            <a:pPr marL="0" indent="0">
              <a:buNone/>
            </a:pPr>
            <a:endParaRPr lang="en-SG" dirty="0"/>
          </a:p>
        </p:txBody>
      </p:sp>
      <p:grpSp>
        <p:nvGrpSpPr>
          <p:cNvPr id="6" name="Group 5"/>
          <p:cNvGrpSpPr/>
          <p:nvPr/>
        </p:nvGrpSpPr>
        <p:grpSpPr>
          <a:xfrm>
            <a:off x="1043608" y="2708920"/>
            <a:ext cx="2088232" cy="3888432"/>
            <a:chOff x="1043608" y="2708920"/>
            <a:chExt cx="2088232" cy="3888432"/>
          </a:xfrm>
        </p:grpSpPr>
        <p:sp>
          <p:nvSpPr>
            <p:cNvPr id="7" name="Rectangle 6"/>
            <p:cNvSpPr/>
            <p:nvPr/>
          </p:nvSpPr>
          <p:spPr>
            <a:xfrm>
              <a:off x="1043608" y="2708920"/>
              <a:ext cx="2088232" cy="388843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Condemn</a:t>
              </a:r>
            </a:p>
            <a:p>
              <a:endParaRPr lang="en-US" sz="2400" dirty="0">
                <a:solidFill>
                  <a:schemeClr val="tx1"/>
                </a:solidFill>
              </a:endParaRPr>
            </a:p>
            <a:p>
              <a:endParaRPr lang="en-US" sz="2400" dirty="0" smtClean="0">
                <a:solidFill>
                  <a:schemeClr val="tx1"/>
                </a:solidFill>
              </a:endParaRPr>
            </a:p>
            <a:p>
              <a:endParaRPr lang="en-US" sz="2400" dirty="0">
                <a:solidFill>
                  <a:schemeClr val="tx1"/>
                </a:solidFill>
              </a:endParaRPr>
            </a:p>
            <a:p>
              <a:endParaRPr lang="en-US" sz="2400" dirty="0" smtClean="0">
                <a:solidFill>
                  <a:schemeClr val="tx1"/>
                </a:solidFill>
              </a:endParaRPr>
            </a:p>
            <a:p>
              <a:r>
                <a:rPr lang="en-US" sz="2400" dirty="0" smtClean="0">
                  <a:solidFill>
                    <a:schemeClr val="tx1"/>
                  </a:solidFill>
                </a:rPr>
                <a:t>Tell a country that it has done wrong in the open Assembly.</a:t>
              </a:r>
              <a:endParaRPr lang="en-SG" sz="2400"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202" y="3290875"/>
              <a:ext cx="1329044" cy="1254249"/>
            </a:xfrm>
            <a:prstGeom prst="rect">
              <a:avLst/>
            </a:prstGeom>
          </p:spPr>
        </p:pic>
      </p:grpSp>
      <p:grpSp>
        <p:nvGrpSpPr>
          <p:cNvPr id="9" name="Group 8"/>
          <p:cNvGrpSpPr/>
          <p:nvPr/>
        </p:nvGrpSpPr>
        <p:grpSpPr>
          <a:xfrm>
            <a:off x="5724128" y="2718552"/>
            <a:ext cx="2232248" cy="3888432"/>
            <a:chOff x="5724128" y="2718552"/>
            <a:chExt cx="2232248" cy="3888432"/>
          </a:xfrm>
        </p:grpSpPr>
        <p:sp>
          <p:nvSpPr>
            <p:cNvPr id="10" name="Rectangle 9"/>
            <p:cNvSpPr/>
            <p:nvPr/>
          </p:nvSpPr>
          <p:spPr>
            <a:xfrm>
              <a:off x="5724128" y="2718552"/>
              <a:ext cx="2232248" cy="388843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Sanctions</a:t>
              </a:r>
            </a:p>
            <a:p>
              <a:endParaRPr lang="en-US" sz="2400" dirty="0">
                <a:solidFill>
                  <a:schemeClr val="tx1"/>
                </a:solidFill>
              </a:endParaRPr>
            </a:p>
            <a:p>
              <a:endParaRPr lang="en-US" sz="2400" dirty="0" smtClean="0">
                <a:solidFill>
                  <a:schemeClr val="tx1"/>
                </a:solidFill>
              </a:endParaRPr>
            </a:p>
            <a:p>
              <a:endParaRPr lang="en-US" sz="2400" dirty="0" smtClean="0">
                <a:solidFill>
                  <a:schemeClr val="tx1"/>
                </a:solidFill>
              </a:endParaRPr>
            </a:p>
            <a:p>
              <a:endParaRPr lang="en-US" sz="2400" dirty="0">
                <a:solidFill>
                  <a:schemeClr val="tx1"/>
                </a:solidFill>
              </a:endParaRPr>
            </a:p>
            <a:p>
              <a:r>
                <a:rPr lang="en-US" sz="2400" dirty="0" smtClean="0">
                  <a:solidFill>
                    <a:schemeClr val="tx1"/>
                  </a:solidFill>
                </a:rPr>
                <a:t>Impose a trade embargo to push the country towards bankruptcy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730" y="3270911"/>
              <a:ext cx="1329044" cy="1254249"/>
            </a:xfrm>
            <a:prstGeom prst="rect">
              <a:avLst/>
            </a:prstGeom>
          </p:spPr>
        </p:pic>
      </p:grpSp>
      <p:grpSp>
        <p:nvGrpSpPr>
          <p:cNvPr id="12" name="Group 11"/>
          <p:cNvGrpSpPr/>
          <p:nvPr/>
        </p:nvGrpSpPr>
        <p:grpSpPr>
          <a:xfrm>
            <a:off x="3419872" y="2708920"/>
            <a:ext cx="2088232" cy="3888432"/>
            <a:chOff x="3313316" y="2708920"/>
            <a:chExt cx="2088232" cy="3888432"/>
          </a:xfrm>
        </p:grpSpPr>
        <p:sp>
          <p:nvSpPr>
            <p:cNvPr id="13" name="Rectangle 12"/>
            <p:cNvSpPr/>
            <p:nvPr/>
          </p:nvSpPr>
          <p:spPr>
            <a:xfrm>
              <a:off x="3313316" y="2708920"/>
              <a:ext cx="2088232" cy="388843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Arbitration</a:t>
              </a:r>
            </a:p>
            <a:p>
              <a:endParaRPr lang="en-US" sz="2400" dirty="0">
                <a:solidFill>
                  <a:schemeClr val="tx1"/>
                </a:solidFill>
              </a:endParaRPr>
            </a:p>
            <a:p>
              <a:endParaRPr lang="en-US" sz="2400" dirty="0" smtClean="0">
                <a:solidFill>
                  <a:schemeClr val="tx1"/>
                </a:solidFill>
              </a:endParaRPr>
            </a:p>
            <a:p>
              <a:endParaRPr lang="en-US" sz="2400" dirty="0">
                <a:solidFill>
                  <a:schemeClr val="tx1"/>
                </a:solidFill>
              </a:endParaRPr>
            </a:p>
            <a:p>
              <a:endParaRPr lang="en-US" sz="2400" dirty="0" smtClean="0">
                <a:solidFill>
                  <a:schemeClr val="tx1"/>
                </a:solidFill>
              </a:endParaRPr>
            </a:p>
            <a:p>
              <a:r>
                <a:rPr lang="en-US" sz="2400" dirty="0" smtClean="0">
                  <a:solidFill>
                    <a:schemeClr val="tx1"/>
                  </a:solidFill>
                </a:rPr>
                <a:t>Offer to mediate between the two conflicting countries.</a:t>
              </a:r>
              <a:endParaRPr lang="en-SG" sz="2400" dirty="0">
                <a:solidFill>
                  <a:schemeClr val="tx1"/>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613" y="3212976"/>
              <a:ext cx="1402700" cy="1424000"/>
            </a:xfrm>
            <a:prstGeom prst="rect">
              <a:avLst/>
            </a:prstGeom>
          </p:spPr>
        </p:pic>
      </p:grpSp>
    </p:spTree>
    <p:extLst>
      <p:ext uri="{BB962C8B-B14F-4D97-AF65-F5344CB8AC3E}">
        <p14:creationId xmlns:p14="http://schemas.microsoft.com/office/powerpoint/2010/main" val="2498917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128"/>
            <a:ext cx="8229600" cy="943859"/>
          </a:xfrm>
        </p:spPr>
        <p:txBody>
          <a:bodyPr>
            <a:noAutofit/>
          </a:bodyPr>
          <a:lstStyle/>
          <a:p>
            <a:r>
              <a:rPr lang="en-US" sz="3600" dirty="0" smtClean="0"/>
              <a:t>Collective Security</a:t>
            </a:r>
            <a:endParaRPr lang="en-US" sz="3600" dirty="0"/>
          </a:p>
        </p:txBody>
      </p:sp>
      <p:sp>
        <p:nvSpPr>
          <p:cNvPr id="15" name="Content Placeholder 2"/>
          <p:cNvSpPr>
            <a:spLocks noGrp="1"/>
          </p:cNvSpPr>
          <p:nvPr>
            <p:ph idx="1"/>
          </p:nvPr>
        </p:nvSpPr>
        <p:spPr>
          <a:xfrm>
            <a:off x="457200" y="1600200"/>
            <a:ext cx="8229600" cy="4525963"/>
          </a:xfrm>
        </p:spPr>
        <p:txBody>
          <a:bodyPr/>
          <a:lstStyle/>
          <a:p>
            <a:pPr marL="0" indent="0">
              <a:buNone/>
            </a:pPr>
            <a:r>
              <a:rPr lang="en-US" dirty="0" smtClean="0"/>
              <a:t>When a nation needs help the LON could:</a:t>
            </a:r>
            <a:endParaRPr lang="en-SG" dirty="0"/>
          </a:p>
        </p:txBody>
      </p:sp>
      <p:sp>
        <p:nvSpPr>
          <p:cNvPr id="16" name="Rectangle 15"/>
          <p:cNvSpPr/>
          <p:nvPr/>
        </p:nvSpPr>
        <p:spPr>
          <a:xfrm>
            <a:off x="2090334" y="2420888"/>
            <a:ext cx="2088232" cy="40324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Organize Aid</a:t>
            </a:r>
          </a:p>
          <a:p>
            <a:endParaRPr lang="en-US" sz="2400" dirty="0">
              <a:solidFill>
                <a:schemeClr val="tx1"/>
              </a:solidFill>
            </a:endParaRPr>
          </a:p>
          <a:p>
            <a:endParaRPr lang="en-US" sz="2400" dirty="0" smtClean="0">
              <a:solidFill>
                <a:schemeClr val="tx1"/>
              </a:solidFill>
            </a:endParaRPr>
          </a:p>
          <a:p>
            <a:endParaRPr lang="en-US" sz="2400" dirty="0">
              <a:solidFill>
                <a:schemeClr val="tx1"/>
              </a:solidFill>
            </a:endParaRPr>
          </a:p>
          <a:p>
            <a:endParaRPr lang="en-US" sz="2400" dirty="0" smtClean="0">
              <a:solidFill>
                <a:schemeClr val="tx1"/>
              </a:solidFill>
            </a:endParaRPr>
          </a:p>
          <a:p>
            <a:r>
              <a:rPr lang="en-US" sz="2400" dirty="0" smtClean="0">
                <a:solidFill>
                  <a:schemeClr val="tx1"/>
                </a:solidFill>
              </a:rPr>
              <a:t>Send supplies and expertise to ailing countries. Send volunteer forces.</a:t>
            </a:r>
          </a:p>
        </p:txBody>
      </p:sp>
      <p:sp>
        <p:nvSpPr>
          <p:cNvPr id="17" name="Rectangle 16"/>
          <p:cNvSpPr/>
          <p:nvPr/>
        </p:nvSpPr>
        <p:spPr>
          <a:xfrm>
            <a:off x="4499992" y="2404728"/>
            <a:ext cx="2088232" cy="404860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Give Smaller nations a voice</a:t>
            </a:r>
            <a:endParaRPr lang="en-US" sz="2400" dirty="0">
              <a:solidFill>
                <a:schemeClr val="tx1"/>
              </a:solidFill>
            </a:endParaRPr>
          </a:p>
          <a:p>
            <a:endParaRPr lang="en-US" sz="2400" dirty="0" smtClean="0">
              <a:solidFill>
                <a:schemeClr val="tx1"/>
              </a:solidFill>
            </a:endParaRPr>
          </a:p>
          <a:p>
            <a:endParaRPr lang="en-US" sz="2400" dirty="0">
              <a:solidFill>
                <a:schemeClr val="tx1"/>
              </a:solidFill>
            </a:endParaRPr>
          </a:p>
          <a:p>
            <a:endParaRPr lang="en-US" sz="2400" dirty="0" smtClean="0">
              <a:solidFill>
                <a:schemeClr val="tx1"/>
              </a:solidFill>
            </a:endParaRPr>
          </a:p>
          <a:p>
            <a:r>
              <a:rPr lang="en-US" sz="2400" dirty="0" smtClean="0">
                <a:solidFill>
                  <a:schemeClr val="tx1"/>
                </a:solidFill>
              </a:rPr>
              <a:t>The Assembly is used as a forum for small nations to have speak their views.</a:t>
            </a:r>
            <a:endParaRPr lang="en-SG" sz="2400" dirty="0">
              <a:solidFill>
                <a:schemeClr val="tx1"/>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372" y="2869095"/>
            <a:ext cx="1460155" cy="1351993"/>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608" y="3149048"/>
            <a:ext cx="1274568" cy="1072040"/>
          </a:xfrm>
          <a:prstGeom prst="rect">
            <a:avLst/>
          </a:prstGeom>
        </p:spPr>
      </p:pic>
    </p:spTree>
    <p:extLst>
      <p:ext uri="{BB962C8B-B14F-4D97-AF65-F5344CB8AC3E}">
        <p14:creationId xmlns:p14="http://schemas.microsoft.com/office/powerpoint/2010/main" val="23363117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128"/>
            <a:ext cx="8229600" cy="943859"/>
          </a:xfrm>
        </p:spPr>
        <p:txBody>
          <a:bodyPr>
            <a:noAutofit/>
          </a:bodyPr>
          <a:lstStyle/>
          <a:p>
            <a:r>
              <a:rPr lang="en-US" sz="3600" dirty="0" smtClean="0"/>
              <a:t>Collective Security</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160216642"/>
              </p:ext>
            </p:extLst>
          </p:nvPr>
        </p:nvGraphicFramePr>
        <p:xfrm>
          <a:off x="457200" y="1063987"/>
          <a:ext cx="8229600" cy="5477725"/>
        </p:xfrm>
        <a:graphic>
          <a:graphicData uri="http://schemas.openxmlformats.org/drawingml/2006/table">
            <a:tbl>
              <a:tblPr bandCol="1">
                <a:tableStyleId>{284E427A-3D55-4303-BF80-6455036E1DE7}</a:tableStyleId>
              </a:tblPr>
              <a:tblGrid>
                <a:gridCol w="1942539"/>
                <a:gridCol w="6287061"/>
              </a:tblGrid>
              <a:tr h="876089">
                <a:tc rowSpan="2">
                  <a:txBody>
                    <a:bodyPr/>
                    <a:lstStyle/>
                    <a:p>
                      <a:r>
                        <a:rPr lang="en-US" sz="2400" dirty="0" smtClean="0"/>
                        <a:t>Moral Disapproval</a:t>
                      </a:r>
                      <a:endParaRPr lang="en-US" sz="2400" dirty="0"/>
                    </a:p>
                  </a:txBody>
                  <a:tcPr anchor="ctr"/>
                </a:tc>
                <a:tc>
                  <a:txBody>
                    <a:bodyPr/>
                    <a:lstStyle/>
                    <a:p>
                      <a:pPr marL="285750" indent="-285750">
                        <a:buFont typeface="Arial"/>
                        <a:buChar char="•"/>
                      </a:pPr>
                      <a:r>
                        <a:rPr lang="en-US" sz="2200" dirty="0" smtClean="0"/>
                        <a:t>Following an act of aggression the Council would meet and</a:t>
                      </a:r>
                      <a:r>
                        <a:rPr lang="en-US" sz="2200" baseline="0" dirty="0" smtClean="0"/>
                        <a:t> vote to condemn the action</a:t>
                      </a:r>
                      <a:endParaRPr lang="en-US" sz="2200" dirty="0"/>
                    </a:p>
                  </a:txBody>
                  <a:tcPr anchor="ctr"/>
                </a:tc>
              </a:tr>
              <a:tr h="1071278">
                <a:tc vMerge="1">
                  <a:txBody>
                    <a:bodyPr/>
                    <a:lstStyle/>
                    <a:p>
                      <a:endParaRPr lang="en-US" sz="2400"/>
                    </a:p>
                  </a:txBody>
                  <a:tcPr/>
                </a:tc>
                <a:tc>
                  <a:txBody>
                    <a:bodyPr/>
                    <a:lstStyle/>
                    <a:p>
                      <a:pPr marL="342900" indent="-342900">
                        <a:buFont typeface="Arial"/>
                        <a:buChar char="•"/>
                      </a:pPr>
                      <a:r>
                        <a:rPr lang="en-US" sz="2200" dirty="0" smtClean="0"/>
                        <a:t>The</a:t>
                      </a:r>
                      <a:r>
                        <a:rPr lang="en-US" sz="2200" baseline="0" dirty="0" smtClean="0"/>
                        <a:t> aggressive country, knowing that it had the weight of the  world opinion directed against it, might drop its aggressive action.</a:t>
                      </a:r>
                      <a:endParaRPr lang="en-US" sz="2200" dirty="0"/>
                    </a:p>
                  </a:txBody>
                  <a:tcPr anchor="ctr"/>
                </a:tc>
              </a:tr>
              <a:tr h="876089">
                <a:tc rowSpan="2">
                  <a:txBody>
                    <a:bodyPr/>
                    <a:lstStyle/>
                    <a:p>
                      <a:r>
                        <a:rPr lang="en-US" sz="2400" dirty="0" smtClean="0"/>
                        <a:t>Economic Sanctions</a:t>
                      </a:r>
                      <a:endParaRPr lang="en-US" sz="2400" dirty="0"/>
                    </a:p>
                  </a:txBody>
                  <a:tcPr anchor="ctr"/>
                </a:tc>
                <a:tc>
                  <a:txBody>
                    <a:bodyPr/>
                    <a:lstStyle/>
                    <a:p>
                      <a:pPr marL="342900" indent="-342900">
                        <a:buFont typeface="Arial"/>
                        <a:buChar char="•"/>
                      </a:pPr>
                      <a:r>
                        <a:rPr lang="en-US" sz="2200" dirty="0" smtClean="0"/>
                        <a:t>If moral disapproval failed then the council could</a:t>
                      </a:r>
                      <a:r>
                        <a:rPr lang="en-US" sz="2200" baseline="0" dirty="0" smtClean="0"/>
                        <a:t> impose economic sanctions on the aggressor.</a:t>
                      </a:r>
                      <a:endParaRPr lang="en-US" sz="2200" dirty="0"/>
                    </a:p>
                  </a:txBody>
                  <a:tcPr anchor="ctr"/>
                </a:tc>
              </a:tr>
              <a:tr h="876089">
                <a:tc vMerge="1">
                  <a:txBody>
                    <a:bodyPr/>
                    <a:lstStyle/>
                    <a:p>
                      <a:endParaRPr lang="en-US" sz="2400"/>
                    </a:p>
                  </a:txBody>
                  <a:tcPr/>
                </a:tc>
                <a:tc>
                  <a:txBody>
                    <a:bodyPr/>
                    <a:lstStyle/>
                    <a:p>
                      <a:pPr marL="342900" indent="-342900">
                        <a:buFont typeface="Arial"/>
                        <a:buChar char="•"/>
                      </a:pPr>
                      <a:r>
                        <a:rPr lang="en-US" sz="2200" dirty="0" smtClean="0"/>
                        <a:t>This meant arranging a trade boycott and refusing credit.</a:t>
                      </a:r>
                      <a:endParaRPr lang="en-US" sz="2200" dirty="0"/>
                    </a:p>
                  </a:txBody>
                  <a:tcPr anchor="ctr"/>
                </a:tc>
              </a:tr>
              <a:tr h="876089">
                <a:tc rowSpan="2">
                  <a:txBody>
                    <a:bodyPr/>
                    <a:lstStyle/>
                    <a:p>
                      <a:r>
                        <a:rPr lang="en-US" sz="2400" dirty="0" smtClean="0"/>
                        <a:t>Military Sanctions</a:t>
                      </a:r>
                      <a:endParaRPr lang="en-US" sz="2400" dirty="0"/>
                    </a:p>
                  </a:txBody>
                  <a:tcPr anchor="ctr"/>
                </a:tc>
                <a:tc>
                  <a:txBody>
                    <a:bodyPr/>
                    <a:lstStyle/>
                    <a:p>
                      <a:pPr marL="342900" indent="-342900">
                        <a:buFont typeface="Arial"/>
                        <a:buChar char="•"/>
                      </a:pPr>
                      <a:r>
                        <a:rPr lang="en-US" sz="2200" dirty="0" smtClean="0"/>
                        <a:t>If economic sanctions failed then as a last resort,</a:t>
                      </a:r>
                      <a:r>
                        <a:rPr lang="en-US" sz="2200" baseline="0" dirty="0" smtClean="0"/>
                        <a:t> the Council could impose military sanctions.</a:t>
                      </a:r>
                      <a:endParaRPr lang="en-US" sz="2200" dirty="0"/>
                    </a:p>
                  </a:txBody>
                  <a:tcPr anchor="ctr"/>
                </a:tc>
              </a:tr>
              <a:tr h="876089">
                <a:tc vMerge="1">
                  <a:txBody>
                    <a:bodyPr/>
                    <a:lstStyle/>
                    <a:p>
                      <a:endParaRPr lang="en-US" sz="2400" dirty="0"/>
                    </a:p>
                  </a:txBody>
                  <a:tcPr/>
                </a:tc>
                <a:tc>
                  <a:txBody>
                    <a:bodyPr/>
                    <a:lstStyle/>
                    <a:p>
                      <a:pPr marL="342900" indent="-342900">
                        <a:buFont typeface="Arial"/>
                        <a:buChar char="•"/>
                      </a:pPr>
                      <a:r>
                        <a:rPr lang="en-US" sz="2200" dirty="0" smtClean="0"/>
                        <a:t>This might</a:t>
                      </a:r>
                      <a:r>
                        <a:rPr lang="en-US" sz="2200" baseline="0" dirty="0" smtClean="0"/>
                        <a:t> involve sending an army to assist the victim of the aggression.</a:t>
                      </a:r>
                      <a:endParaRPr lang="en-US" sz="2200" dirty="0"/>
                    </a:p>
                  </a:txBody>
                  <a:tcPr anchor="ctr"/>
                </a:tc>
              </a:tr>
            </a:tbl>
          </a:graphicData>
        </a:graphic>
      </p:graphicFrame>
    </p:spTree>
    <p:extLst>
      <p:ext uri="{BB962C8B-B14F-4D97-AF65-F5344CB8AC3E}">
        <p14:creationId xmlns:p14="http://schemas.microsoft.com/office/powerpoint/2010/main" val="12274399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349"/>
          </a:xfrm>
        </p:spPr>
        <p:txBody>
          <a:bodyPr/>
          <a:lstStyle/>
          <a:p>
            <a:r>
              <a:rPr lang="en-US" dirty="0" smtClean="0"/>
              <a:t>Background</a:t>
            </a:r>
            <a:endParaRPr lang="en-US" dirty="0"/>
          </a:p>
        </p:txBody>
      </p:sp>
      <p:sp>
        <p:nvSpPr>
          <p:cNvPr id="3" name="Content Placeholder 2"/>
          <p:cNvSpPr>
            <a:spLocks noGrp="1"/>
          </p:cNvSpPr>
          <p:nvPr>
            <p:ph idx="1"/>
          </p:nvPr>
        </p:nvSpPr>
        <p:spPr>
          <a:xfrm>
            <a:off x="457200" y="1063988"/>
            <a:ext cx="8229600" cy="5611676"/>
          </a:xfrm>
        </p:spPr>
        <p:txBody>
          <a:bodyPr>
            <a:normAutofit/>
          </a:bodyPr>
          <a:lstStyle/>
          <a:p>
            <a:pPr>
              <a:buClr>
                <a:srgbClr val="3366FF"/>
              </a:buClr>
              <a:buFont typeface="Wingdings" charset="2"/>
              <a:buChar char="v"/>
              <a:defRPr/>
            </a:pPr>
            <a:r>
              <a:rPr lang="en-US" dirty="0"/>
              <a:t>It was envisioned to be a truly INTERNATIONAL organization which would MAINTAIN WORLD PEACE AND SECURITY by ACTING TOGETHER to PREVENT </a:t>
            </a:r>
            <a:r>
              <a:rPr lang="en-US" dirty="0" smtClean="0"/>
              <a:t>WAR</a:t>
            </a:r>
            <a:endParaRPr lang="en-US" dirty="0"/>
          </a:p>
          <a:p>
            <a:pPr>
              <a:buClr>
                <a:srgbClr val="3366FF"/>
              </a:buClr>
              <a:buFont typeface="Wingdings" charset="2"/>
              <a:buChar char="v"/>
              <a:defRPr/>
            </a:pPr>
            <a:r>
              <a:rPr lang="en-US" dirty="0"/>
              <a:t>Collective Security</a:t>
            </a:r>
          </a:p>
        </p:txBody>
      </p:sp>
    </p:spTree>
    <p:extLst>
      <p:ext uri="{BB962C8B-B14F-4D97-AF65-F5344CB8AC3E}">
        <p14:creationId xmlns:p14="http://schemas.microsoft.com/office/powerpoint/2010/main" val="30249773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457200" y="1600200"/>
            <a:ext cx="8229600" cy="4525963"/>
          </a:xfrm>
        </p:spPr>
        <p:txBody>
          <a:bodyPr/>
          <a:lstStyle/>
          <a:p>
            <a:pPr marL="0" indent="0">
              <a:buNone/>
            </a:pPr>
            <a:r>
              <a:rPr lang="en-US" dirty="0" smtClean="0"/>
              <a:t>The league however had no real army to enforce their rules. </a:t>
            </a:r>
            <a:endParaRPr lang="en-SG" dirty="0"/>
          </a:p>
        </p:txBody>
      </p:sp>
      <p:sp>
        <p:nvSpPr>
          <p:cNvPr id="11" name="Title 1"/>
          <p:cNvSpPr>
            <a:spLocks noGrp="1"/>
          </p:cNvSpPr>
          <p:nvPr>
            <p:ph type="title"/>
          </p:nvPr>
        </p:nvSpPr>
        <p:spPr>
          <a:xfrm>
            <a:off x="457200" y="274638"/>
            <a:ext cx="8229600" cy="1143000"/>
          </a:xfrm>
        </p:spPr>
        <p:txBody>
          <a:bodyPr/>
          <a:lstStyle/>
          <a:p>
            <a:r>
              <a:rPr lang="en-US" dirty="0" smtClean="0"/>
              <a:t>The League’s Powers</a:t>
            </a:r>
            <a:endParaRPr lang="en-SG"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667" y="2420888"/>
            <a:ext cx="4104456" cy="4104456"/>
          </a:xfrm>
          <a:prstGeom prst="rect">
            <a:avLst/>
          </a:prstGeom>
        </p:spPr>
      </p:pic>
      <p:sp>
        <p:nvSpPr>
          <p:cNvPr id="13" name="Rectangle 12"/>
          <p:cNvSpPr/>
          <p:nvPr/>
        </p:nvSpPr>
        <p:spPr>
          <a:xfrm>
            <a:off x="3545763" y="4827196"/>
            <a:ext cx="2376264" cy="936104"/>
          </a:xfrm>
          <a:prstGeom prst="rect">
            <a:avLst/>
          </a:prstGeom>
          <a:solidFill>
            <a:schemeClr val="tx2">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LON FIGHTING STRONG</a:t>
            </a:r>
          </a:p>
          <a:p>
            <a:pPr algn="ctr"/>
            <a:r>
              <a:rPr lang="en-US" dirty="0" smtClean="0"/>
              <a:t>Since 1920</a:t>
            </a:r>
            <a:endParaRPr lang="en-SG" dirty="0"/>
          </a:p>
        </p:txBody>
      </p:sp>
    </p:spTree>
    <p:extLst>
      <p:ext uri="{BB962C8B-B14F-4D97-AF65-F5344CB8AC3E}">
        <p14:creationId xmlns:p14="http://schemas.microsoft.com/office/powerpoint/2010/main" val="33255065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692696"/>
            <a:ext cx="8229600" cy="2760799"/>
          </a:xfrm>
        </p:spPr>
        <p:txBody>
          <a:bodyPr>
            <a:normAutofit/>
          </a:bodyPr>
          <a:lstStyle/>
          <a:p>
            <a:r>
              <a:rPr lang="en-US" sz="5400" b="1" dirty="0" smtClean="0"/>
              <a:t>Objectives for today: </a:t>
            </a:r>
            <a:r>
              <a:rPr lang="en-US" sz="4800" b="1" dirty="0" smtClean="0"/>
              <a:t>Successes &amp; Failures of the League of Nations</a:t>
            </a:r>
            <a:endParaRPr lang="en-SG" sz="4800" b="1" dirty="0"/>
          </a:p>
        </p:txBody>
      </p:sp>
      <p:sp>
        <p:nvSpPr>
          <p:cNvPr id="5" name="Rectangle 4"/>
          <p:cNvSpPr/>
          <p:nvPr/>
        </p:nvSpPr>
        <p:spPr>
          <a:xfrm>
            <a:off x="999018" y="3566931"/>
            <a:ext cx="7056783" cy="954107"/>
          </a:xfrm>
          <a:prstGeom prst="rect">
            <a:avLst/>
          </a:prstGeom>
          <a:solidFill>
            <a:schemeClr val="accent6">
              <a:lumMod val="40000"/>
              <a:lumOff val="60000"/>
            </a:schemeClr>
          </a:solidFill>
          <a:ln>
            <a:solidFill>
              <a:schemeClr val="tx1"/>
            </a:solidFill>
          </a:ln>
        </p:spPr>
        <p:txBody>
          <a:bodyPr wrap="square">
            <a:spAutoFit/>
          </a:bodyPr>
          <a:lstStyle/>
          <a:p>
            <a:pPr algn="ctr"/>
            <a:r>
              <a:rPr lang="en-US" sz="2800" dirty="0"/>
              <a:t>What criteria should we use to judge the LON’s successes/failures? </a:t>
            </a:r>
          </a:p>
        </p:txBody>
      </p:sp>
      <p:sp>
        <p:nvSpPr>
          <p:cNvPr id="6" name="TextBox 5"/>
          <p:cNvSpPr txBox="1"/>
          <p:nvPr/>
        </p:nvSpPr>
        <p:spPr>
          <a:xfrm>
            <a:off x="1935121" y="4678199"/>
            <a:ext cx="5184576" cy="954107"/>
          </a:xfrm>
          <a:prstGeom prst="rect">
            <a:avLst/>
          </a:prstGeom>
          <a:noFill/>
        </p:spPr>
        <p:txBody>
          <a:bodyPr wrap="square" rtlCol="0">
            <a:spAutoFit/>
          </a:bodyPr>
          <a:lstStyle/>
          <a:p>
            <a:pPr algn="ctr"/>
            <a:r>
              <a:rPr lang="en-US" sz="2800" b="1" dirty="0" smtClean="0"/>
              <a:t>We judge the LON base on its stated aims </a:t>
            </a:r>
            <a:r>
              <a:rPr lang="en-US" sz="2800" b="1" u="sng" dirty="0" smtClean="0">
                <a:solidFill>
                  <a:srgbClr val="FF0000"/>
                </a:solidFill>
              </a:rPr>
              <a:t>KEEPP</a:t>
            </a:r>
            <a:endParaRPr lang="en-SG" sz="2800" b="1" u="sng"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6266" y="5155253"/>
            <a:ext cx="2194046" cy="1645535"/>
          </a:xfrm>
          <a:prstGeom prst="rect">
            <a:avLst/>
          </a:prstGeom>
        </p:spPr>
      </p:pic>
    </p:spTree>
    <p:extLst>
      <p:ext uri="{BB962C8B-B14F-4D97-AF65-F5344CB8AC3E}">
        <p14:creationId xmlns:p14="http://schemas.microsoft.com/office/powerpoint/2010/main" val="1987693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802914" cy="5178915"/>
          </a:xfrm>
        </p:spPr>
        <p:txBody>
          <a:bodyPr/>
          <a:lstStyle/>
          <a:p>
            <a:pPr marL="0" indent="0">
              <a:buNone/>
            </a:pPr>
            <a:r>
              <a:rPr lang="en-US" sz="4000" b="1" dirty="0"/>
              <a:t>Politically</a:t>
            </a:r>
            <a:r>
              <a:rPr lang="en-US" sz="4400" dirty="0"/>
              <a:t>, </a:t>
            </a:r>
            <a:r>
              <a:rPr lang="en-US" dirty="0"/>
              <a:t>in its early years the LON appeared to have made progress towards preventing war.</a:t>
            </a:r>
            <a:endParaRPr lang="en-SG" dirty="0"/>
          </a:p>
          <a:p>
            <a:pPr marL="0" indent="0">
              <a:buNone/>
            </a:pPr>
            <a:r>
              <a:rPr lang="en-US" dirty="0" smtClean="0"/>
              <a:t>1)(1921) The Aaland Islands	</a:t>
            </a:r>
            <a:endParaRPr lang="en-US" dirty="0"/>
          </a:p>
          <a:p>
            <a:pPr marL="0" indent="0">
              <a:buNone/>
            </a:pPr>
            <a:r>
              <a:rPr lang="en-US" dirty="0" smtClean="0"/>
              <a:t>2)(1921) Upper Silesia</a:t>
            </a:r>
          </a:p>
          <a:p>
            <a:pPr marL="0" indent="0">
              <a:buNone/>
            </a:pPr>
            <a:r>
              <a:rPr lang="en-US" dirty="0" smtClean="0"/>
              <a:t>3) (1924) Mosul</a:t>
            </a:r>
          </a:p>
          <a:p>
            <a:pPr marL="0" indent="0">
              <a:buNone/>
            </a:pPr>
            <a:r>
              <a:rPr lang="en-US" dirty="0"/>
              <a:t>4</a:t>
            </a:r>
            <a:r>
              <a:rPr lang="en-US" dirty="0" smtClean="0"/>
              <a:t>)(1925) Greece and Bulgaria</a:t>
            </a:r>
            <a:endParaRPr lang="en-SG" dirty="0"/>
          </a:p>
        </p:txBody>
      </p:sp>
      <p:sp>
        <p:nvSpPr>
          <p:cNvPr id="5" name="Footer Placeholder 3"/>
          <p:cNvSpPr>
            <a:spLocks noGrp="1"/>
          </p:cNvSpPr>
          <p:nvPr>
            <p:ph type="ftr" sz="quarter" idx="11"/>
          </p:nvPr>
        </p:nvSpPr>
        <p:spPr>
          <a:xfrm>
            <a:off x="3124200" y="6356350"/>
            <a:ext cx="2895600" cy="365125"/>
          </a:xfrm>
        </p:spPr>
        <p:txBody>
          <a:bodyPr/>
          <a:lstStyle/>
          <a:p>
            <a:r>
              <a:rPr lang="en-SG" smtClean="0"/>
              <a:t>bazleebakhtiar/2013</a:t>
            </a:r>
            <a:endParaRPr lang="en-SG"/>
          </a:p>
        </p:txBody>
      </p:sp>
      <p:sp>
        <p:nvSpPr>
          <p:cNvPr id="6" name="Title 1"/>
          <p:cNvSpPr>
            <a:spLocks noGrp="1"/>
          </p:cNvSpPr>
          <p:nvPr>
            <p:ph type="title"/>
          </p:nvPr>
        </p:nvSpPr>
        <p:spPr>
          <a:xfrm>
            <a:off x="457200" y="274638"/>
            <a:ext cx="8229600" cy="1143000"/>
          </a:xfrm>
        </p:spPr>
        <p:txBody>
          <a:bodyPr/>
          <a:lstStyle/>
          <a:p>
            <a:r>
              <a:rPr lang="en-US" dirty="0" smtClean="0"/>
              <a:t>Successes of the League of Nations</a:t>
            </a:r>
            <a:endParaRPr lang="en-SG" dirty="0"/>
          </a:p>
        </p:txBody>
      </p:sp>
      <p:sp>
        <p:nvSpPr>
          <p:cNvPr id="7" name="Rectangle 6"/>
          <p:cNvSpPr/>
          <p:nvPr/>
        </p:nvSpPr>
        <p:spPr>
          <a:xfrm>
            <a:off x="467544" y="5517232"/>
            <a:ext cx="3886496" cy="1261884"/>
          </a:xfrm>
          <a:prstGeom prst="rect">
            <a:avLst/>
          </a:prstGeom>
          <a:solidFill>
            <a:schemeClr val="accent6">
              <a:lumMod val="40000"/>
              <a:lumOff val="60000"/>
            </a:schemeClr>
          </a:solidFill>
          <a:ln>
            <a:solidFill>
              <a:schemeClr val="tx1"/>
            </a:solidFill>
          </a:ln>
        </p:spPr>
        <p:txBody>
          <a:bodyPr wrap="square">
            <a:spAutoFit/>
          </a:bodyPr>
          <a:lstStyle/>
          <a:p>
            <a:r>
              <a:rPr lang="en-US" sz="2800" b="1" u="sng" dirty="0">
                <a:solidFill>
                  <a:srgbClr val="FF0000"/>
                </a:solidFill>
              </a:rPr>
              <a:t>P</a:t>
            </a:r>
            <a:r>
              <a:rPr lang="en-US" sz="2000" dirty="0"/>
              <a:t>ersuade nations to disarm</a:t>
            </a:r>
          </a:p>
          <a:p>
            <a:r>
              <a:rPr lang="en-US" sz="2800" b="1" u="sng" dirty="0">
                <a:solidFill>
                  <a:srgbClr val="FF0000"/>
                </a:solidFill>
              </a:rPr>
              <a:t>P</a:t>
            </a:r>
            <a:r>
              <a:rPr lang="en-US" sz="2000" dirty="0"/>
              <a:t>eace Treaty of Versailles, to uphold its </a:t>
            </a:r>
            <a:r>
              <a:rPr lang="en-US" sz="2000" dirty="0" smtClean="0"/>
              <a:t>terms (?)</a:t>
            </a:r>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174" y="2996951"/>
            <a:ext cx="3085281" cy="3402459"/>
          </a:xfrm>
          <a:prstGeom prst="rect">
            <a:avLst/>
          </a:prstGeom>
        </p:spPr>
      </p:pic>
    </p:spTree>
    <p:extLst>
      <p:ext uri="{BB962C8B-B14F-4D97-AF65-F5344CB8AC3E}">
        <p14:creationId xmlns:p14="http://schemas.microsoft.com/office/powerpoint/2010/main" val="25047604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Aaland Islands, 1921</a:t>
            </a:r>
            <a:endParaRPr lang="en-US" dirty="0"/>
          </a:p>
        </p:txBody>
      </p:sp>
      <p:sp>
        <p:nvSpPr>
          <p:cNvPr id="3" name="Content Placeholder 2"/>
          <p:cNvSpPr>
            <a:spLocks noGrp="1"/>
          </p:cNvSpPr>
          <p:nvPr>
            <p:ph idx="1"/>
          </p:nvPr>
        </p:nvSpPr>
        <p:spPr>
          <a:xfrm>
            <a:off x="457200" y="1600200"/>
            <a:ext cx="8229600" cy="5066392"/>
          </a:xfrm>
        </p:spPr>
        <p:txBody>
          <a:bodyPr>
            <a:normAutofit fontScale="92500"/>
          </a:bodyPr>
          <a:lstStyle/>
          <a:p>
            <a:pPr>
              <a:buClr>
                <a:srgbClr val="3366FF"/>
              </a:buClr>
              <a:buFont typeface="Wingdings" charset="2"/>
              <a:buChar char="v"/>
            </a:pPr>
            <a:r>
              <a:rPr lang="en-US" dirty="0" smtClean="0"/>
              <a:t>The first dispute to be satisfactorily resolved by the League concerned the rival claims of Sweden and Finland to the Aaland Islands situated in the Baltic Sea.</a:t>
            </a:r>
          </a:p>
          <a:p>
            <a:pPr>
              <a:buClr>
                <a:srgbClr val="3366FF"/>
              </a:buClr>
              <a:buFont typeface="Wingdings" charset="2"/>
              <a:buChar char="v"/>
            </a:pPr>
            <a:r>
              <a:rPr lang="en-US" dirty="0" smtClean="0"/>
              <a:t>Most of the islanders wanted to be ruled by Sweden.</a:t>
            </a:r>
          </a:p>
          <a:p>
            <a:pPr>
              <a:buClr>
                <a:srgbClr val="3366FF"/>
              </a:buClr>
              <a:buFont typeface="Wingdings" charset="2"/>
              <a:buChar char="v"/>
            </a:pPr>
            <a:r>
              <a:rPr lang="en-US" dirty="0" smtClean="0"/>
              <a:t>The League investigated the matter and awarded the islands to Finland but with safeguards for the islanders including demilitarization.</a:t>
            </a:r>
          </a:p>
          <a:p>
            <a:pPr>
              <a:buClr>
                <a:srgbClr val="3366FF"/>
              </a:buClr>
              <a:buFont typeface="Wingdings" charset="2"/>
              <a:buChar char="v"/>
            </a:pPr>
            <a:r>
              <a:rPr lang="en-US" dirty="0" smtClean="0"/>
              <a:t>Sweden accepted the judgment.</a:t>
            </a:r>
            <a:endParaRPr lang="en-US" dirty="0"/>
          </a:p>
        </p:txBody>
      </p:sp>
    </p:spTree>
    <p:extLst>
      <p:ext uri="{BB962C8B-B14F-4D97-AF65-F5344CB8AC3E}">
        <p14:creationId xmlns:p14="http://schemas.microsoft.com/office/powerpoint/2010/main" val="7702421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nland-province-of-Aland-0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2676" cy="6858000"/>
          </a:xfrm>
          <a:prstGeom prst="rect">
            <a:avLst/>
          </a:prstGeom>
        </p:spPr>
      </p:pic>
    </p:spTree>
    <p:extLst>
      <p:ext uri="{BB962C8B-B14F-4D97-AF65-F5344CB8AC3E}">
        <p14:creationId xmlns:p14="http://schemas.microsoft.com/office/powerpoint/2010/main" val="320817547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Silesia, 1921</a:t>
            </a:r>
            <a:endParaRPr lang="en-US" dirty="0"/>
          </a:p>
        </p:txBody>
      </p:sp>
      <p:sp>
        <p:nvSpPr>
          <p:cNvPr id="3" name="Content Placeholder 2"/>
          <p:cNvSpPr>
            <a:spLocks noGrp="1"/>
          </p:cNvSpPr>
          <p:nvPr>
            <p:ph idx="1"/>
          </p:nvPr>
        </p:nvSpPr>
        <p:spPr>
          <a:xfrm>
            <a:off x="457200" y="1600200"/>
            <a:ext cx="8229600" cy="5066392"/>
          </a:xfrm>
        </p:spPr>
        <p:txBody>
          <a:bodyPr>
            <a:normAutofit fontScale="92500"/>
          </a:bodyPr>
          <a:lstStyle/>
          <a:p>
            <a:pPr>
              <a:buClr>
                <a:srgbClr val="3366FF"/>
              </a:buClr>
              <a:buFont typeface="Wingdings" charset="2"/>
              <a:buChar char="v"/>
            </a:pPr>
            <a:r>
              <a:rPr lang="en-US" dirty="0" smtClean="0"/>
              <a:t>Upper Silesia, which contained a valuable industrial area, was located on the border between Germany and Poland.</a:t>
            </a:r>
          </a:p>
          <a:p>
            <a:pPr>
              <a:buClr>
                <a:srgbClr val="3366FF"/>
              </a:buClr>
              <a:buFont typeface="Wingdings" charset="2"/>
              <a:buChar char="v"/>
            </a:pPr>
            <a:r>
              <a:rPr lang="en-US" dirty="0" smtClean="0"/>
              <a:t>Originally granted to Poland by the draft Treaty of Versailles, the Germans protested and it was agreed to hold a plebiscite(vote) in the region.</a:t>
            </a:r>
          </a:p>
          <a:p>
            <a:pPr>
              <a:buClr>
                <a:srgbClr val="3366FF"/>
              </a:buClr>
              <a:buFont typeface="Wingdings" charset="2"/>
              <a:buChar char="v"/>
            </a:pPr>
            <a:r>
              <a:rPr lang="en-US" dirty="0" smtClean="0"/>
              <a:t>The overall results of the vote suggested it should be awarded to Germany but in some rural parts of the Silesian territory there was a clear majority in favor of Poland.</a:t>
            </a:r>
          </a:p>
        </p:txBody>
      </p:sp>
    </p:spTree>
    <p:extLst>
      <p:ext uri="{BB962C8B-B14F-4D97-AF65-F5344CB8AC3E}">
        <p14:creationId xmlns:p14="http://schemas.microsoft.com/office/powerpoint/2010/main" val="1870020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Silesia, 1921</a:t>
            </a:r>
            <a:endParaRPr lang="en-US" dirty="0"/>
          </a:p>
        </p:txBody>
      </p:sp>
      <p:sp>
        <p:nvSpPr>
          <p:cNvPr id="3" name="Content Placeholder 2"/>
          <p:cNvSpPr>
            <a:spLocks noGrp="1"/>
          </p:cNvSpPr>
          <p:nvPr>
            <p:ph idx="1"/>
          </p:nvPr>
        </p:nvSpPr>
        <p:spPr>
          <a:xfrm>
            <a:off x="457200" y="1600200"/>
            <a:ext cx="8229600" cy="5066392"/>
          </a:xfrm>
        </p:spPr>
        <p:txBody>
          <a:bodyPr>
            <a:normAutofit/>
          </a:bodyPr>
          <a:lstStyle/>
          <a:p>
            <a:pPr>
              <a:buClr>
                <a:srgbClr val="3366FF"/>
              </a:buClr>
              <a:buFont typeface="Wingdings" charset="2"/>
              <a:buChar char="v"/>
            </a:pPr>
            <a:r>
              <a:rPr lang="en-US" dirty="0" smtClean="0"/>
              <a:t>Following riots and protests the League suggested a partition, a decision which was accepted by bother sides.</a:t>
            </a:r>
          </a:p>
          <a:p>
            <a:pPr>
              <a:buClr>
                <a:srgbClr val="3366FF"/>
              </a:buClr>
              <a:buFont typeface="Wingdings" charset="2"/>
              <a:buChar char="v"/>
            </a:pPr>
            <a:r>
              <a:rPr lang="en-US" dirty="0" smtClean="0"/>
              <a:t>Eastern Upper Silesia went to Poland while Western Upper Silesia went to Germany.</a:t>
            </a:r>
            <a:endParaRPr lang="en-US" dirty="0"/>
          </a:p>
        </p:txBody>
      </p:sp>
    </p:spTree>
    <p:extLst>
      <p:ext uri="{BB962C8B-B14F-4D97-AF65-F5344CB8AC3E}">
        <p14:creationId xmlns:p14="http://schemas.microsoft.com/office/powerpoint/2010/main" val="34993091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arialluf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9301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Mosul, 1924</a:t>
            </a:r>
            <a:endParaRPr lang="en-US" dirty="0"/>
          </a:p>
        </p:txBody>
      </p:sp>
      <p:sp>
        <p:nvSpPr>
          <p:cNvPr id="3" name="Content Placeholder 2"/>
          <p:cNvSpPr>
            <a:spLocks noGrp="1"/>
          </p:cNvSpPr>
          <p:nvPr>
            <p:ph idx="1"/>
          </p:nvPr>
        </p:nvSpPr>
        <p:spPr>
          <a:xfrm>
            <a:off x="457200" y="1600200"/>
            <a:ext cx="8229600" cy="5066392"/>
          </a:xfrm>
        </p:spPr>
        <p:txBody>
          <a:bodyPr>
            <a:normAutofit/>
          </a:bodyPr>
          <a:lstStyle/>
          <a:p>
            <a:pPr>
              <a:buClr>
                <a:srgbClr val="3366FF"/>
              </a:buClr>
              <a:buFont typeface="Wingdings" charset="2"/>
              <a:buChar char="v"/>
            </a:pPr>
            <a:r>
              <a:rPr lang="en-US" dirty="0" smtClean="0"/>
              <a:t>In 1924 Turkey claimed the Kurdish-populated province of Mosul which was part of the British-mandated territory of Iraq.</a:t>
            </a:r>
          </a:p>
          <a:p>
            <a:pPr>
              <a:buClr>
                <a:srgbClr val="3366FF"/>
              </a:buClr>
              <a:buFont typeface="Wingdings" charset="2"/>
              <a:buChar char="v"/>
            </a:pPr>
            <a:r>
              <a:rPr lang="en-US" dirty="0" smtClean="0"/>
              <a:t>The League investigated the problem and made an award in favor of Iraq.</a:t>
            </a:r>
          </a:p>
          <a:p>
            <a:pPr>
              <a:buClr>
                <a:srgbClr val="3366FF"/>
              </a:buClr>
              <a:buFont typeface="Wingdings" charset="2"/>
              <a:buChar char="v"/>
            </a:pPr>
            <a:r>
              <a:rPr lang="en-US" dirty="0" smtClean="0"/>
              <a:t>Turkey accepted the judgment.</a:t>
            </a:r>
          </a:p>
        </p:txBody>
      </p:sp>
    </p:spTree>
    <p:extLst>
      <p:ext uri="{BB962C8B-B14F-4D97-AF65-F5344CB8AC3E}">
        <p14:creationId xmlns:p14="http://schemas.microsoft.com/office/powerpoint/2010/main" val="21070567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iangle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87771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81486"/>
          <p:cNvPicPr>
            <a:picLocks noGrp="1" noChangeAspect="1" noChangeArrowheads="1"/>
          </p:cNvPicPr>
          <p:nvPr>
            <p:ph idx="1"/>
          </p:nvPr>
        </p:nvPicPr>
        <p:blipFill>
          <a:blip r:embed="rId2" cstate="print"/>
          <a:srcRect/>
          <a:stretch>
            <a:fillRect/>
          </a:stretch>
        </p:blipFill>
        <p:spPr bwMode="auto">
          <a:xfrm>
            <a:off x="611560" y="1117486"/>
            <a:ext cx="3960440" cy="5184576"/>
          </a:xfrm>
          <a:prstGeom prst="rect">
            <a:avLst/>
          </a:prstGeom>
          <a:noFill/>
          <a:ln w="9525">
            <a:noFill/>
            <a:miter lim="800000"/>
            <a:headEnd/>
            <a:tailEnd/>
          </a:ln>
        </p:spPr>
      </p:pic>
      <p:sp>
        <p:nvSpPr>
          <p:cNvPr id="7" name="TextBox 6"/>
          <p:cNvSpPr txBox="1"/>
          <p:nvPr/>
        </p:nvSpPr>
        <p:spPr>
          <a:xfrm>
            <a:off x="4788024" y="2924944"/>
            <a:ext cx="3816424" cy="1569660"/>
          </a:xfrm>
          <a:prstGeom prst="rect">
            <a:avLst/>
          </a:prstGeom>
          <a:solidFill>
            <a:schemeClr val="accent6">
              <a:lumMod val="40000"/>
              <a:lumOff val="60000"/>
            </a:schemeClr>
          </a:solidFill>
          <a:ln>
            <a:solidFill>
              <a:schemeClr val="tx1"/>
            </a:solidFill>
          </a:ln>
        </p:spPr>
        <p:txBody>
          <a:bodyPr wrap="square" rtlCol="0">
            <a:spAutoFit/>
          </a:bodyPr>
          <a:lstStyle/>
          <a:p>
            <a:r>
              <a:rPr lang="en-US" sz="2400" dirty="0" smtClean="0"/>
              <a:t>An Artist’s impression on the League of Nation. What is the artist trying to say about the LON?</a:t>
            </a:r>
            <a:endParaRPr lang="en-SG" sz="2400" dirty="0"/>
          </a:p>
        </p:txBody>
      </p:sp>
      <p:sp>
        <p:nvSpPr>
          <p:cNvPr id="8" name="Oval 7"/>
          <p:cNvSpPr/>
          <p:nvPr/>
        </p:nvSpPr>
        <p:spPr>
          <a:xfrm>
            <a:off x="956562" y="4077072"/>
            <a:ext cx="1656184" cy="13826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196286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Bulgaria, 1925</a:t>
            </a:r>
            <a:endParaRPr lang="en-US" dirty="0"/>
          </a:p>
        </p:txBody>
      </p:sp>
      <p:sp>
        <p:nvSpPr>
          <p:cNvPr id="3" name="Content Placeholder 2"/>
          <p:cNvSpPr>
            <a:spLocks noGrp="1"/>
          </p:cNvSpPr>
          <p:nvPr>
            <p:ph idx="1"/>
          </p:nvPr>
        </p:nvSpPr>
        <p:spPr>
          <a:xfrm>
            <a:off x="457200" y="1600200"/>
            <a:ext cx="8229600" cy="5066392"/>
          </a:xfrm>
        </p:spPr>
        <p:txBody>
          <a:bodyPr>
            <a:normAutofit fontScale="92500"/>
          </a:bodyPr>
          <a:lstStyle/>
          <a:p>
            <a:pPr>
              <a:buClr>
                <a:srgbClr val="3366FF"/>
              </a:buClr>
              <a:buFont typeface="Wingdings" charset="2"/>
              <a:buChar char="v"/>
            </a:pPr>
            <a:r>
              <a:rPr lang="en-US" dirty="0" smtClean="0"/>
              <a:t>In south-eastern Europe, Greece was ordered to pay £45,000 compensation to Bulgaria after its invasion of Bulgarian territory.</a:t>
            </a:r>
          </a:p>
          <a:p>
            <a:pPr>
              <a:buClr>
                <a:srgbClr val="3366FF"/>
              </a:buClr>
              <a:buFont typeface="Wingdings" charset="2"/>
              <a:buChar char="v"/>
            </a:pPr>
            <a:r>
              <a:rPr lang="en-US" dirty="0" smtClean="0"/>
              <a:t>This was judged a disproportionate response to a shooting incident on the shared border in which Greek sentry was killed in an exchange of fire.</a:t>
            </a:r>
          </a:p>
          <a:p>
            <a:pPr>
              <a:buClr>
                <a:srgbClr val="3366FF"/>
              </a:buClr>
              <a:buFont typeface="Wingdings" charset="2"/>
              <a:buChar char="v"/>
            </a:pPr>
            <a:r>
              <a:rPr lang="en-US" dirty="0" smtClean="0"/>
              <a:t>Greece accepted the ruling but felt it was unfair that Italy had been treated very differently and more generously in similar circumstances.</a:t>
            </a:r>
          </a:p>
        </p:txBody>
      </p:sp>
    </p:spTree>
    <p:extLst>
      <p:ext uri="{BB962C8B-B14F-4D97-AF65-F5344CB8AC3E}">
        <p14:creationId xmlns:p14="http://schemas.microsoft.com/office/powerpoint/2010/main" val="117773375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tillery2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6600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dirty="0" smtClean="0"/>
              <a:t>Successes of the League of Nations</a:t>
            </a:r>
            <a:endParaRPr lang="en-SG" dirty="0"/>
          </a:p>
        </p:txBody>
      </p:sp>
      <p:sp>
        <p:nvSpPr>
          <p:cNvPr id="5" name="Content Placeholder 2"/>
          <p:cNvSpPr>
            <a:spLocks noGrp="1"/>
          </p:cNvSpPr>
          <p:nvPr>
            <p:ph idx="1"/>
          </p:nvPr>
        </p:nvSpPr>
        <p:spPr>
          <a:xfrm>
            <a:off x="457200" y="1196751"/>
            <a:ext cx="8075240" cy="1192319"/>
          </a:xfrm>
        </p:spPr>
        <p:txBody>
          <a:bodyPr>
            <a:normAutofit/>
          </a:bodyPr>
          <a:lstStyle/>
          <a:p>
            <a:pPr marL="0" indent="0">
              <a:buNone/>
            </a:pPr>
            <a:r>
              <a:rPr lang="en-US" sz="3600" b="1" dirty="0" smtClean="0"/>
              <a:t>Politically</a:t>
            </a:r>
            <a:r>
              <a:rPr lang="en-US" sz="3900" dirty="0" smtClean="0"/>
              <a:t>, </a:t>
            </a:r>
            <a:r>
              <a:rPr lang="en-US" sz="2800" dirty="0" smtClean="0"/>
              <a:t>in its early years the LON appeared to have made progress towards preventing war. But…</a:t>
            </a:r>
            <a:endParaRPr lang="en-SG" sz="2800" dirty="0"/>
          </a:p>
        </p:txBody>
      </p:sp>
      <p:sp>
        <p:nvSpPr>
          <p:cNvPr id="6" name="Content Placeholder 2"/>
          <p:cNvSpPr txBox="1">
            <a:spLocks/>
          </p:cNvSpPr>
          <p:nvPr/>
        </p:nvSpPr>
        <p:spPr>
          <a:xfrm>
            <a:off x="457200" y="2389071"/>
            <a:ext cx="447484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Washington Naval Agreement (1922)</a:t>
            </a:r>
          </a:p>
          <a:p>
            <a:pPr marL="0" indent="0">
              <a:buFont typeface="Arial" pitchFamily="34" charset="0"/>
              <a:buNone/>
            </a:pPr>
            <a:r>
              <a:rPr lang="en-US" dirty="0" smtClean="0"/>
              <a:t>The LON managed to reach an agreement between its 4 council members  to limit the size of their navies. </a:t>
            </a:r>
          </a:p>
          <a:p>
            <a:pPr marL="0" indent="0">
              <a:buFont typeface="Arial" pitchFamily="34" charset="0"/>
              <a:buNone/>
            </a:pPr>
            <a:endParaRPr lang="en-US" dirty="0" smtClean="0"/>
          </a:p>
          <a:p>
            <a:pPr marL="0" indent="0">
              <a:buFont typeface="Arial" pitchFamily="34" charset="0"/>
              <a:buNone/>
            </a:pPr>
            <a:r>
              <a:rPr lang="en-US" dirty="0" smtClean="0"/>
              <a:t>Treaty of Locarno (1925)</a:t>
            </a:r>
          </a:p>
          <a:p>
            <a:pPr marL="0" indent="0">
              <a:buFont typeface="Arial" pitchFamily="34" charset="0"/>
              <a:buNone/>
            </a:pPr>
            <a:r>
              <a:rPr lang="en-US" dirty="0" smtClean="0"/>
              <a:t> </a:t>
            </a:r>
            <a:r>
              <a:rPr lang="en-GB" dirty="0" smtClean="0"/>
              <a:t>Germany signed the Treaty of Locarno in which it agreed to accept its western boundaries, as set by the Treaty of Versailles, and also, the demilitarization of the Rhineland.  </a:t>
            </a:r>
            <a:endParaRPr lang="en-US" dirty="0" smtClean="0"/>
          </a:p>
          <a:p>
            <a:pPr marL="0" indent="0">
              <a:buFont typeface="Arial" pitchFamily="34" charset="0"/>
              <a:buNone/>
            </a:pPr>
            <a:endParaRPr lang="en-SG" dirty="0"/>
          </a:p>
        </p:txBody>
      </p:sp>
      <p:sp>
        <p:nvSpPr>
          <p:cNvPr id="7" name="Content Placeholder 2"/>
          <p:cNvSpPr txBox="1">
            <a:spLocks/>
          </p:cNvSpPr>
          <p:nvPr/>
        </p:nvSpPr>
        <p:spPr>
          <a:xfrm>
            <a:off x="4932040" y="2389070"/>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dirty="0" smtClean="0"/>
              <a:t>Kellogg-Briand Pact (1928)</a:t>
            </a:r>
          </a:p>
          <a:p>
            <a:pPr marL="0" indent="0">
              <a:buFont typeface="Arial" pitchFamily="34" charset="0"/>
              <a:buNone/>
            </a:pPr>
            <a:r>
              <a:rPr lang="en-US" sz="2200" dirty="0" smtClean="0"/>
              <a:t>Landmark agreement between 15 major countries, including Germany not to use “war as an instrument of national policy” and to pursue their goals through peaceful means. By 1933, 60 nations had made this promise. </a:t>
            </a:r>
          </a:p>
        </p:txBody>
      </p:sp>
      <p:sp>
        <p:nvSpPr>
          <p:cNvPr id="8" name="Footer Placeholder 5"/>
          <p:cNvSpPr>
            <a:spLocks noGrp="1"/>
          </p:cNvSpPr>
          <p:nvPr>
            <p:ph type="ftr" sz="quarter" idx="11"/>
          </p:nvPr>
        </p:nvSpPr>
        <p:spPr>
          <a:xfrm>
            <a:off x="3124200" y="6356350"/>
            <a:ext cx="2895600" cy="365125"/>
          </a:xfrm>
        </p:spPr>
        <p:txBody>
          <a:bodyPr/>
          <a:lstStyle/>
          <a:p>
            <a:r>
              <a:rPr lang="en-SG" smtClean="0"/>
              <a:t>bazleebakhtiar/2013</a:t>
            </a:r>
            <a:endParaRPr lang="en-SG"/>
          </a:p>
        </p:txBody>
      </p:sp>
      <p:sp>
        <p:nvSpPr>
          <p:cNvPr id="9" name="Rectangle 8"/>
          <p:cNvSpPr/>
          <p:nvPr/>
        </p:nvSpPr>
        <p:spPr>
          <a:xfrm rot="19844036">
            <a:off x="760063" y="2777124"/>
            <a:ext cx="346602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Renounced</a:t>
            </a:r>
            <a:endParaRPr lang="en-SG"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rot="19844036">
            <a:off x="961607" y="4433308"/>
            <a:ext cx="346602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Renounced</a:t>
            </a:r>
            <a:endParaRPr lang="en-SG"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rot="19844036">
            <a:off x="4943457" y="3183359"/>
            <a:ext cx="346602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Ignored</a:t>
            </a:r>
            <a:endParaRPr lang="en-SG"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4932040" y="5295724"/>
            <a:ext cx="3886496" cy="1261884"/>
          </a:xfrm>
          <a:prstGeom prst="rect">
            <a:avLst/>
          </a:prstGeom>
          <a:solidFill>
            <a:schemeClr val="accent6">
              <a:lumMod val="40000"/>
              <a:lumOff val="60000"/>
            </a:schemeClr>
          </a:solidFill>
          <a:ln>
            <a:solidFill>
              <a:schemeClr val="tx1"/>
            </a:solidFill>
          </a:ln>
        </p:spPr>
        <p:txBody>
          <a:bodyPr wrap="square">
            <a:spAutoFit/>
          </a:bodyPr>
          <a:lstStyle/>
          <a:p>
            <a:r>
              <a:rPr lang="en-US" sz="2800" b="1" u="sng" dirty="0">
                <a:solidFill>
                  <a:srgbClr val="FF0000"/>
                </a:solidFill>
              </a:rPr>
              <a:t>P</a:t>
            </a:r>
            <a:r>
              <a:rPr lang="en-US" sz="2000" dirty="0"/>
              <a:t>ersuade nations to disarm</a:t>
            </a:r>
          </a:p>
          <a:p>
            <a:r>
              <a:rPr lang="en-US" sz="2800" b="1" u="sng" dirty="0">
                <a:solidFill>
                  <a:srgbClr val="FF0000"/>
                </a:solidFill>
              </a:rPr>
              <a:t>P</a:t>
            </a:r>
            <a:r>
              <a:rPr lang="en-US" sz="2000" dirty="0"/>
              <a:t>eace Treaty of Versailles, to uphold its </a:t>
            </a:r>
            <a:r>
              <a:rPr lang="en-US" sz="2000" dirty="0" smtClean="0"/>
              <a:t>terms (?)</a:t>
            </a:r>
            <a:endParaRPr lang="en-US" sz="2000" dirty="0"/>
          </a:p>
        </p:txBody>
      </p:sp>
    </p:spTree>
    <p:extLst>
      <p:ext uri="{BB962C8B-B14F-4D97-AF65-F5344CB8AC3E}">
        <p14:creationId xmlns:p14="http://schemas.microsoft.com/office/powerpoint/2010/main" val="939448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successful was the work of the League agencies?</a:t>
            </a:r>
            <a:endParaRPr lang="en-US" dirty="0"/>
          </a:p>
        </p:txBody>
      </p:sp>
      <p:sp>
        <p:nvSpPr>
          <p:cNvPr id="3" name="Content Placeholder 2"/>
          <p:cNvSpPr>
            <a:spLocks noGrp="1"/>
          </p:cNvSpPr>
          <p:nvPr>
            <p:ph idx="1"/>
          </p:nvPr>
        </p:nvSpPr>
        <p:spPr>
          <a:xfrm>
            <a:off x="457200" y="1600200"/>
            <a:ext cx="8229600" cy="5066392"/>
          </a:xfrm>
        </p:spPr>
        <p:txBody>
          <a:bodyPr>
            <a:normAutofit fontScale="92500" lnSpcReduction="20000"/>
          </a:bodyPr>
          <a:lstStyle/>
          <a:p>
            <a:pPr>
              <a:buClr>
                <a:srgbClr val="3366FF"/>
              </a:buClr>
              <a:buFont typeface="Wingdings" charset="2"/>
              <a:buChar char="v"/>
            </a:pPr>
            <a:r>
              <a:rPr lang="en-US" dirty="0" smtClean="0"/>
              <a:t>The League was not simply concerned with the resolution of disputes.</a:t>
            </a:r>
          </a:p>
          <a:p>
            <a:pPr>
              <a:buClr>
                <a:srgbClr val="3366FF"/>
              </a:buClr>
              <a:buFont typeface="Wingdings" charset="2"/>
              <a:buChar char="v"/>
            </a:pPr>
            <a:r>
              <a:rPr lang="en-US" dirty="0" smtClean="0"/>
              <a:t>It also attempted to identify those social economic and military issues that directly or indirectly affected the peace and wellbeing of the world – disease, poverty, exploitation, militarism, etc.</a:t>
            </a:r>
          </a:p>
          <a:p>
            <a:pPr>
              <a:buClr>
                <a:srgbClr val="3366FF"/>
              </a:buClr>
              <a:buFont typeface="Wingdings" charset="2"/>
              <a:buChar char="v"/>
            </a:pPr>
            <a:r>
              <a:rPr lang="en-US" dirty="0" smtClean="0"/>
              <a:t>It was the task of the agencies, commissions and committees to address these problems and try to bring about improvements.</a:t>
            </a:r>
          </a:p>
          <a:p>
            <a:pPr>
              <a:buClr>
                <a:srgbClr val="3366FF"/>
              </a:buClr>
              <a:buFont typeface="Wingdings" charset="2"/>
              <a:buChar char="v"/>
            </a:pPr>
            <a:r>
              <a:rPr lang="en-US" dirty="0" smtClean="0"/>
              <a:t>Some of the most important of these agencies are considered below.</a:t>
            </a:r>
          </a:p>
        </p:txBody>
      </p:sp>
    </p:spTree>
    <p:extLst>
      <p:ext uri="{BB962C8B-B14F-4D97-AF65-F5344CB8AC3E}">
        <p14:creationId xmlns:p14="http://schemas.microsoft.com/office/powerpoint/2010/main" val="363250760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successful was the work of the League agencies?</a:t>
            </a:r>
            <a:endParaRPr lang="en-US" dirty="0"/>
          </a:p>
        </p:txBody>
      </p:sp>
      <p:sp>
        <p:nvSpPr>
          <p:cNvPr id="3" name="Content Placeholder 2"/>
          <p:cNvSpPr>
            <a:spLocks noGrp="1"/>
          </p:cNvSpPr>
          <p:nvPr>
            <p:ph idx="1"/>
          </p:nvPr>
        </p:nvSpPr>
        <p:spPr>
          <a:xfrm>
            <a:off x="457200" y="1600200"/>
            <a:ext cx="8229600" cy="5066392"/>
          </a:xfrm>
        </p:spPr>
        <p:txBody>
          <a:bodyPr>
            <a:normAutofit/>
          </a:bodyPr>
          <a:lstStyle/>
          <a:p>
            <a:pPr>
              <a:buClr>
                <a:srgbClr val="3366FF"/>
              </a:buClr>
              <a:buFont typeface="Wingdings" charset="2"/>
              <a:buChar char="v"/>
            </a:pPr>
            <a:r>
              <a:rPr lang="en-US" dirty="0" smtClean="0"/>
              <a:t>The Agencies:</a:t>
            </a:r>
          </a:p>
          <a:p>
            <a:pPr lvl="1">
              <a:buClr>
                <a:srgbClr val="3366FF"/>
              </a:buClr>
              <a:buFont typeface="Wingdings" charset="2"/>
              <a:buChar char="v"/>
            </a:pPr>
            <a:r>
              <a:rPr lang="en-US" dirty="0" smtClean="0"/>
              <a:t>Refugee Organization</a:t>
            </a:r>
          </a:p>
          <a:p>
            <a:pPr lvl="1">
              <a:buClr>
                <a:srgbClr val="3366FF"/>
              </a:buClr>
              <a:buFont typeface="Wingdings" charset="2"/>
              <a:buChar char="v"/>
            </a:pPr>
            <a:r>
              <a:rPr lang="en-US" dirty="0" smtClean="0"/>
              <a:t>Health Organization</a:t>
            </a:r>
          </a:p>
          <a:p>
            <a:pPr lvl="1">
              <a:buClr>
                <a:srgbClr val="3366FF"/>
              </a:buClr>
              <a:buFont typeface="Wingdings" charset="2"/>
              <a:buChar char="v"/>
            </a:pPr>
            <a:r>
              <a:rPr lang="en-US" dirty="0" smtClean="0"/>
              <a:t>Economic and Financial Organization</a:t>
            </a:r>
          </a:p>
          <a:p>
            <a:pPr lvl="1">
              <a:buClr>
                <a:srgbClr val="3366FF"/>
              </a:buClr>
              <a:buFont typeface="Wingdings" charset="2"/>
              <a:buChar char="v"/>
            </a:pPr>
            <a:r>
              <a:rPr lang="en-US" dirty="0" smtClean="0"/>
              <a:t>International Labor Organization</a:t>
            </a:r>
          </a:p>
          <a:p>
            <a:pPr lvl="1">
              <a:buClr>
                <a:srgbClr val="3366FF"/>
              </a:buClr>
              <a:buFont typeface="Wingdings" charset="2"/>
              <a:buChar char="v"/>
            </a:pPr>
            <a:r>
              <a:rPr lang="en-US" dirty="0" smtClean="0"/>
              <a:t>Slavery Commission</a:t>
            </a:r>
          </a:p>
          <a:p>
            <a:pPr lvl="1">
              <a:buClr>
                <a:srgbClr val="3366FF"/>
              </a:buClr>
              <a:buFont typeface="Wingdings" charset="2"/>
              <a:buChar char="v"/>
            </a:pPr>
            <a:r>
              <a:rPr lang="en-US" dirty="0" smtClean="0"/>
              <a:t>Disarmament Commission</a:t>
            </a:r>
          </a:p>
        </p:txBody>
      </p:sp>
    </p:spTree>
    <p:extLst>
      <p:ext uri="{BB962C8B-B14F-4D97-AF65-F5344CB8AC3E}">
        <p14:creationId xmlns:p14="http://schemas.microsoft.com/office/powerpoint/2010/main" val="114577108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Successes of the League of Nations</a:t>
            </a:r>
            <a:endParaRPr lang="en-SG" dirty="0"/>
          </a:p>
        </p:txBody>
      </p:sp>
      <p:sp>
        <p:nvSpPr>
          <p:cNvPr id="3" name="Content Placeholder 2"/>
          <p:cNvSpPr>
            <a:spLocks noGrp="1"/>
          </p:cNvSpPr>
          <p:nvPr>
            <p:ph idx="1"/>
          </p:nvPr>
        </p:nvSpPr>
        <p:spPr>
          <a:xfrm>
            <a:off x="457200" y="1600201"/>
            <a:ext cx="8229600" cy="676672"/>
          </a:xfrm>
        </p:spPr>
        <p:txBody>
          <a:bodyPr/>
          <a:lstStyle/>
          <a:p>
            <a:pPr marL="0" indent="0">
              <a:buNone/>
            </a:pPr>
            <a:r>
              <a:rPr lang="en-US" u="sng" dirty="0" smtClean="0">
                <a:solidFill>
                  <a:srgbClr val="FF0000"/>
                </a:solidFill>
              </a:rPr>
              <a:t>E</a:t>
            </a:r>
            <a:r>
              <a:rPr lang="en-US" dirty="0" smtClean="0"/>
              <a:t>nhance Living and working Conditions</a:t>
            </a:r>
          </a:p>
        </p:txBody>
      </p:sp>
      <p:sp>
        <p:nvSpPr>
          <p:cNvPr id="4" name="TextBox 3"/>
          <p:cNvSpPr txBox="1"/>
          <p:nvPr/>
        </p:nvSpPr>
        <p:spPr>
          <a:xfrm>
            <a:off x="611560" y="2780928"/>
            <a:ext cx="2880320" cy="369332"/>
          </a:xfrm>
          <a:prstGeom prst="rect">
            <a:avLst/>
          </a:prstGeom>
          <a:noFill/>
        </p:spPr>
        <p:txBody>
          <a:bodyPr wrap="square" rtlCol="0">
            <a:spAutoFit/>
          </a:bodyPr>
          <a:lstStyle/>
          <a:p>
            <a:endParaRPr lang="en-SG" dirty="0"/>
          </a:p>
        </p:txBody>
      </p:sp>
      <p:sp>
        <p:nvSpPr>
          <p:cNvPr id="8" name="TextBox 7"/>
          <p:cNvSpPr txBox="1"/>
          <p:nvPr/>
        </p:nvSpPr>
        <p:spPr>
          <a:xfrm>
            <a:off x="431540" y="2996952"/>
            <a:ext cx="3996444" cy="1323439"/>
          </a:xfrm>
          <a:prstGeom prst="rect">
            <a:avLst/>
          </a:prstGeom>
          <a:solidFill>
            <a:schemeClr val="accent2">
              <a:lumMod val="40000"/>
              <a:lumOff val="60000"/>
            </a:schemeClr>
          </a:solidFill>
          <a:ln>
            <a:solidFill>
              <a:schemeClr val="tx1"/>
            </a:solidFill>
          </a:ln>
        </p:spPr>
        <p:txBody>
          <a:bodyPr wrap="square" rtlCol="0">
            <a:spAutoFit/>
          </a:bodyPr>
          <a:lstStyle/>
          <a:p>
            <a:r>
              <a:rPr lang="en-US" sz="2000" dirty="0" smtClean="0"/>
              <a:t>200,000 slaves were freed after the LON attacked slave traders in Africa and Burma. It repatriated ½ million prisoners of war.</a:t>
            </a:r>
            <a:endParaRPr lang="en-SG" sz="2000" dirty="0"/>
          </a:p>
        </p:txBody>
      </p:sp>
      <p:sp>
        <p:nvSpPr>
          <p:cNvPr id="10" name="TextBox 9"/>
          <p:cNvSpPr txBox="1"/>
          <p:nvPr/>
        </p:nvSpPr>
        <p:spPr>
          <a:xfrm>
            <a:off x="5148064" y="2996952"/>
            <a:ext cx="3096344" cy="1015663"/>
          </a:xfrm>
          <a:prstGeom prst="rect">
            <a:avLst/>
          </a:prstGeom>
          <a:solidFill>
            <a:schemeClr val="accent2">
              <a:lumMod val="40000"/>
              <a:lumOff val="60000"/>
            </a:schemeClr>
          </a:solidFill>
          <a:ln>
            <a:solidFill>
              <a:schemeClr val="tx1"/>
            </a:solidFill>
          </a:ln>
        </p:spPr>
        <p:txBody>
          <a:bodyPr wrap="square" rtlCol="0">
            <a:spAutoFit/>
          </a:bodyPr>
          <a:lstStyle/>
          <a:p>
            <a:r>
              <a:rPr lang="en-US" sz="2000" dirty="0" smtClean="0"/>
              <a:t>The LON worked to prevent the spread of leprosy and malaria.</a:t>
            </a:r>
            <a:endParaRPr lang="en-SG" sz="20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253" y="2264526"/>
            <a:ext cx="1677992" cy="61397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2248856"/>
            <a:ext cx="1046792" cy="676088"/>
          </a:xfrm>
          <a:prstGeom prst="rect">
            <a:avLst/>
          </a:prstGeom>
        </p:spPr>
      </p:pic>
      <p:sp>
        <p:nvSpPr>
          <p:cNvPr id="13" name="TextBox 12"/>
          <p:cNvSpPr txBox="1"/>
          <p:nvPr/>
        </p:nvSpPr>
        <p:spPr>
          <a:xfrm>
            <a:off x="453704" y="5085184"/>
            <a:ext cx="3974280" cy="1323439"/>
          </a:xfrm>
          <a:prstGeom prst="rect">
            <a:avLst/>
          </a:prstGeom>
          <a:solidFill>
            <a:schemeClr val="accent2">
              <a:lumMod val="40000"/>
              <a:lumOff val="60000"/>
            </a:schemeClr>
          </a:solidFill>
          <a:ln>
            <a:solidFill>
              <a:schemeClr val="tx1"/>
            </a:solidFill>
          </a:ln>
        </p:spPr>
        <p:txBody>
          <a:bodyPr wrap="square" rtlCol="0">
            <a:spAutoFit/>
          </a:bodyPr>
          <a:lstStyle/>
          <a:p>
            <a:r>
              <a:rPr lang="en-US" sz="2000" dirty="0" smtClean="0"/>
              <a:t>The league set up a system for regulating opium. It closed down four big companies that were selling drugs.</a:t>
            </a:r>
            <a:endParaRPr lang="en-SG" sz="2000" dirty="0"/>
          </a:p>
        </p:txBody>
      </p:sp>
      <p:sp>
        <p:nvSpPr>
          <p:cNvPr id="14" name="TextBox 13"/>
          <p:cNvSpPr txBox="1"/>
          <p:nvPr/>
        </p:nvSpPr>
        <p:spPr>
          <a:xfrm>
            <a:off x="4882886" y="5013176"/>
            <a:ext cx="3793570" cy="1631216"/>
          </a:xfrm>
          <a:prstGeom prst="rect">
            <a:avLst/>
          </a:prstGeom>
          <a:solidFill>
            <a:schemeClr val="accent2">
              <a:lumMod val="40000"/>
              <a:lumOff val="60000"/>
            </a:schemeClr>
          </a:solidFill>
          <a:ln>
            <a:solidFill>
              <a:schemeClr val="tx1"/>
            </a:solidFill>
          </a:ln>
        </p:spPr>
        <p:txBody>
          <a:bodyPr wrap="square" rtlCol="0">
            <a:spAutoFit/>
          </a:bodyPr>
          <a:lstStyle/>
          <a:p>
            <a:r>
              <a:rPr lang="en-US" sz="2000" dirty="0" smtClean="0"/>
              <a:t>Organized conference to discuss monetary solutions to prevent economic collapse in 1920. Sent experts to help Austria and Hungary.</a:t>
            </a:r>
            <a:endParaRPr lang="en-SG" sz="20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4377597"/>
            <a:ext cx="917848" cy="67494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5671" y="4077072"/>
            <a:ext cx="1028617" cy="933131"/>
          </a:xfrm>
          <a:prstGeom prst="rect">
            <a:avLst/>
          </a:prstGeom>
        </p:spPr>
      </p:pic>
      <p:sp>
        <p:nvSpPr>
          <p:cNvPr id="17" name="Footer Placeholder 16"/>
          <p:cNvSpPr>
            <a:spLocks noGrp="1"/>
          </p:cNvSpPr>
          <p:nvPr>
            <p:ph type="ftr" sz="quarter" idx="11"/>
          </p:nvPr>
        </p:nvSpPr>
        <p:spPr/>
        <p:txBody>
          <a:bodyPr/>
          <a:lstStyle/>
          <a:p>
            <a:r>
              <a:rPr lang="en-SG" smtClean="0"/>
              <a:t>bazleebakhtiar/2013</a:t>
            </a:r>
            <a:endParaRPr lang="en-SG"/>
          </a:p>
        </p:txBody>
      </p:sp>
    </p:spTree>
    <p:extLst>
      <p:ext uri="{BB962C8B-B14F-4D97-AF65-F5344CB8AC3E}">
        <p14:creationId xmlns:p14="http://schemas.microsoft.com/office/powerpoint/2010/main" val="306420310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Refugee Organization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9017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Refugee Organization</a:t>
            </a:r>
            <a:endParaRPr lang="en-US" dirty="0"/>
          </a:p>
        </p:txBody>
      </p:sp>
      <p:sp>
        <p:nvSpPr>
          <p:cNvPr id="3" name="Content Placeholder 2"/>
          <p:cNvSpPr>
            <a:spLocks noGrp="1"/>
          </p:cNvSpPr>
          <p:nvPr>
            <p:ph idx="1"/>
          </p:nvPr>
        </p:nvSpPr>
        <p:spPr>
          <a:xfrm>
            <a:off x="457200" y="1600200"/>
            <a:ext cx="8229600" cy="5066392"/>
          </a:xfrm>
        </p:spPr>
        <p:txBody>
          <a:bodyPr>
            <a:normAutofit fontScale="92500"/>
          </a:bodyPr>
          <a:lstStyle/>
          <a:p>
            <a:pPr>
              <a:buClr>
                <a:srgbClr val="3366FF"/>
              </a:buClr>
              <a:buFont typeface="Wingdings" charset="2"/>
              <a:buChar char="v"/>
            </a:pPr>
            <a:r>
              <a:rPr lang="en-US" dirty="0" smtClean="0"/>
              <a:t>The Refugee Organization faced the problem of former World War One prisoners-of-war stranded principally in Soviet Russia, Poland, France, Germany and Turkey.</a:t>
            </a:r>
          </a:p>
          <a:p>
            <a:pPr>
              <a:buClr>
                <a:srgbClr val="3366FF"/>
              </a:buClr>
              <a:buFont typeface="Wingdings" charset="2"/>
              <a:buChar char="v"/>
            </a:pPr>
            <a:r>
              <a:rPr lang="en-US" dirty="0" smtClean="0"/>
              <a:t>There was an estimated 250,000 Russians in German or French Camps and 300,000 Germans and former Austro-Hungarians in Soviet Russia.</a:t>
            </a:r>
          </a:p>
          <a:p>
            <a:pPr>
              <a:buClr>
                <a:srgbClr val="3366FF"/>
              </a:buClr>
              <a:buFont typeface="Wingdings" charset="2"/>
              <a:buChar char="v"/>
            </a:pPr>
            <a:r>
              <a:rPr lang="en-US" dirty="0" smtClean="0"/>
              <a:t>In addition more than a million Greeks were made homeless during the Turkish War of Independence (1919-23).</a:t>
            </a:r>
          </a:p>
        </p:txBody>
      </p:sp>
    </p:spTree>
    <p:extLst>
      <p:ext uri="{BB962C8B-B14F-4D97-AF65-F5344CB8AC3E}">
        <p14:creationId xmlns:p14="http://schemas.microsoft.com/office/powerpoint/2010/main" val="240488177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Refugee Organization</a:t>
            </a:r>
            <a:endParaRPr lang="en-US" dirty="0"/>
          </a:p>
        </p:txBody>
      </p:sp>
      <p:sp>
        <p:nvSpPr>
          <p:cNvPr id="3" name="Content Placeholder 2"/>
          <p:cNvSpPr>
            <a:spLocks noGrp="1"/>
          </p:cNvSpPr>
          <p:nvPr>
            <p:ph idx="1"/>
          </p:nvPr>
        </p:nvSpPr>
        <p:spPr>
          <a:xfrm>
            <a:off x="457200" y="1600200"/>
            <a:ext cx="8229600" cy="5066392"/>
          </a:xfrm>
        </p:spPr>
        <p:txBody>
          <a:bodyPr>
            <a:normAutofit/>
          </a:bodyPr>
          <a:lstStyle/>
          <a:p>
            <a:pPr>
              <a:buClr>
                <a:srgbClr val="3366FF"/>
              </a:buClr>
              <a:buFont typeface="Wingdings" charset="2"/>
              <a:buChar char="v"/>
            </a:pPr>
            <a:r>
              <a:rPr lang="en-US" dirty="0" smtClean="0"/>
              <a:t>The Norwegian explorer and scientist, </a:t>
            </a:r>
            <a:r>
              <a:rPr lang="en-US" dirty="0" err="1" smtClean="0"/>
              <a:t>Fridtjof</a:t>
            </a:r>
            <a:r>
              <a:rPr lang="en-US" dirty="0"/>
              <a:t> </a:t>
            </a:r>
            <a:r>
              <a:rPr lang="en-US" dirty="0" smtClean="0"/>
              <a:t>Nansen, was given the responsibility of devising a solution to this challenge.</a:t>
            </a:r>
          </a:p>
          <a:p>
            <a:pPr>
              <a:buClr>
                <a:srgbClr val="3366FF"/>
              </a:buClr>
              <a:buFont typeface="Wingdings" charset="2"/>
              <a:buChar char="v"/>
            </a:pPr>
            <a:r>
              <a:rPr lang="en-US" dirty="0" smtClean="0"/>
              <a:t>Despite the daunting scale of the problem, and with little more than a shoestring budget, Nansen and his staff worked alongside the Red Cross and helped 425,000 displaced persons either return to their homes or find new homes between 1920-1922.</a:t>
            </a:r>
          </a:p>
        </p:txBody>
      </p:sp>
    </p:spTree>
    <p:extLst>
      <p:ext uri="{BB962C8B-B14F-4D97-AF65-F5344CB8AC3E}">
        <p14:creationId xmlns:p14="http://schemas.microsoft.com/office/powerpoint/2010/main" val="386741623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Refugee Organization</a:t>
            </a:r>
            <a:endParaRPr lang="en-US" dirty="0"/>
          </a:p>
        </p:txBody>
      </p:sp>
      <p:sp>
        <p:nvSpPr>
          <p:cNvPr id="3" name="Content Placeholder 2"/>
          <p:cNvSpPr>
            <a:spLocks noGrp="1"/>
          </p:cNvSpPr>
          <p:nvPr>
            <p:ph idx="1"/>
          </p:nvPr>
        </p:nvSpPr>
        <p:spPr>
          <a:xfrm>
            <a:off x="457200" y="1600200"/>
            <a:ext cx="8229600" cy="5066392"/>
          </a:xfrm>
        </p:spPr>
        <p:txBody>
          <a:bodyPr>
            <a:normAutofit/>
          </a:bodyPr>
          <a:lstStyle/>
          <a:p>
            <a:pPr>
              <a:buClr>
                <a:srgbClr val="3366FF"/>
              </a:buClr>
              <a:buFont typeface="Wingdings" charset="2"/>
              <a:buChar char="v"/>
            </a:pPr>
            <a:r>
              <a:rPr lang="en-US" dirty="0" smtClean="0"/>
              <a:t>Nansen’s methods involved a series of sometimes ingenuous improvisations – finding suitable transport, setting up camps, creating new settlements, teaching new trades and skills, issuing identity documents, etc.</a:t>
            </a:r>
          </a:p>
          <a:p>
            <a:pPr>
              <a:buClr>
                <a:srgbClr val="3366FF"/>
              </a:buClr>
              <a:buFont typeface="Wingdings" charset="2"/>
              <a:buChar char="v"/>
            </a:pPr>
            <a:r>
              <a:rPr lang="en-US" dirty="0" smtClean="0"/>
              <a:t>It was an imaginative and logistical triumph that brought nothing but praise and thanks for the worked of the League.</a:t>
            </a:r>
          </a:p>
        </p:txBody>
      </p:sp>
    </p:spTree>
    <p:extLst>
      <p:ext uri="{BB962C8B-B14F-4D97-AF65-F5344CB8AC3E}">
        <p14:creationId xmlns:p14="http://schemas.microsoft.com/office/powerpoint/2010/main" val="4581118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7544" y="332656"/>
            <a:ext cx="8229600" cy="1143000"/>
          </a:xfrm>
        </p:spPr>
        <p:txBody>
          <a:bodyPr/>
          <a:lstStyle/>
          <a:p>
            <a:r>
              <a:rPr lang="en-US" dirty="0" smtClean="0"/>
              <a:t>Reasons for The League of Nations</a:t>
            </a:r>
            <a:endParaRPr lang="en-SG" dirty="0"/>
          </a:p>
        </p:txBody>
      </p:sp>
      <p:sp>
        <p:nvSpPr>
          <p:cNvPr id="7" name="Content Placeholder 10"/>
          <p:cNvSpPr>
            <a:spLocks noGrp="1"/>
          </p:cNvSpPr>
          <p:nvPr>
            <p:ph idx="1"/>
          </p:nvPr>
        </p:nvSpPr>
        <p:spPr>
          <a:xfrm>
            <a:off x="457200" y="1600200"/>
            <a:ext cx="5266928" cy="4525963"/>
          </a:xfrm>
        </p:spPr>
        <p:txBody>
          <a:bodyPr>
            <a:normAutofit fontScale="77500" lnSpcReduction="20000"/>
          </a:bodyPr>
          <a:lstStyle/>
          <a:p>
            <a:r>
              <a:rPr lang="en-US" dirty="0" smtClean="0"/>
              <a:t>The League of Nations (LON) is an </a:t>
            </a:r>
            <a:r>
              <a:rPr lang="en-US" u="sng" dirty="0" smtClean="0">
                <a:solidFill>
                  <a:srgbClr val="FF0000"/>
                </a:solidFill>
              </a:rPr>
              <a:t>intergovernmental organization </a:t>
            </a:r>
            <a:r>
              <a:rPr lang="en-US" dirty="0" smtClean="0"/>
              <a:t>established on the </a:t>
            </a:r>
            <a:r>
              <a:rPr lang="en-US" u="sng" dirty="0" smtClean="0">
                <a:solidFill>
                  <a:srgbClr val="FF0000"/>
                </a:solidFill>
              </a:rPr>
              <a:t>10</a:t>
            </a:r>
            <a:r>
              <a:rPr lang="en-US" u="sng" baseline="30000" dirty="0" smtClean="0">
                <a:solidFill>
                  <a:srgbClr val="FF0000"/>
                </a:solidFill>
              </a:rPr>
              <a:t>th</a:t>
            </a:r>
            <a:r>
              <a:rPr lang="en-US" u="sng" dirty="0" smtClean="0">
                <a:solidFill>
                  <a:srgbClr val="FF0000"/>
                </a:solidFill>
              </a:rPr>
              <a:t> of January 1920</a:t>
            </a:r>
            <a:endParaRPr lang="en-US" dirty="0"/>
          </a:p>
          <a:p>
            <a:r>
              <a:rPr lang="en-US" dirty="0" smtClean="0"/>
              <a:t>It was the </a:t>
            </a:r>
            <a:r>
              <a:rPr lang="en-US" u="sng" dirty="0" smtClean="0">
                <a:solidFill>
                  <a:srgbClr val="FF0000"/>
                </a:solidFill>
              </a:rPr>
              <a:t>predecessor of the United Nations and has its offices in Geneva, Switzerland.</a:t>
            </a:r>
          </a:p>
          <a:p>
            <a:r>
              <a:rPr lang="en-US" dirty="0" smtClean="0"/>
              <a:t>The LON operates on a </a:t>
            </a:r>
            <a:r>
              <a:rPr lang="en-US" u="sng" dirty="0" smtClean="0">
                <a:solidFill>
                  <a:srgbClr val="FF0000"/>
                </a:solidFill>
              </a:rPr>
              <a:t>covenant centered around Wilson’s 14points</a:t>
            </a:r>
            <a:endParaRPr lang="en-SG" dirty="0" smtClean="0"/>
          </a:p>
          <a:p>
            <a:r>
              <a:rPr lang="en-US" dirty="0" smtClean="0"/>
              <a:t>The idea of a League of Nations was not new, but struck a cord with the peoples of Europe after the devastation of World War 1</a:t>
            </a:r>
          </a:p>
        </p:txBody>
      </p:sp>
      <p:sp>
        <p:nvSpPr>
          <p:cNvPr id="8" name="Rectangle 7"/>
          <p:cNvSpPr/>
          <p:nvPr/>
        </p:nvSpPr>
        <p:spPr>
          <a:xfrm>
            <a:off x="395536" y="1556792"/>
            <a:ext cx="8352928" cy="4608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033991"/>
            <a:ext cx="2808734" cy="3672830"/>
          </a:xfrm>
          <a:prstGeom prst="rect">
            <a:avLst/>
          </a:prstGeom>
        </p:spPr>
      </p:pic>
    </p:spTree>
    <p:extLst>
      <p:ext uri="{BB962C8B-B14F-4D97-AF65-F5344CB8AC3E}">
        <p14:creationId xmlns:p14="http://schemas.microsoft.com/office/powerpoint/2010/main" val="376939563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Organization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7710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a:bodyPr>
          <a:lstStyle/>
          <a:p>
            <a:r>
              <a:rPr lang="en-US" dirty="0" smtClean="0"/>
              <a:t>Health Organization</a:t>
            </a:r>
            <a:endParaRPr lang="en-US" dirty="0"/>
          </a:p>
        </p:txBody>
      </p:sp>
      <p:sp>
        <p:nvSpPr>
          <p:cNvPr id="3" name="Content Placeholder 2"/>
          <p:cNvSpPr>
            <a:spLocks noGrp="1"/>
          </p:cNvSpPr>
          <p:nvPr>
            <p:ph idx="1"/>
          </p:nvPr>
        </p:nvSpPr>
        <p:spPr>
          <a:xfrm>
            <a:off x="457200" y="1130679"/>
            <a:ext cx="8229600" cy="5535913"/>
          </a:xfrm>
        </p:spPr>
        <p:txBody>
          <a:bodyPr>
            <a:normAutofit fontScale="92500"/>
          </a:bodyPr>
          <a:lstStyle/>
          <a:p>
            <a:pPr>
              <a:buClr>
                <a:srgbClr val="3366FF"/>
              </a:buClr>
              <a:buFont typeface="Wingdings" charset="2"/>
              <a:buChar char="v"/>
            </a:pPr>
            <a:r>
              <a:rPr lang="en-US" dirty="0" smtClean="0"/>
              <a:t>Under the inspirational leadership of its Director, Ludwig </a:t>
            </a:r>
            <a:r>
              <a:rPr lang="en-US" dirty="0" err="1" smtClean="0"/>
              <a:t>Rajchman</a:t>
            </a:r>
            <a:r>
              <a:rPr lang="en-US" dirty="0" smtClean="0"/>
              <a:t>, this is regarded as one of the most successful of the League agencies.</a:t>
            </a:r>
          </a:p>
          <a:p>
            <a:pPr>
              <a:buClr>
                <a:srgbClr val="3366FF"/>
              </a:buClr>
              <a:buFont typeface="Wingdings" charset="2"/>
              <a:buChar char="v"/>
            </a:pPr>
            <a:r>
              <a:rPr lang="en-US" dirty="0" smtClean="0"/>
              <a:t>It established links with non-member countries such as Germany, Soviet Russia and the USA to provide an information service, technical assistance and advice on public health matters.</a:t>
            </a:r>
          </a:p>
          <a:p>
            <a:pPr>
              <a:buClr>
                <a:srgbClr val="3366FF"/>
              </a:buClr>
              <a:buFont typeface="Wingdings" charset="2"/>
              <a:buChar char="v"/>
            </a:pPr>
            <a:r>
              <a:rPr lang="en-US" dirty="0" smtClean="0"/>
              <a:t>In particular, it helped Soviet Russia prevent a typhus epidemic in Siberia in part by organizing a public education campaign on health and sanitation.</a:t>
            </a:r>
          </a:p>
        </p:txBody>
      </p:sp>
    </p:spTree>
    <p:extLst>
      <p:ext uri="{BB962C8B-B14F-4D97-AF65-F5344CB8AC3E}">
        <p14:creationId xmlns:p14="http://schemas.microsoft.com/office/powerpoint/2010/main" val="133333614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a:bodyPr>
          <a:lstStyle/>
          <a:p>
            <a:r>
              <a:rPr lang="en-US" dirty="0" smtClean="0"/>
              <a:t>Health Organization</a:t>
            </a:r>
            <a:endParaRPr lang="en-US" dirty="0"/>
          </a:p>
        </p:txBody>
      </p:sp>
      <p:sp>
        <p:nvSpPr>
          <p:cNvPr id="3" name="Content Placeholder 2"/>
          <p:cNvSpPr>
            <a:spLocks noGrp="1"/>
          </p:cNvSpPr>
          <p:nvPr>
            <p:ph idx="1"/>
          </p:nvPr>
        </p:nvSpPr>
        <p:spPr>
          <a:xfrm>
            <a:off x="457200" y="1130679"/>
            <a:ext cx="8229600" cy="5535913"/>
          </a:xfrm>
        </p:spPr>
        <p:txBody>
          <a:bodyPr>
            <a:normAutofit fontScale="92500" lnSpcReduction="20000"/>
          </a:bodyPr>
          <a:lstStyle/>
          <a:p>
            <a:pPr>
              <a:buClr>
                <a:srgbClr val="3366FF"/>
              </a:buClr>
              <a:buFont typeface="Wingdings" charset="2"/>
              <a:buChar char="v"/>
            </a:pPr>
            <a:r>
              <a:rPr lang="en-US" dirty="0" smtClean="0"/>
              <a:t>It also helped reduce the incidence of leprosy and begun an international campaign to exterminate mosquitoes, so reducing the spread of malaria and yellow fever.</a:t>
            </a:r>
          </a:p>
          <a:p>
            <a:pPr>
              <a:buClr>
                <a:srgbClr val="3366FF"/>
              </a:buClr>
              <a:buFont typeface="Wingdings" charset="2"/>
              <a:buChar char="v"/>
            </a:pPr>
            <a:r>
              <a:rPr lang="en-US" dirty="0" smtClean="0"/>
              <a:t>The Health Organization was instrumental in setting up a number of research institutions based in London, Copenhagen and Singapore which developed internationally accepted vaccines for diseases such as diphtheria, tetanus and tuberculosis.</a:t>
            </a:r>
          </a:p>
          <a:p>
            <a:pPr>
              <a:buClr>
                <a:srgbClr val="3366FF"/>
              </a:buClr>
              <a:buFont typeface="Wingdings" charset="2"/>
              <a:buChar char="v"/>
            </a:pPr>
            <a:r>
              <a:rPr lang="en-US" dirty="0" smtClean="0"/>
              <a:t>The success of the Health Organization was later demonstrated when, after the demise of the league, it became the World Health Organization affiliated to the United Nations.</a:t>
            </a:r>
          </a:p>
        </p:txBody>
      </p:sp>
    </p:spTree>
    <p:extLst>
      <p:ext uri="{BB962C8B-B14F-4D97-AF65-F5344CB8AC3E}">
        <p14:creationId xmlns:p14="http://schemas.microsoft.com/office/powerpoint/2010/main" val="372904687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 and Financial Organization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9758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a:bodyPr>
          <a:lstStyle/>
          <a:p>
            <a:r>
              <a:rPr lang="en-US" dirty="0" smtClean="0"/>
              <a:t>Health Organization</a:t>
            </a:r>
            <a:endParaRPr lang="en-US" dirty="0"/>
          </a:p>
        </p:txBody>
      </p:sp>
      <p:sp>
        <p:nvSpPr>
          <p:cNvPr id="3" name="Content Placeholder 2"/>
          <p:cNvSpPr>
            <a:spLocks noGrp="1"/>
          </p:cNvSpPr>
          <p:nvPr>
            <p:ph idx="1"/>
          </p:nvPr>
        </p:nvSpPr>
        <p:spPr>
          <a:xfrm>
            <a:off x="457200" y="1130679"/>
            <a:ext cx="8229600" cy="5535913"/>
          </a:xfrm>
        </p:spPr>
        <p:txBody>
          <a:bodyPr>
            <a:normAutofit fontScale="92500" lnSpcReduction="20000"/>
          </a:bodyPr>
          <a:lstStyle/>
          <a:p>
            <a:pPr>
              <a:buClr>
                <a:srgbClr val="3366FF"/>
              </a:buClr>
              <a:buFont typeface="Wingdings" charset="2"/>
              <a:buChar char="v"/>
            </a:pPr>
            <a:r>
              <a:rPr lang="en-US" dirty="0" smtClean="0"/>
              <a:t>Following the end of the First World War, a number of countries faced economic crisis.</a:t>
            </a:r>
          </a:p>
          <a:p>
            <a:pPr>
              <a:buClr>
                <a:srgbClr val="3366FF"/>
              </a:buClr>
              <a:buFont typeface="Wingdings" charset="2"/>
              <a:buChar char="v"/>
            </a:pPr>
            <a:r>
              <a:rPr lang="en-US" dirty="0" smtClean="0"/>
              <a:t>Austria, for example, was in danger of financial collapse as it tried to adjust to its new status as a small landlocked country now dependent upon agriculture for its wealth.</a:t>
            </a:r>
          </a:p>
          <a:p>
            <a:pPr>
              <a:buClr>
                <a:srgbClr val="3366FF"/>
              </a:buClr>
              <a:buFont typeface="Wingdings" charset="2"/>
              <a:buChar char="v"/>
            </a:pPr>
            <a:r>
              <a:rPr lang="en-US" dirty="0" smtClean="0"/>
              <a:t>Expenditure had to be brought in line with the inevitably reduced revenues and in 1922 the League devised a rescue plan to achieve this.</a:t>
            </a:r>
          </a:p>
          <a:p>
            <a:pPr>
              <a:buClr>
                <a:srgbClr val="3366FF"/>
              </a:buClr>
              <a:buFont typeface="Wingdings" charset="2"/>
              <a:buChar char="v"/>
            </a:pPr>
            <a:r>
              <a:rPr lang="en-US" dirty="0" smtClean="0"/>
              <a:t>Action was taken to stabilize the currency by controlling the level of interest rates, the circulation of banknotes, and the issuing of credit.</a:t>
            </a:r>
            <a:endParaRPr lang="en-US" dirty="0"/>
          </a:p>
        </p:txBody>
      </p:sp>
    </p:spTree>
    <p:extLst>
      <p:ext uri="{BB962C8B-B14F-4D97-AF65-F5344CB8AC3E}">
        <p14:creationId xmlns:p14="http://schemas.microsoft.com/office/powerpoint/2010/main" val="140113196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a:bodyPr>
          <a:lstStyle/>
          <a:p>
            <a:r>
              <a:rPr lang="en-US" dirty="0" smtClean="0"/>
              <a:t>Health Organization</a:t>
            </a:r>
            <a:endParaRPr lang="en-US" dirty="0"/>
          </a:p>
        </p:txBody>
      </p:sp>
      <p:sp>
        <p:nvSpPr>
          <p:cNvPr id="3" name="Content Placeholder 2"/>
          <p:cNvSpPr>
            <a:spLocks noGrp="1"/>
          </p:cNvSpPr>
          <p:nvPr>
            <p:ph idx="1"/>
          </p:nvPr>
        </p:nvSpPr>
        <p:spPr>
          <a:xfrm>
            <a:off x="457200" y="1130679"/>
            <a:ext cx="8229600" cy="5535913"/>
          </a:xfrm>
        </p:spPr>
        <p:txBody>
          <a:bodyPr>
            <a:normAutofit/>
          </a:bodyPr>
          <a:lstStyle/>
          <a:p>
            <a:pPr>
              <a:buClr>
                <a:srgbClr val="3366FF"/>
              </a:buClr>
              <a:buFont typeface="Wingdings" charset="2"/>
              <a:buChar char="v"/>
            </a:pPr>
            <a:r>
              <a:rPr lang="en-US" dirty="0" smtClean="0"/>
              <a:t>Austria was also given a substantial loan.</a:t>
            </a:r>
          </a:p>
          <a:p>
            <a:pPr>
              <a:buClr>
                <a:srgbClr val="3366FF"/>
              </a:buClr>
              <a:buFont typeface="Wingdings" charset="2"/>
              <a:buChar char="v"/>
            </a:pPr>
            <a:r>
              <a:rPr lang="en-US" dirty="0" smtClean="0"/>
              <a:t>As a result of this trade soon revived, unemployment fell, and the budget was balanced.</a:t>
            </a:r>
          </a:p>
          <a:p>
            <a:pPr>
              <a:buClr>
                <a:srgbClr val="3366FF"/>
              </a:buClr>
              <a:buFont typeface="Wingdings" charset="2"/>
              <a:buChar char="v"/>
            </a:pPr>
            <a:r>
              <a:rPr lang="en-US" dirty="0" smtClean="0"/>
              <a:t>Similarly successful rescue programs were devised for other ailing countries including Hungary, Greece and Bulgaria.</a:t>
            </a:r>
            <a:endParaRPr lang="en-US" dirty="0"/>
          </a:p>
        </p:txBody>
      </p:sp>
    </p:spTree>
    <p:extLst>
      <p:ext uri="{BB962C8B-B14F-4D97-AF65-F5344CB8AC3E}">
        <p14:creationId xmlns:p14="http://schemas.microsoft.com/office/powerpoint/2010/main" val="337506067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International Labor Organization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98102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a:bodyPr>
          <a:lstStyle/>
          <a:p>
            <a:r>
              <a:rPr lang="en-US" dirty="0" smtClean="0"/>
              <a:t>International Labor Organization</a:t>
            </a:r>
            <a:endParaRPr lang="en-US" dirty="0"/>
          </a:p>
        </p:txBody>
      </p:sp>
      <p:sp>
        <p:nvSpPr>
          <p:cNvPr id="3" name="Content Placeholder 2"/>
          <p:cNvSpPr>
            <a:spLocks noGrp="1"/>
          </p:cNvSpPr>
          <p:nvPr>
            <p:ph idx="1"/>
          </p:nvPr>
        </p:nvSpPr>
        <p:spPr>
          <a:xfrm>
            <a:off x="457200" y="1130679"/>
            <a:ext cx="8229600" cy="5535913"/>
          </a:xfrm>
        </p:spPr>
        <p:txBody>
          <a:bodyPr>
            <a:normAutofit fontScale="92500" lnSpcReduction="20000"/>
          </a:bodyPr>
          <a:lstStyle/>
          <a:p>
            <a:pPr>
              <a:buClr>
                <a:srgbClr val="3366FF"/>
              </a:buClr>
              <a:buFont typeface="Wingdings" charset="2"/>
              <a:buChar char="v"/>
            </a:pPr>
            <a:r>
              <a:rPr lang="en-US" dirty="0" smtClean="0"/>
              <a:t>During the 1920s the ILO, under the direction of the French socialist Albert Thomas, achieved some success in pursuit of its main objective which was to bring about general improvement in working conditions.</a:t>
            </a:r>
          </a:p>
          <a:p>
            <a:pPr>
              <a:buClr>
                <a:srgbClr val="3366FF"/>
              </a:buClr>
              <a:buFont typeface="Wingdings" charset="2"/>
              <a:buChar char="v"/>
            </a:pPr>
            <a:r>
              <a:rPr lang="en-US" dirty="0" smtClean="0"/>
              <a:t>It collected data on employment practices throughout the world, published the results and tried to persuade governments to take action by issuing recommendations.</a:t>
            </a:r>
          </a:p>
          <a:p>
            <a:pPr>
              <a:buClr>
                <a:srgbClr val="3366FF"/>
              </a:buClr>
              <a:buFont typeface="Wingdings" charset="2"/>
              <a:buChar char="v"/>
            </a:pPr>
            <a:r>
              <a:rPr lang="en-US" dirty="0" smtClean="0"/>
              <a:t>These included the eight-hour working day and the forty-eight-hour working week, annual holidays with pay, the right to join trade unions, and a minimum employment age.</a:t>
            </a:r>
            <a:endParaRPr lang="en-US" dirty="0"/>
          </a:p>
        </p:txBody>
      </p:sp>
    </p:spTree>
    <p:extLst>
      <p:ext uri="{BB962C8B-B14F-4D97-AF65-F5344CB8AC3E}">
        <p14:creationId xmlns:p14="http://schemas.microsoft.com/office/powerpoint/2010/main" val="380677984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a:bodyPr>
          <a:lstStyle/>
          <a:p>
            <a:r>
              <a:rPr lang="en-US" dirty="0" smtClean="0"/>
              <a:t>International Labor Organization</a:t>
            </a:r>
            <a:endParaRPr lang="en-US" dirty="0"/>
          </a:p>
        </p:txBody>
      </p:sp>
      <p:sp>
        <p:nvSpPr>
          <p:cNvPr id="3" name="Content Placeholder 2"/>
          <p:cNvSpPr>
            <a:spLocks noGrp="1"/>
          </p:cNvSpPr>
          <p:nvPr>
            <p:ph idx="1"/>
          </p:nvPr>
        </p:nvSpPr>
        <p:spPr>
          <a:xfrm>
            <a:off x="457200" y="1130679"/>
            <a:ext cx="8229600" cy="5535913"/>
          </a:xfrm>
        </p:spPr>
        <p:txBody>
          <a:bodyPr>
            <a:normAutofit fontScale="92500" lnSpcReduction="20000"/>
          </a:bodyPr>
          <a:lstStyle/>
          <a:p>
            <a:pPr>
              <a:buClr>
                <a:srgbClr val="3366FF"/>
              </a:buClr>
              <a:buFont typeface="Wingdings" charset="2"/>
              <a:buChar char="v"/>
            </a:pPr>
            <a:r>
              <a:rPr lang="en-US" dirty="0" smtClean="0"/>
              <a:t>The ILO also published information on health and safety in the workplace, demonstrating that the use of white lead in print manufacturing was dangerous to health.</a:t>
            </a:r>
          </a:p>
          <a:p>
            <a:pPr>
              <a:buClr>
                <a:srgbClr val="3366FF"/>
              </a:buClr>
              <a:buFont typeface="Wingdings" charset="2"/>
              <a:buChar char="v"/>
            </a:pPr>
            <a:r>
              <a:rPr lang="en-US" dirty="0" smtClean="0"/>
              <a:t>Inevitably the readiness of different countries to implement the recommendations was somewhat patchy.</a:t>
            </a:r>
          </a:p>
          <a:p>
            <a:pPr>
              <a:buClr>
                <a:srgbClr val="3366FF"/>
              </a:buClr>
              <a:buFont typeface="Wingdings" charset="2"/>
              <a:buChar char="v"/>
            </a:pPr>
            <a:r>
              <a:rPr lang="en-US" dirty="0" smtClean="0"/>
              <a:t>For example, the recommended minimum age for employment was 15, yet even in Britain the school leaving age was not raised to that level until after the Second World War.</a:t>
            </a:r>
          </a:p>
          <a:p>
            <a:pPr>
              <a:buClr>
                <a:srgbClr val="3366FF"/>
              </a:buClr>
              <a:buFont typeface="Wingdings" charset="2"/>
              <a:buChar char="v"/>
            </a:pPr>
            <a:r>
              <a:rPr lang="en-US" dirty="0" smtClean="0"/>
              <a:t>In the USA some employers were denying their employees the right to join trade unions until well into the 1930s.</a:t>
            </a:r>
            <a:endParaRPr lang="en-US" dirty="0"/>
          </a:p>
        </p:txBody>
      </p:sp>
    </p:spTree>
    <p:extLst>
      <p:ext uri="{BB962C8B-B14F-4D97-AF65-F5344CB8AC3E}">
        <p14:creationId xmlns:p14="http://schemas.microsoft.com/office/powerpoint/2010/main" val="119804079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a:bodyPr>
          <a:lstStyle/>
          <a:p>
            <a:r>
              <a:rPr lang="en-US" dirty="0" smtClean="0"/>
              <a:t>International Labor Organization</a:t>
            </a:r>
            <a:endParaRPr lang="en-US" dirty="0"/>
          </a:p>
        </p:txBody>
      </p:sp>
      <p:sp>
        <p:nvSpPr>
          <p:cNvPr id="3" name="Content Placeholder 2"/>
          <p:cNvSpPr>
            <a:spLocks noGrp="1"/>
          </p:cNvSpPr>
          <p:nvPr>
            <p:ph idx="1"/>
          </p:nvPr>
        </p:nvSpPr>
        <p:spPr>
          <a:xfrm>
            <a:off x="457200" y="1130679"/>
            <a:ext cx="8229600" cy="5535913"/>
          </a:xfrm>
        </p:spPr>
        <p:txBody>
          <a:bodyPr>
            <a:normAutofit/>
          </a:bodyPr>
          <a:lstStyle/>
          <a:p>
            <a:pPr>
              <a:buClr>
                <a:srgbClr val="3366FF"/>
              </a:buClr>
              <a:buFont typeface="Wingdings" charset="2"/>
              <a:buChar char="v"/>
            </a:pPr>
            <a:r>
              <a:rPr lang="en-US" dirty="0" smtClean="0"/>
              <a:t>Yet the ILO established and popularized a new series a new series of benchmarks with regard to work and employment.</a:t>
            </a:r>
          </a:p>
          <a:p>
            <a:pPr>
              <a:buClr>
                <a:srgbClr val="3366FF"/>
              </a:buClr>
              <a:buFont typeface="Wingdings" charset="2"/>
              <a:buChar char="v"/>
            </a:pPr>
            <a:r>
              <a:rPr lang="en-US" dirty="0" smtClean="0"/>
              <a:t>It became increasingly difficult for member states to ignore the existence of enlightened work practices with regard to working hours, minimum wages, sickness and unemployment insurance and pensions.</a:t>
            </a:r>
            <a:endParaRPr lang="en-US" dirty="0"/>
          </a:p>
        </p:txBody>
      </p:sp>
    </p:spTree>
    <p:extLst>
      <p:ext uri="{BB962C8B-B14F-4D97-AF65-F5344CB8AC3E}">
        <p14:creationId xmlns:p14="http://schemas.microsoft.com/office/powerpoint/2010/main" val="3402832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326628" y="1340768"/>
            <a:ext cx="5613524" cy="5184576"/>
          </a:xfrm>
        </p:spPr>
        <p:txBody>
          <a:bodyPr>
            <a:normAutofit fontScale="85000" lnSpcReduction="10000"/>
          </a:bodyPr>
          <a:lstStyle/>
          <a:p>
            <a:pPr marL="0" indent="0">
              <a:buNone/>
            </a:pPr>
            <a:r>
              <a:rPr lang="en-US" dirty="0" smtClean="0"/>
              <a:t>(KEEPP)</a:t>
            </a:r>
          </a:p>
          <a:p>
            <a:pPr>
              <a:buFont typeface="Wingdings" pitchFamily="2" charset="2"/>
              <a:buChar char="ü"/>
            </a:pPr>
            <a:r>
              <a:rPr lang="en-US" sz="3900" b="1" u="sng" dirty="0" smtClean="0">
                <a:solidFill>
                  <a:srgbClr val="FF0000"/>
                </a:solidFill>
              </a:rPr>
              <a:t>K</a:t>
            </a:r>
            <a:r>
              <a:rPr lang="en-US" dirty="0" smtClean="0"/>
              <a:t>eep world peace by discouraging aggression from any nation. </a:t>
            </a:r>
          </a:p>
          <a:p>
            <a:pPr>
              <a:buFont typeface="Wingdings" pitchFamily="2" charset="2"/>
              <a:buChar char="ü"/>
            </a:pPr>
            <a:r>
              <a:rPr lang="en-US" sz="3900" b="1" u="sng" dirty="0" smtClean="0">
                <a:solidFill>
                  <a:srgbClr val="FF0000"/>
                </a:solidFill>
              </a:rPr>
              <a:t>E</a:t>
            </a:r>
            <a:r>
              <a:rPr lang="en-US" dirty="0" smtClean="0"/>
              <a:t>ncourage co-operation between countries to boost trade and commerce </a:t>
            </a:r>
          </a:p>
          <a:p>
            <a:pPr>
              <a:buFont typeface="Wingdings" pitchFamily="2" charset="2"/>
              <a:buChar char="ü"/>
            </a:pPr>
            <a:r>
              <a:rPr lang="en-US" sz="3900" b="1" u="sng" dirty="0" smtClean="0">
                <a:solidFill>
                  <a:srgbClr val="FF0000"/>
                </a:solidFill>
              </a:rPr>
              <a:t>E</a:t>
            </a:r>
            <a:r>
              <a:rPr lang="en-US" dirty="0" smtClean="0"/>
              <a:t>nhance living and working conditions </a:t>
            </a:r>
          </a:p>
          <a:p>
            <a:pPr>
              <a:buFont typeface="Wingdings" pitchFamily="2" charset="2"/>
              <a:buChar char="ü"/>
            </a:pPr>
            <a:r>
              <a:rPr lang="en-US" sz="3900" b="1" u="sng" dirty="0" smtClean="0">
                <a:solidFill>
                  <a:srgbClr val="FF0000"/>
                </a:solidFill>
              </a:rPr>
              <a:t>P</a:t>
            </a:r>
            <a:r>
              <a:rPr lang="en-US" dirty="0" smtClean="0"/>
              <a:t>ersuade nations to disarm</a:t>
            </a:r>
          </a:p>
          <a:p>
            <a:pPr>
              <a:buFont typeface="Wingdings" pitchFamily="2" charset="2"/>
              <a:buChar char="ü"/>
            </a:pPr>
            <a:r>
              <a:rPr lang="en-US" sz="3900" b="1" u="sng" dirty="0" smtClean="0">
                <a:solidFill>
                  <a:srgbClr val="FF0000"/>
                </a:solidFill>
              </a:rPr>
              <a:t>P</a:t>
            </a:r>
            <a:r>
              <a:rPr lang="en-US" dirty="0" smtClean="0"/>
              <a:t>eace Treaty of Versailles, to uphold its terms</a:t>
            </a:r>
          </a:p>
          <a:p>
            <a:pPr marL="0" indent="0">
              <a:buNone/>
            </a:pPr>
            <a:endParaRPr lang="en-US" dirty="0" smtClean="0"/>
          </a:p>
          <a:p>
            <a:pPr marL="0" indent="0">
              <a:buNone/>
            </a:pPr>
            <a:endParaRPr lang="en-SG" dirty="0"/>
          </a:p>
        </p:txBody>
      </p:sp>
      <p:sp>
        <p:nvSpPr>
          <p:cNvPr id="15" name="Title 1"/>
          <p:cNvSpPr>
            <a:spLocks noGrp="1"/>
          </p:cNvSpPr>
          <p:nvPr>
            <p:ph type="title"/>
          </p:nvPr>
        </p:nvSpPr>
        <p:spPr>
          <a:xfrm>
            <a:off x="493204" y="197768"/>
            <a:ext cx="8229600" cy="1143000"/>
          </a:xfrm>
        </p:spPr>
        <p:txBody>
          <a:bodyPr/>
          <a:lstStyle/>
          <a:p>
            <a:r>
              <a:rPr lang="en-US" dirty="0" smtClean="0"/>
              <a:t>Aims of the League of Nations</a:t>
            </a:r>
            <a:endParaRPr lang="en-SG" dirty="0"/>
          </a:p>
        </p:txBody>
      </p:sp>
      <p:sp>
        <p:nvSpPr>
          <p:cNvPr id="16" name="TextBox 15"/>
          <p:cNvSpPr txBox="1"/>
          <p:nvPr/>
        </p:nvSpPr>
        <p:spPr>
          <a:xfrm>
            <a:off x="5292080" y="3366232"/>
            <a:ext cx="3501237" cy="1569660"/>
          </a:xfrm>
          <a:prstGeom prst="rect">
            <a:avLst/>
          </a:prstGeom>
          <a:solidFill>
            <a:schemeClr val="accent6">
              <a:lumMod val="40000"/>
              <a:lumOff val="60000"/>
            </a:schemeClr>
          </a:solidFill>
          <a:ln>
            <a:solidFill>
              <a:schemeClr val="tx1"/>
            </a:solidFill>
          </a:ln>
        </p:spPr>
        <p:txBody>
          <a:bodyPr wrap="square" rtlCol="0">
            <a:spAutoFit/>
          </a:bodyPr>
          <a:lstStyle/>
          <a:p>
            <a:r>
              <a:rPr lang="en-US" sz="2400" dirty="0" smtClean="0"/>
              <a:t>Consider the aims of the league of nations, Were  they realistic in light of the recent war?</a:t>
            </a:r>
            <a:endParaRPr lang="en-SG" sz="2400" dirty="0"/>
          </a:p>
        </p:txBody>
      </p:sp>
      <p:sp>
        <p:nvSpPr>
          <p:cNvPr id="17" name="Rectangle 16"/>
          <p:cNvSpPr/>
          <p:nvPr/>
        </p:nvSpPr>
        <p:spPr>
          <a:xfrm>
            <a:off x="251520" y="1340768"/>
            <a:ext cx="8712968" cy="5184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427748937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Slavery Commission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417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a:bodyPr>
          <a:lstStyle/>
          <a:p>
            <a:r>
              <a:rPr lang="en-US" dirty="0" smtClean="0"/>
              <a:t>Slavery Commission</a:t>
            </a:r>
            <a:endParaRPr lang="en-US" dirty="0"/>
          </a:p>
        </p:txBody>
      </p:sp>
      <p:sp>
        <p:nvSpPr>
          <p:cNvPr id="3" name="Content Placeholder 2"/>
          <p:cNvSpPr>
            <a:spLocks noGrp="1"/>
          </p:cNvSpPr>
          <p:nvPr>
            <p:ph idx="1"/>
          </p:nvPr>
        </p:nvSpPr>
        <p:spPr>
          <a:xfrm>
            <a:off x="457200" y="1130679"/>
            <a:ext cx="8229600" cy="5535913"/>
          </a:xfrm>
        </p:spPr>
        <p:txBody>
          <a:bodyPr>
            <a:normAutofit fontScale="92500" lnSpcReduction="20000"/>
          </a:bodyPr>
          <a:lstStyle/>
          <a:p>
            <a:pPr>
              <a:buClr>
                <a:srgbClr val="3366FF"/>
              </a:buClr>
              <a:buFont typeface="Wingdings" charset="2"/>
              <a:buChar char="v"/>
            </a:pPr>
            <a:r>
              <a:rPr lang="en-US" dirty="0" smtClean="0"/>
              <a:t>The principal objective of the Slavery Commission was to stamp out slavery and slave dealing together with other exploitative practices such as forcing young women and children into prostitution – the “white slave” traffic.</a:t>
            </a:r>
          </a:p>
          <a:p>
            <a:pPr>
              <a:buClr>
                <a:srgbClr val="3366FF"/>
              </a:buClr>
              <a:buFont typeface="Wingdings" charset="2"/>
              <a:buChar char="v"/>
            </a:pPr>
            <a:r>
              <a:rPr lang="en-US" dirty="0" smtClean="0"/>
              <a:t>Its methods were those of persistent enquiry, publication of reports, and the constant coaxing of government that appeared slow or evasive in taking effective action.</a:t>
            </a:r>
          </a:p>
          <a:p>
            <a:pPr>
              <a:buClr>
                <a:srgbClr val="3366FF"/>
              </a:buClr>
              <a:buFont typeface="Wingdings" charset="2"/>
              <a:buChar char="v"/>
            </a:pPr>
            <a:r>
              <a:rPr lang="en-US" dirty="0" smtClean="0"/>
              <a:t>Successes included the freeing of 200,000 slaves in Sierra Leone and the reduction of the death rate for African workers engaged on the </a:t>
            </a:r>
            <a:r>
              <a:rPr lang="en-US" dirty="0" err="1" smtClean="0"/>
              <a:t>Tanganyikan</a:t>
            </a:r>
            <a:r>
              <a:rPr lang="en-US" dirty="0" smtClean="0"/>
              <a:t> railway from 50 percent to 4 percent.</a:t>
            </a:r>
            <a:endParaRPr lang="en-US" dirty="0"/>
          </a:p>
        </p:txBody>
      </p:sp>
    </p:spTree>
    <p:extLst>
      <p:ext uri="{BB962C8B-B14F-4D97-AF65-F5344CB8AC3E}">
        <p14:creationId xmlns:p14="http://schemas.microsoft.com/office/powerpoint/2010/main" val="159478712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a:bodyPr>
          <a:lstStyle/>
          <a:p>
            <a:r>
              <a:rPr lang="en-US" dirty="0" smtClean="0"/>
              <a:t>Slavery Commission</a:t>
            </a:r>
            <a:endParaRPr lang="en-US" dirty="0"/>
          </a:p>
        </p:txBody>
      </p:sp>
      <p:sp>
        <p:nvSpPr>
          <p:cNvPr id="3" name="Content Placeholder 2"/>
          <p:cNvSpPr>
            <a:spLocks noGrp="1"/>
          </p:cNvSpPr>
          <p:nvPr>
            <p:ph idx="1"/>
          </p:nvPr>
        </p:nvSpPr>
        <p:spPr>
          <a:xfrm>
            <a:off x="457200" y="1130679"/>
            <a:ext cx="8229600" cy="5535913"/>
          </a:xfrm>
        </p:spPr>
        <p:txBody>
          <a:bodyPr>
            <a:normAutofit/>
          </a:bodyPr>
          <a:lstStyle/>
          <a:p>
            <a:pPr>
              <a:buClr>
                <a:srgbClr val="3366FF"/>
              </a:buClr>
              <a:buFont typeface="Wingdings" charset="2"/>
              <a:buChar char="v"/>
            </a:pPr>
            <a:r>
              <a:rPr lang="en-US" dirty="0" smtClean="0"/>
              <a:t>A number of countries abolished slavery altogether such as Iraq, Jordan, and Nepal.</a:t>
            </a:r>
          </a:p>
          <a:p>
            <a:pPr>
              <a:buClr>
                <a:srgbClr val="3366FF"/>
              </a:buClr>
              <a:buFont typeface="Wingdings" charset="2"/>
              <a:buChar char="v"/>
            </a:pPr>
            <a:r>
              <a:rPr lang="en-US" dirty="0" smtClean="0"/>
              <a:t>Yet the success was far from universal and the continued existence of slave trading was acknowledged in the Commission's report for 1937 while the ‘white slave’ traffic remains a serious social problem even in advanced countries, in the twenty-</a:t>
            </a:r>
            <a:r>
              <a:rPr lang="en-US" smtClean="0"/>
              <a:t>first century.</a:t>
            </a:r>
            <a:endParaRPr lang="en-US" dirty="0"/>
          </a:p>
        </p:txBody>
      </p:sp>
    </p:spTree>
    <p:extLst>
      <p:ext uri="{BB962C8B-B14F-4D97-AF65-F5344CB8AC3E}">
        <p14:creationId xmlns:p14="http://schemas.microsoft.com/office/powerpoint/2010/main" val="312156905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Disarmament </a:t>
            </a:r>
            <a:r>
              <a:rPr lang="en-US" dirty="0" smtClean="0"/>
              <a:t>Commission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1639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fontScale="90000"/>
          </a:bodyPr>
          <a:lstStyle/>
          <a:p>
            <a:r>
              <a:rPr lang="en-US" dirty="0"/>
              <a:t>How Far did Hopes for Disarmament Succeed?</a:t>
            </a:r>
            <a:endParaRPr lang="en-US" dirty="0"/>
          </a:p>
        </p:txBody>
      </p:sp>
      <p:sp>
        <p:nvSpPr>
          <p:cNvPr id="3" name="Content Placeholder 2"/>
          <p:cNvSpPr>
            <a:spLocks noGrp="1"/>
          </p:cNvSpPr>
          <p:nvPr>
            <p:ph idx="1"/>
          </p:nvPr>
        </p:nvSpPr>
        <p:spPr>
          <a:xfrm>
            <a:off x="457200" y="1130679"/>
            <a:ext cx="8229600" cy="5535913"/>
          </a:xfrm>
        </p:spPr>
        <p:txBody>
          <a:bodyPr>
            <a:normAutofit/>
          </a:bodyPr>
          <a:lstStyle/>
          <a:p>
            <a:pPr>
              <a:buClr>
                <a:srgbClr val="3366FF"/>
              </a:buClr>
              <a:buFont typeface="Wingdings" charset="2"/>
              <a:buChar char="v"/>
            </a:pPr>
            <a:r>
              <a:rPr lang="en-US" dirty="0" smtClean="0"/>
              <a:t>What </a:t>
            </a:r>
            <a:r>
              <a:rPr lang="en-US" dirty="0"/>
              <a:t>is Disarmament?</a:t>
            </a:r>
          </a:p>
          <a:p>
            <a:pPr marL="742950" lvl="2" indent="-342900">
              <a:buClr>
                <a:srgbClr val="3366FF"/>
              </a:buClr>
              <a:buFont typeface="Wingdings" charset="2"/>
              <a:buChar char="v"/>
            </a:pPr>
            <a:r>
              <a:rPr lang="en-US" sz="2800" dirty="0"/>
              <a:t>Dismantling of armies and the breaking up of weapons to be in the position of making war impossible</a:t>
            </a:r>
          </a:p>
          <a:p>
            <a:pPr marL="742950" lvl="2" indent="-342900">
              <a:buClr>
                <a:srgbClr val="3366FF"/>
              </a:buClr>
              <a:buFont typeface="Wingdings" charset="2"/>
              <a:buChar char="v"/>
            </a:pPr>
            <a:r>
              <a:rPr lang="en-US" sz="2800" dirty="0"/>
              <a:t>Disarmament was part of collective security because if nations cut down their use of weapons, the world would be safer</a:t>
            </a:r>
          </a:p>
        </p:txBody>
      </p:sp>
      <p:pic>
        <p:nvPicPr>
          <p:cNvPr id="4" name="Picture 3" descr="toughdove8q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312" y="4913313"/>
            <a:ext cx="17414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35141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a:bodyPr>
          <a:lstStyle/>
          <a:p>
            <a:r>
              <a:rPr lang="en-US" dirty="0">
                <a:latin typeface="Tahoma" charset="0"/>
              </a:rPr>
              <a:t>Reasons for not Disarming</a:t>
            </a:r>
            <a:endParaRPr lang="en-US" dirty="0"/>
          </a:p>
        </p:txBody>
      </p:sp>
      <p:sp>
        <p:nvSpPr>
          <p:cNvPr id="3" name="Content Placeholder 2"/>
          <p:cNvSpPr>
            <a:spLocks noGrp="1"/>
          </p:cNvSpPr>
          <p:nvPr>
            <p:ph idx="1"/>
          </p:nvPr>
        </p:nvSpPr>
        <p:spPr>
          <a:xfrm>
            <a:off x="457200" y="1130679"/>
            <a:ext cx="8229600" cy="5535913"/>
          </a:xfrm>
        </p:spPr>
        <p:txBody>
          <a:bodyPr>
            <a:normAutofit/>
          </a:bodyPr>
          <a:lstStyle/>
          <a:p>
            <a:pPr>
              <a:buClr>
                <a:srgbClr val="3366FF"/>
              </a:buClr>
              <a:buFont typeface="Wingdings" charset="2"/>
              <a:buChar char="v"/>
            </a:pPr>
            <a:r>
              <a:rPr lang="en-US" dirty="0" smtClean="0"/>
              <a:t>Britain</a:t>
            </a:r>
            <a:r>
              <a:rPr lang="en-US" dirty="0"/>
              <a:t>:</a:t>
            </a:r>
          </a:p>
          <a:p>
            <a:pPr marL="742950" lvl="2" indent="-342900">
              <a:buClr>
                <a:srgbClr val="3366FF"/>
              </a:buClr>
              <a:buFont typeface="Wingdings" charset="2"/>
              <a:buChar char="v"/>
            </a:pPr>
            <a:r>
              <a:rPr lang="en-US" sz="2800" dirty="0"/>
              <a:t>The need to defend the Empire and to stop trouble in parts of the Empire seeking independence </a:t>
            </a:r>
          </a:p>
          <a:p>
            <a:pPr>
              <a:buClr>
                <a:srgbClr val="3366FF"/>
              </a:buClr>
              <a:buFont typeface="Wingdings" charset="2"/>
              <a:buChar char="v"/>
            </a:pPr>
            <a:r>
              <a:rPr lang="en-US" dirty="0"/>
              <a:t>France</a:t>
            </a:r>
          </a:p>
          <a:p>
            <a:pPr marL="742950" lvl="2" indent="-342900">
              <a:buClr>
                <a:srgbClr val="3366FF"/>
              </a:buClr>
              <a:buFont typeface="Wingdings" charset="2"/>
              <a:buChar char="v"/>
            </a:pPr>
            <a:r>
              <a:rPr lang="en-US" sz="2800" dirty="0"/>
              <a:t>Defend France from </a:t>
            </a:r>
            <a:r>
              <a:rPr lang="en-US" sz="2800" dirty="0" smtClean="0"/>
              <a:t>Germany</a:t>
            </a:r>
            <a:endParaRPr lang="en-US" sz="2800" dirty="0"/>
          </a:p>
          <a:p>
            <a:pPr>
              <a:buClr>
                <a:srgbClr val="3366FF"/>
              </a:buClr>
              <a:buFont typeface="Wingdings" charset="2"/>
              <a:buChar char="v"/>
            </a:pPr>
            <a:r>
              <a:rPr lang="en-US" dirty="0"/>
              <a:t>China</a:t>
            </a:r>
          </a:p>
          <a:p>
            <a:pPr marL="742950" lvl="2" indent="-342900">
              <a:buClr>
                <a:srgbClr val="3366FF"/>
              </a:buClr>
              <a:buFont typeface="Wingdings" charset="2"/>
              <a:buChar char="v"/>
            </a:pPr>
            <a:r>
              <a:rPr lang="en-US" sz="2800" dirty="0"/>
              <a:t>Civil War in progress and the need to defend China against Japanese advances</a:t>
            </a:r>
          </a:p>
        </p:txBody>
      </p:sp>
    </p:spTree>
    <p:extLst>
      <p:ext uri="{BB962C8B-B14F-4D97-AF65-F5344CB8AC3E}">
        <p14:creationId xmlns:p14="http://schemas.microsoft.com/office/powerpoint/2010/main" val="369589500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a:bodyPr>
          <a:lstStyle/>
          <a:p>
            <a:r>
              <a:rPr lang="en-US" dirty="0">
                <a:latin typeface="Tahoma" charset="0"/>
              </a:rPr>
              <a:t>Reasons for not Disarming</a:t>
            </a:r>
            <a:endParaRPr lang="en-US" dirty="0"/>
          </a:p>
        </p:txBody>
      </p:sp>
      <p:sp>
        <p:nvSpPr>
          <p:cNvPr id="3" name="Content Placeholder 2"/>
          <p:cNvSpPr>
            <a:spLocks noGrp="1"/>
          </p:cNvSpPr>
          <p:nvPr>
            <p:ph idx="1"/>
          </p:nvPr>
        </p:nvSpPr>
        <p:spPr>
          <a:xfrm>
            <a:off x="457200" y="1130679"/>
            <a:ext cx="8229600" cy="5535913"/>
          </a:xfrm>
        </p:spPr>
        <p:txBody>
          <a:bodyPr>
            <a:normAutofit/>
          </a:bodyPr>
          <a:lstStyle/>
          <a:p>
            <a:pPr>
              <a:lnSpc>
                <a:spcPct val="90000"/>
              </a:lnSpc>
              <a:buClr>
                <a:srgbClr val="3366FF"/>
              </a:buClr>
              <a:buFont typeface="Wingdings" charset="2"/>
              <a:buChar char="v"/>
            </a:pPr>
            <a:r>
              <a:rPr lang="en-US" dirty="0" smtClean="0"/>
              <a:t>Japan</a:t>
            </a:r>
            <a:r>
              <a:rPr lang="en-US" dirty="0"/>
              <a:t>:</a:t>
            </a:r>
          </a:p>
          <a:p>
            <a:pPr marL="742950" lvl="2" indent="-342900">
              <a:lnSpc>
                <a:spcPct val="90000"/>
              </a:lnSpc>
              <a:buClr>
                <a:srgbClr val="3366FF"/>
              </a:buClr>
              <a:buFont typeface="Wingdings" charset="2"/>
              <a:buChar char="v"/>
            </a:pPr>
            <a:r>
              <a:rPr lang="en-US" sz="2800" dirty="0"/>
              <a:t>Power of the Japanese Army and the need to defend Japan against European land-grabbing in the Asia-Pacific </a:t>
            </a:r>
          </a:p>
          <a:p>
            <a:pPr>
              <a:lnSpc>
                <a:spcPct val="90000"/>
              </a:lnSpc>
              <a:buClr>
                <a:srgbClr val="3366FF"/>
              </a:buClr>
              <a:buFont typeface="Wingdings" charset="2"/>
              <a:buChar char="v"/>
            </a:pPr>
            <a:r>
              <a:rPr lang="en-US" dirty="0"/>
              <a:t>Switzerland</a:t>
            </a:r>
          </a:p>
          <a:p>
            <a:pPr marL="742950" lvl="2" indent="-342900">
              <a:lnSpc>
                <a:spcPct val="90000"/>
              </a:lnSpc>
              <a:buClr>
                <a:srgbClr val="3366FF"/>
              </a:buClr>
              <a:buFont typeface="Wingdings" charset="2"/>
              <a:buChar char="v"/>
            </a:pPr>
            <a:r>
              <a:rPr lang="en-US" sz="2800" dirty="0"/>
              <a:t>Army was small and only big enough to defend their </a:t>
            </a:r>
            <a:r>
              <a:rPr lang="en-US" sz="2800" dirty="0" smtClean="0"/>
              <a:t>neutrality</a:t>
            </a:r>
            <a:endParaRPr lang="en-US" sz="2800" dirty="0"/>
          </a:p>
          <a:p>
            <a:pPr>
              <a:lnSpc>
                <a:spcPct val="90000"/>
              </a:lnSpc>
              <a:buClr>
                <a:srgbClr val="3366FF"/>
              </a:buClr>
              <a:buFont typeface="Wingdings" charset="2"/>
              <a:buChar char="v"/>
            </a:pPr>
            <a:r>
              <a:rPr lang="en-US" dirty="0"/>
              <a:t>Poland</a:t>
            </a:r>
          </a:p>
          <a:p>
            <a:pPr marL="742950" lvl="2" indent="-342900">
              <a:lnSpc>
                <a:spcPct val="90000"/>
              </a:lnSpc>
              <a:buClr>
                <a:srgbClr val="3366FF"/>
              </a:buClr>
              <a:buFont typeface="Wingdings" charset="2"/>
              <a:buChar char="v"/>
            </a:pPr>
            <a:r>
              <a:rPr lang="en-US" sz="2800" dirty="0"/>
              <a:t>Need to defend their new country, especially from Germany and Russia</a:t>
            </a:r>
          </a:p>
        </p:txBody>
      </p:sp>
    </p:spTree>
    <p:extLst>
      <p:ext uri="{BB962C8B-B14F-4D97-AF65-F5344CB8AC3E}">
        <p14:creationId xmlns:p14="http://schemas.microsoft.com/office/powerpoint/2010/main" val="186691356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a:bodyPr>
          <a:lstStyle/>
          <a:p>
            <a:r>
              <a:rPr lang="en-US" dirty="0">
                <a:latin typeface="Tahoma" charset="0"/>
              </a:rPr>
              <a:t>German Disarmament</a:t>
            </a:r>
            <a:endParaRPr lang="en-US" dirty="0"/>
          </a:p>
        </p:txBody>
      </p:sp>
      <p:sp>
        <p:nvSpPr>
          <p:cNvPr id="3" name="Content Placeholder 2"/>
          <p:cNvSpPr>
            <a:spLocks noGrp="1"/>
          </p:cNvSpPr>
          <p:nvPr>
            <p:ph idx="1"/>
          </p:nvPr>
        </p:nvSpPr>
        <p:spPr>
          <a:xfrm>
            <a:off x="457200" y="1130679"/>
            <a:ext cx="8229600" cy="5535913"/>
          </a:xfrm>
        </p:spPr>
        <p:txBody>
          <a:bodyPr>
            <a:normAutofit/>
          </a:bodyPr>
          <a:lstStyle/>
          <a:p>
            <a:pPr marL="342900" lvl="1" indent="-342900">
              <a:lnSpc>
                <a:spcPct val="90000"/>
              </a:lnSpc>
              <a:buClr>
                <a:srgbClr val="3366FF"/>
              </a:buClr>
              <a:buFont typeface="Wingdings" charset="2"/>
              <a:buChar char="v"/>
            </a:pPr>
            <a:r>
              <a:rPr lang="en-US" sz="3200" dirty="0" smtClean="0"/>
              <a:t>Supervised </a:t>
            </a:r>
            <a:r>
              <a:rPr lang="en-US" sz="3200" dirty="0"/>
              <a:t>by the League of </a:t>
            </a:r>
            <a:r>
              <a:rPr lang="en-US" sz="3200" dirty="0" smtClean="0"/>
              <a:t>Nations</a:t>
            </a:r>
            <a:endParaRPr lang="en-US" sz="2800" dirty="0"/>
          </a:p>
          <a:p>
            <a:pPr marL="342900" lvl="1" indent="-342900">
              <a:lnSpc>
                <a:spcPct val="90000"/>
              </a:lnSpc>
              <a:buClr>
                <a:srgbClr val="3366FF"/>
              </a:buClr>
              <a:buFont typeface="Wingdings" charset="2"/>
              <a:buChar char="v"/>
            </a:pPr>
            <a:r>
              <a:rPr lang="en-US" sz="3200" dirty="0"/>
              <a:t>Was slow and took advantage of several loopholes:</a:t>
            </a:r>
          </a:p>
          <a:p>
            <a:pPr marL="742950" lvl="2" indent="-342900">
              <a:lnSpc>
                <a:spcPct val="90000"/>
              </a:lnSpc>
              <a:buClr>
                <a:srgbClr val="3366FF"/>
              </a:buClr>
              <a:buFont typeface="Wingdings" charset="2"/>
              <a:buChar char="v"/>
            </a:pPr>
            <a:r>
              <a:rPr lang="en-US" sz="2800" dirty="0"/>
              <a:t>Trained its cut-down Army as officers so as to secretly train others to be ordinary soldiers</a:t>
            </a:r>
          </a:p>
        </p:txBody>
      </p:sp>
    </p:spTree>
    <p:extLst>
      <p:ext uri="{BB962C8B-B14F-4D97-AF65-F5344CB8AC3E}">
        <p14:creationId xmlns:p14="http://schemas.microsoft.com/office/powerpoint/2010/main" val="268659899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U0314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63453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Rozbrajanie_Niemców_19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6099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5922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349"/>
          </a:xfrm>
        </p:spPr>
        <p:txBody>
          <a:bodyPr/>
          <a:lstStyle/>
          <a:p>
            <a:r>
              <a:rPr lang="en-US" dirty="0" smtClean="0"/>
              <a:t>Aims of the League</a:t>
            </a:r>
            <a:endParaRPr lang="en-US" dirty="0"/>
          </a:p>
        </p:txBody>
      </p:sp>
      <p:sp>
        <p:nvSpPr>
          <p:cNvPr id="3" name="Content Placeholder 2"/>
          <p:cNvSpPr>
            <a:spLocks noGrp="1"/>
          </p:cNvSpPr>
          <p:nvPr>
            <p:ph idx="1"/>
          </p:nvPr>
        </p:nvSpPr>
        <p:spPr>
          <a:xfrm>
            <a:off x="457200" y="1063988"/>
            <a:ext cx="8229600" cy="5611676"/>
          </a:xfrm>
        </p:spPr>
        <p:txBody>
          <a:bodyPr>
            <a:normAutofit/>
          </a:bodyPr>
          <a:lstStyle/>
          <a:p>
            <a:pPr>
              <a:buClr>
                <a:srgbClr val="3366FF"/>
              </a:buClr>
              <a:buFont typeface="Wingdings" charset="2"/>
              <a:buChar char="v"/>
            </a:pPr>
            <a:r>
              <a:rPr lang="en-US" sz="3000" dirty="0" smtClean="0">
                <a:latin typeface="Franklin Gothic Book" charset="0"/>
              </a:rPr>
              <a:t>Important Note:</a:t>
            </a:r>
          </a:p>
          <a:p>
            <a:pPr lvl="1">
              <a:buClr>
                <a:srgbClr val="3366FF"/>
              </a:buClr>
              <a:buFont typeface="Wingdings" charset="2"/>
              <a:buChar char="v"/>
            </a:pPr>
            <a:r>
              <a:rPr lang="en-US" sz="2600" dirty="0" smtClean="0">
                <a:latin typeface="Franklin Gothic Book" charset="0"/>
              </a:rPr>
              <a:t>When EVALUATING HOW SUCCESSFUL / HOW MUCH A FAILURE the League of Nations was … you must look at HOW MUCH of its AIMS the League was able to FULFIL:</a:t>
            </a:r>
          </a:p>
          <a:p>
            <a:pPr lvl="2">
              <a:buClr>
                <a:srgbClr val="3366FF"/>
              </a:buClr>
              <a:buFont typeface="Wingdings" charset="2"/>
              <a:buChar char="v"/>
            </a:pPr>
            <a:r>
              <a:rPr lang="en-US" sz="2200" dirty="0" smtClean="0">
                <a:latin typeface="Franklin Gothic Book" charset="0"/>
              </a:rPr>
              <a:t>To promote international co-operation, peace and security by accepting an obligation not to go to war</a:t>
            </a:r>
          </a:p>
          <a:p>
            <a:pPr lvl="2">
              <a:buClr>
                <a:srgbClr val="3366FF"/>
              </a:buClr>
              <a:buFont typeface="Wingdings" charset="2"/>
              <a:buChar char="v"/>
            </a:pPr>
            <a:r>
              <a:rPr lang="en-US" sz="2200" dirty="0" smtClean="0">
                <a:latin typeface="Franklin Gothic Book" charset="0"/>
              </a:rPr>
              <a:t>To promote open, just and honorable relations between nations</a:t>
            </a:r>
          </a:p>
          <a:p>
            <a:pPr lvl="2">
              <a:buClr>
                <a:srgbClr val="3366FF"/>
              </a:buClr>
              <a:buFont typeface="Wingdings" charset="2"/>
              <a:buChar char="v"/>
            </a:pPr>
            <a:r>
              <a:rPr lang="en-US" sz="2200" dirty="0" smtClean="0">
                <a:latin typeface="Franklin Gothic Book" charset="0"/>
              </a:rPr>
              <a:t>To lay out a system of international law</a:t>
            </a:r>
          </a:p>
          <a:p>
            <a:pPr lvl="2">
              <a:buClr>
                <a:srgbClr val="3366FF"/>
              </a:buClr>
              <a:buFont typeface="Wingdings" charset="2"/>
              <a:buChar char="v"/>
            </a:pPr>
            <a:r>
              <a:rPr lang="en-US" sz="2200" dirty="0" smtClean="0">
                <a:latin typeface="Franklin Gothic Book" charset="0"/>
              </a:rPr>
              <a:t>To maintain, or help to modify, treaties between nations</a:t>
            </a:r>
            <a:endParaRPr lang="en-US" sz="2200" dirty="0">
              <a:latin typeface="Franklin Gothic Book" charset="0"/>
            </a:endParaRPr>
          </a:p>
        </p:txBody>
      </p:sp>
    </p:spTree>
    <p:extLst>
      <p:ext uri="{BB962C8B-B14F-4D97-AF65-F5344CB8AC3E}">
        <p14:creationId xmlns:p14="http://schemas.microsoft.com/office/powerpoint/2010/main" val="127651583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a:bodyPr>
          <a:lstStyle/>
          <a:p>
            <a:r>
              <a:rPr lang="en-US" dirty="0">
                <a:latin typeface="Tahoma" charset="0"/>
              </a:rPr>
              <a:t>Disarming the rest of the World</a:t>
            </a:r>
            <a:endParaRPr lang="en-US" dirty="0"/>
          </a:p>
        </p:txBody>
      </p:sp>
      <p:sp>
        <p:nvSpPr>
          <p:cNvPr id="3" name="Content Placeholder 2"/>
          <p:cNvSpPr>
            <a:spLocks noGrp="1"/>
          </p:cNvSpPr>
          <p:nvPr>
            <p:ph idx="1"/>
          </p:nvPr>
        </p:nvSpPr>
        <p:spPr>
          <a:xfrm>
            <a:off x="457200" y="1130679"/>
            <a:ext cx="8229600" cy="5535913"/>
          </a:xfrm>
        </p:spPr>
        <p:txBody>
          <a:bodyPr>
            <a:normAutofit/>
          </a:bodyPr>
          <a:lstStyle/>
          <a:p>
            <a:pPr marL="342900" lvl="1" indent="-342900">
              <a:lnSpc>
                <a:spcPct val="90000"/>
              </a:lnSpc>
              <a:buClr>
                <a:srgbClr val="3366FF"/>
              </a:buClr>
              <a:buFont typeface="Wingdings" charset="2"/>
              <a:buChar char="v"/>
            </a:pPr>
            <a:r>
              <a:rPr lang="en-US" sz="3200" dirty="0" smtClean="0"/>
              <a:t>Naval </a:t>
            </a:r>
            <a:r>
              <a:rPr lang="en-US" sz="3200" dirty="0"/>
              <a:t>Disarmament</a:t>
            </a:r>
          </a:p>
          <a:p>
            <a:pPr marL="342900" lvl="1" indent="-342900">
              <a:lnSpc>
                <a:spcPct val="90000"/>
              </a:lnSpc>
              <a:buClr>
                <a:srgbClr val="3366FF"/>
              </a:buClr>
              <a:buFont typeface="Wingdings" charset="2"/>
              <a:buChar char="v"/>
            </a:pPr>
            <a:r>
              <a:rPr lang="en-US" sz="3200" dirty="0"/>
              <a:t>Targets set by agreeing to a ratio of shipbuilding between nations</a:t>
            </a:r>
          </a:p>
          <a:p>
            <a:pPr marL="342900" lvl="1" indent="-342900">
              <a:lnSpc>
                <a:spcPct val="90000"/>
              </a:lnSpc>
              <a:buClr>
                <a:srgbClr val="3366FF"/>
              </a:buClr>
              <a:buFont typeface="Wingdings" charset="2"/>
              <a:buChar char="v"/>
            </a:pPr>
            <a:r>
              <a:rPr lang="en-US" sz="3200" dirty="0"/>
              <a:t>Tensions between countries based on ratios allocated</a:t>
            </a:r>
          </a:p>
          <a:p>
            <a:pPr marL="342900" lvl="1" indent="-342900">
              <a:lnSpc>
                <a:spcPct val="90000"/>
              </a:lnSpc>
              <a:buClr>
                <a:srgbClr val="3366FF"/>
              </a:buClr>
              <a:buFont typeface="Wingdings" charset="2"/>
              <a:buChar char="v"/>
            </a:pPr>
            <a:r>
              <a:rPr lang="en-US" sz="3200" dirty="0"/>
              <a:t>Proportions were applied to all warships</a:t>
            </a:r>
          </a:p>
          <a:p>
            <a:pPr marL="342900" lvl="1" indent="-342900">
              <a:lnSpc>
                <a:spcPct val="90000"/>
              </a:lnSpc>
              <a:buClr>
                <a:srgbClr val="3366FF"/>
              </a:buClr>
              <a:buFont typeface="Wingdings" charset="2"/>
              <a:buChar char="v"/>
            </a:pPr>
            <a:r>
              <a:rPr lang="en-US" sz="3200" dirty="0"/>
              <a:t>Everyone could build submarines but at a low level</a:t>
            </a:r>
          </a:p>
        </p:txBody>
      </p:sp>
    </p:spTree>
    <p:extLst>
      <p:ext uri="{BB962C8B-B14F-4D97-AF65-F5344CB8AC3E}">
        <p14:creationId xmlns:p14="http://schemas.microsoft.com/office/powerpoint/2010/main" val="189297293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biblio.org/hyperwar/USA/USA-P-Strategy/img/USA-P-Strategy-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51814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041"/>
          </a:xfrm>
        </p:spPr>
        <p:txBody>
          <a:bodyPr>
            <a:normAutofit/>
          </a:bodyPr>
          <a:lstStyle/>
          <a:p>
            <a:r>
              <a:rPr lang="en-US" dirty="0">
                <a:latin typeface="Tahoma" charset="0"/>
              </a:rPr>
              <a:t>Disarming the rest of the World</a:t>
            </a:r>
            <a:endParaRPr lang="en-US" dirty="0"/>
          </a:p>
        </p:txBody>
      </p:sp>
      <p:sp>
        <p:nvSpPr>
          <p:cNvPr id="3" name="Content Placeholder 2"/>
          <p:cNvSpPr>
            <a:spLocks noGrp="1"/>
          </p:cNvSpPr>
          <p:nvPr>
            <p:ph idx="1"/>
          </p:nvPr>
        </p:nvSpPr>
        <p:spPr>
          <a:xfrm>
            <a:off x="457200" y="1130679"/>
            <a:ext cx="8229600" cy="5535913"/>
          </a:xfrm>
        </p:spPr>
        <p:txBody>
          <a:bodyPr>
            <a:normAutofit/>
          </a:bodyPr>
          <a:lstStyle/>
          <a:p>
            <a:pPr marL="342900" lvl="1" indent="-342900">
              <a:lnSpc>
                <a:spcPct val="90000"/>
              </a:lnSpc>
              <a:buClr>
                <a:srgbClr val="3366FF"/>
              </a:buClr>
              <a:buFont typeface="Wingdings" charset="2"/>
              <a:buChar char="v"/>
            </a:pPr>
            <a:r>
              <a:rPr lang="en-US" sz="3200" dirty="0" smtClean="0"/>
              <a:t>Military </a:t>
            </a:r>
            <a:r>
              <a:rPr lang="en-US" sz="3200" dirty="0"/>
              <a:t>Disarmament</a:t>
            </a:r>
          </a:p>
          <a:p>
            <a:pPr marL="342900" lvl="1" indent="-342900">
              <a:lnSpc>
                <a:spcPct val="90000"/>
              </a:lnSpc>
              <a:buClr>
                <a:srgbClr val="3366FF"/>
              </a:buClr>
              <a:buFont typeface="Wingdings" charset="2"/>
              <a:buChar char="v"/>
            </a:pPr>
            <a:r>
              <a:rPr lang="en-US" sz="3200" dirty="0"/>
              <a:t>1923 Treaty of Mutual Assistance</a:t>
            </a:r>
          </a:p>
          <a:p>
            <a:pPr marL="742950" lvl="2" indent="-342900">
              <a:lnSpc>
                <a:spcPct val="90000"/>
              </a:lnSpc>
              <a:buClr>
                <a:srgbClr val="3366FF"/>
              </a:buClr>
              <a:buFont typeface="Wingdings" charset="2"/>
              <a:buChar char="v"/>
            </a:pPr>
            <a:r>
              <a:rPr lang="en-US" dirty="0"/>
              <a:t>Countries would limit arms</a:t>
            </a:r>
          </a:p>
          <a:p>
            <a:pPr marL="742950" lvl="2" indent="-342900">
              <a:lnSpc>
                <a:spcPct val="90000"/>
              </a:lnSpc>
              <a:buClr>
                <a:srgbClr val="3366FF"/>
              </a:buClr>
              <a:buFont typeface="Wingdings" charset="2"/>
              <a:buChar char="v"/>
            </a:pPr>
            <a:r>
              <a:rPr lang="en-US" dirty="0"/>
              <a:t>League of Nations would come to their assistance </a:t>
            </a:r>
          </a:p>
          <a:p>
            <a:pPr marL="742950" lvl="2" indent="-342900">
              <a:lnSpc>
                <a:spcPct val="90000"/>
              </a:lnSpc>
              <a:buClr>
                <a:srgbClr val="3366FF"/>
              </a:buClr>
              <a:buFont typeface="Wingdings" charset="2"/>
              <a:buChar char="v"/>
            </a:pPr>
            <a:r>
              <a:rPr lang="en-US" dirty="0"/>
              <a:t>Very few agreed to the </a:t>
            </a:r>
            <a:r>
              <a:rPr lang="en-US" dirty="0" smtClean="0"/>
              <a:t>TMA</a:t>
            </a:r>
            <a:endParaRPr lang="en-US" dirty="0"/>
          </a:p>
          <a:p>
            <a:pPr marL="342900" lvl="1" indent="-342900">
              <a:lnSpc>
                <a:spcPct val="90000"/>
              </a:lnSpc>
              <a:buClr>
                <a:srgbClr val="3366FF"/>
              </a:buClr>
              <a:buFont typeface="Wingdings" charset="2"/>
              <a:buChar char="v"/>
            </a:pPr>
            <a:r>
              <a:rPr lang="en-US" sz="3200" dirty="0"/>
              <a:t>1924 Geneva Protocol</a:t>
            </a:r>
          </a:p>
          <a:p>
            <a:pPr marL="742950" lvl="2" indent="-342900">
              <a:lnSpc>
                <a:spcPct val="90000"/>
              </a:lnSpc>
              <a:buClr>
                <a:srgbClr val="3366FF"/>
              </a:buClr>
              <a:buFont typeface="Wingdings" charset="2"/>
              <a:buChar char="v"/>
            </a:pPr>
            <a:r>
              <a:rPr lang="en-US" dirty="0"/>
              <a:t>Nations would agree to bring disputes to arbitration instead of going to </a:t>
            </a:r>
            <a:r>
              <a:rPr lang="en-US" dirty="0" smtClean="0"/>
              <a:t>war</a:t>
            </a:r>
            <a:endParaRPr lang="en-US" dirty="0"/>
          </a:p>
          <a:p>
            <a:pPr marL="342900" lvl="1" indent="-342900">
              <a:lnSpc>
                <a:spcPct val="90000"/>
              </a:lnSpc>
              <a:buClr>
                <a:srgbClr val="3366FF"/>
              </a:buClr>
              <a:buFont typeface="Wingdings" charset="2"/>
              <a:buChar char="v"/>
            </a:pPr>
            <a:r>
              <a:rPr lang="en-US" sz="3200" dirty="0"/>
              <a:t>1928 Kellogg-Briand Pact</a:t>
            </a:r>
          </a:p>
          <a:p>
            <a:pPr marL="742950" lvl="2" indent="-342900">
              <a:lnSpc>
                <a:spcPct val="90000"/>
              </a:lnSpc>
              <a:buClr>
                <a:srgbClr val="3366FF"/>
              </a:buClr>
              <a:buFont typeface="Wingdings" charset="2"/>
              <a:buChar char="v"/>
            </a:pPr>
            <a:r>
              <a:rPr lang="en-US" dirty="0"/>
              <a:t>Signed by 65 nations</a:t>
            </a:r>
          </a:p>
          <a:p>
            <a:pPr marL="742950" lvl="2" indent="-342900">
              <a:lnSpc>
                <a:spcPct val="90000"/>
              </a:lnSpc>
              <a:buClr>
                <a:srgbClr val="3366FF"/>
              </a:buClr>
              <a:buFont typeface="Wingdings" charset="2"/>
              <a:buChar char="v"/>
            </a:pPr>
            <a:r>
              <a:rPr lang="en-US" dirty="0"/>
              <a:t>Promised no war over the next 5 years except in </a:t>
            </a:r>
            <a:r>
              <a:rPr lang="en-US" dirty="0" smtClean="0"/>
              <a:t>self-defense</a:t>
            </a:r>
            <a:endParaRPr lang="en-US" dirty="0"/>
          </a:p>
        </p:txBody>
      </p:sp>
    </p:spTree>
    <p:extLst>
      <p:ext uri="{BB962C8B-B14F-4D97-AF65-F5344CB8AC3E}">
        <p14:creationId xmlns:p14="http://schemas.microsoft.com/office/powerpoint/2010/main" val="164374247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ro.corbis.com/images/IH167623.jpg?size=67&amp;uid=%7BCB34FDFC-6C48-4D12-B752-BA28F7C023D3%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22418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Homework: What work was carried out by the agencies of the League of Nations?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950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Structure of the LON</a:t>
            </a:r>
            <a:endParaRPr lang="en-SG" dirty="0"/>
          </a:p>
        </p:txBody>
      </p:sp>
      <p:sp>
        <p:nvSpPr>
          <p:cNvPr id="5" name="Content Placeholder 2"/>
          <p:cNvSpPr txBox="1">
            <a:spLocks/>
          </p:cNvSpPr>
          <p:nvPr/>
        </p:nvSpPr>
        <p:spPr>
          <a:xfrm>
            <a:off x="179512" y="1600200"/>
            <a:ext cx="4536504" cy="4525963"/>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smtClean="0">
              <a:solidFill>
                <a:schemeClr val="tx1"/>
              </a:solidFill>
            </a:endParaRPr>
          </a:p>
          <a:p>
            <a:r>
              <a:rPr lang="en-US" dirty="0" smtClean="0">
                <a:solidFill>
                  <a:schemeClr val="tx1"/>
                </a:solidFill>
              </a:rPr>
              <a:t>1) The Council (consisted of 4 permanent members)</a:t>
            </a:r>
          </a:p>
          <a:p>
            <a:endParaRPr lang="en-US" dirty="0" smtClean="0">
              <a:solidFill>
                <a:schemeClr val="tx1"/>
              </a:solidFill>
            </a:endParaRPr>
          </a:p>
          <a:p>
            <a:r>
              <a:rPr lang="en-US" dirty="0" smtClean="0">
                <a:solidFill>
                  <a:schemeClr val="tx1"/>
                </a:solidFill>
              </a:rPr>
              <a:t>2) The Assembly (consisted of all the other members)</a:t>
            </a:r>
          </a:p>
          <a:p>
            <a:endParaRPr lang="en-US" dirty="0" smtClean="0">
              <a:solidFill>
                <a:schemeClr val="tx1"/>
              </a:solidFill>
            </a:endParaRPr>
          </a:p>
          <a:p>
            <a:r>
              <a:rPr lang="en-US" dirty="0" smtClean="0">
                <a:solidFill>
                  <a:schemeClr val="tx1"/>
                </a:solidFill>
              </a:rPr>
              <a:t>3) The Secretariat (consisted of a Secretary General and is responsible for the day-to-day running of the LON)</a:t>
            </a:r>
            <a:endParaRPr lang="en-SG" dirty="0">
              <a:solidFill>
                <a:schemeClr val="tx1"/>
              </a:solidFill>
            </a:endParaRPr>
          </a:p>
        </p:txBody>
      </p:sp>
      <p:sp>
        <p:nvSpPr>
          <p:cNvPr id="6" name="Rectangle 5"/>
          <p:cNvSpPr/>
          <p:nvPr/>
        </p:nvSpPr>
        <p:spPr>
          <a:xfrm>
            <a:off x="5018118" y="2164313"/>
            <a:ext cx="504056" cy="35008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a:t>
            </a:r>
          </a:p>
          <a:p>
            <a:pPr algn="ctr"/>
            <a:r>
              <a:rPr lang="en-US" sz="2000" b="1" dirty="0" smtClean="0"/>
              <a:t>E</a:t>
            </a:r>
          </a:p>
          <a:p>
            <a:pPr algn="ctr"/>
            <a:r>
              <a:rPr lang="en-US" sz="2000" b="1" dirty="0" smtClean="0"/>
              <a:t>C</a:t>
            </a:r>
          </a:p>
          <a:p>
            <a:pPr algn="ctr"/>
            <a:r>
              <a:rPr lang="en-US" sz="2000" b="1" dirty="0" smtClean="0"/>
              <a:t>R</a:t>
            </a:r>
          </a:p>
          <a:p>
            <a:pPr algn="ctr"/>
            <a:r>
              <a:rPr lang="en-US" sz="2000" b="1" dirty="0" smtClean="0"/>
              <a:t>E</a:t>
            </a:r>
          </a:p>
          <a:p>
            <a:pPr algn="ctr"/>
            <a:r>
              <a:rPr lang="en-US" sz="2000" b="1" dirty="0" smtClean="0"/>
              <a:t>T</a:t>
            </a:r>
          </a:p>
          <a:p>
            <a:pPr algn="ctr"/>
            <a:r>
              <a:rPr lang="en-US" sz="2000" b="1" dirty="0" smtClean="0"/>
              <a:t>A</a:t>
            </a:r>
          </a:p>
          <a:p>
            <a:pPr algn="ctr"/>
            <a:r>
              <a:rPr lang="en-US" sz="2000" b="1" dirty="0" smtClean="0"/>
              <a:t>R</a:t>
            </a:r>
          </a:p>
          <a:p>
            <a:pPr algn="ctr"/>
            <a:r>
              <a:rPr lang="en-US" sz="2000" b="1" dirty="0" smtClean="0"/>
              <a:t>I</a:t>
            </a:r>
          </a:p>
          <a:p>
            <a:pPr algn="ctr"/>
            <a:r>
              <a:rPr lang="en-US" sz="2000" b="1" dirty="0" smtClean="0"/>
              <a:t>A</a:t>
            </a:r>
          </a:p>
          <a:p>
            <a:pPr algn="ctr"/>
            <a:r>
              <a:rPr lang="en-US" sz="2000" b="1" dirty="0"/>
              <a:t>T</a:t>
            </a:r>
            <a:endParaRPr lang="en-US" sz="2000" b="1" dirty="0" smtClean="0"/>
          </a:p>
        </p:txBody>
      </p:sp>
      <p:sp>
        <p:nvSpPr>
          <p:cNvPr id="7" name="Rectangle 6"/>
          <p:cNvSpPr/>
          <p:nvPr/>
        </p:nvSpPr>
        <p:spPr>
          <a:xfrm>
            <a:off x="6502858" y="1852508"/>
            <a:ext cx="1547951" cy="144016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COUNCIL</a:t>
            </a:r>
            <a:endParaRPr lang="en-US" b="1" dirty="0" smtClean="0"/>
          </a:p>
          <a:p>
            <a:pPr algn="ctr"/>
            <a:endParaRPr lang="en-US" dirty="0"/>
          </a:p>
          <a:p>
            <a:pPr algn="ctr"/>
            <a:endParaRPr lang="en-US" dirty="0" smtClean="0"/>
          </a:p>
          <a:p>
            <a:pPr algn="ctr"/>
            <a:endParaRPr lang="en-US" dirty="0"/>
          </a:p>
          <a:p>
            <a:pPr algn="ctr"/>
            <a:endParaRPr lang="en-SG"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583945" y="2237786"/>
            <a:ext cx="1372431" cy="471134"/>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0000" t="-13633" b="-1"/>
          <a:stretch/>
        </p:blipFill>
        <p:spPr>
          <a:xfrm>
            <a:off x="6588224" y="2708920"/>
            <a:ext cx="1372431" cy="535361"/>
          </a:xfrm>
          <a:prstGeom prst="rect">
            <a:avLst/>
          </a:prstGeom>
        </p:spPr>
      </p:pic>
      <p:cxnSp>
        <p:nvCxnSpPr>
          <p:cNvPr id="10" name="Straight Arrow Connector 9"/>
          <p:cNvCxnSpPr/>
          <p:nvPr/>
        </p:nvCxnSpPr>
        <p:spPr>
          <a:xfrm>
            <a:off x="5652120" y="2708920"/>
            <a:ext cx="504056"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93298" y="2976600"/>
            <a:ext cx="252028" cy="31606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652120" y="3573016"/>
            <a:ext cx="3168352" cy="2088232"/>
            <a:chOff x="5652120" y="3573016"/>
            <a:chExt cx="3168352" cy="2088232"/>
          </a:xfrm>
        </p:grpSpPr>
        <p:sp>
          <p:nvSpPr>
            <p:cNvPr id="13" name="Rectangle 12"/>
            <p:cNvSpPr/>
            <p:nvPr/>
          </p:nvSpPr>
          <p:spPr>
            <a:xfrm>
              <a:off x="5652120" y="3573016"/>
              <a:ext cx="3168352" cy="2088232"/>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ASSEMBLY</a:t>
              </a:r>
            </a:p>
            <a:p>
              <a:pPr algn="ctr"/>
              <a:endParaRPr lang="en-US" sz="2000" b="1" dirty="0"/>
            </a:p>
            <a:p>
              <a:pPr algn="ctr"/>
              <a:endParaRPr lang="en-US" sz="2000" b="1" dirty="0" smtClean="0"/>
            </a:p>
            <a:p>
              <a:pPr algn="ctr"/>
              <a:endParaRPr lang="en-US" sz="2000" b="1" dirty="0"/>
            </a:p>
            <a:p>
              <a:pPr algn="ctr"/>
              <a:endParaRPr lang="en-US" sz="2000" b="1" dirty="0" smtClean="0"/>
            </a:p>
            <a:p>
              <a:pPr algn="ctr"/>
              <a:endParaRPr lang="en-SG" sz="2000" b="1" dirty="0"/>
            </a:p>
          </p:txBody>
        </p:sp>
        <p:sp>
          <p:nvSpPr>
            <p:cNvPr id="14" name="Rectangle 13"/>
            <p:cNvSpPr/>
            <p:nvPr/>
          </p:nvSpPr>
          <p:spPr>
            <a:xfrm>
              <a:off x="5953731" y="4293096"/>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Rectangle 14"/>
            <p:cNvSpPr/>
            <p:nvPr/>
          </p:nvSpPr>
          <p:spPr>
            <a:xfrm>
              <a:off x="6492557" y="4293096"/>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Rectangle 15"/>
            <p:cNvSpPr/>
            <p:nvPr/>
          </p:nvSpPr>
          <p:spPr>
            <a:xfrm>
              <a:off x="7031383" y="4293096"/>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Rectangle 16"/>
            <p:cNvSpPr/>
            <p:nvPr/>
          </p:nvSpPr>
          <p:spPr>
            <a:xfrm>
              <a:off x="7573911" y="4293096"/>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Rectangle 17"/>
            <p:cNvSpPr/>
            <p:nvPr/>
          </p:nvSpPr>
          <p:spPr>
            <a:xfrm>
              <a:off x="8100392" y="4293096"/>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Rectangle 18"/>
            <p:cNvSpPr/>
            <p:nvPr/>
          </p:nvSpPr>
          <p:spPr>
            <a:xfrm>
              <a:off x="5967310" y="4725144"/>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Rectangle 19"/>
            <p:cNvSpPr/>
            <p:nvPr/>
          </p:nvSpPr>
          <p:spPr>
            <a:xfrm>
              <a:off x="6506136" y="4725144"/>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ectangle 20"/>
            <p:cNvSpPr/>
            <p:nvPr/>
          </p:nvSpPr>
          <p:spPr>
            <a:xfrm>
              <a:off x="7044962" y="4725144"/>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Rectangle 21"/>
            <p:cNvSpPr/>
            <p:nvPr/>
          </p:nvSpPr>
          <p:spPr>
            <a:xfrm>
              <a:off x="7587490" y="4725144"/>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Rectangle 22"/>
            <p:cNvSpPr/>
            <p:nvPr/>
          </p:nvSpPr>
          <p:spPr>
            <a:xfrm>
              <a:off x="8113971" y="4725144"/>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4" name="Rectangle 23"/>
            <p:cNvSpPr/>
            <p:nvPr/>
          </p:nvSpPr>
          <p:spPr>
            <a:xfrm>
              <a:off x="5989735" y="5157192"/>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Rectangle 24"/>
            <p:cNvSpPr/>
            <p:nvPr/>
          </p:nvSpPr>
          <p:spPr>
            <a:xfrm>
              <a:off x="6528561" y="5157192"/>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6" name="Rectangle 25"/>
            <p:cNvSpPr/>
            <p:nvPr/>
          </p:nvSpPr>
          <p:spPr>
            <a:xfrm>
              <a:off x="7067387" y="5157192"/>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Rectangle 26"/>
            <p:cNvSpPr/>
            <p:nvPr/>
          </p:nvSpPr>
          <p:spPr>
            <a:xfrm>
              <a:off x="7609915" y="5157192"/>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Rectangle 27"/>
            <p:cNvSpPr/>
            <p:nvPr/>
          </p:nvSpPr>
          <p:spPr>
            <a:xfrm>
              <a:off x="8136396" y="5157192"/>
              <a:ext cx="468052"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29" name="Oval 28"/>
          <p:cNvSpPr/>
          <p:nvPr/>
        </p:nvSpPr>
        <p:spPr>
          <a:xfrm>
            <a:off x="-3612" y="1611106"/>
            <a:ext cx="4646175" cy="13826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 name="Oval 29"/>
          <p:cNvSpPr/>
          <p:nvPr/>
        </p:nvSpPr>
        <p:spPr>
          <a:xfrm>
            <a:off x="460" y="2881682"/>
            <a:ext cx="4646175" cy="13826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269007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41702" y="1739685"/>
            <a:ext cx="5987008" cy="4525963"/>
          </a:xfrm>
        </p:spPr>
        <p:txBody>
          <a:bodyPr>
            <a:normAutofit fontScale="92500"/>
          </a:bodyPr>
          <a:lstStyle/>
          <a:p>
            <a:r>
              <a:rPr lang="en-US" dirty="0" smtClean="0"/>
              <a:t>The council is made of the four strongest members of the LON they are the victors of World War 1</a:t>
            </a:r>
            <a:endParaRPr lang="en-US" dirty="0"/>
          </a:p>
          <a:p>
            <a:r>
              <a:rPr lang="en-US" dirty="0" smtClean="0"/>
              <a:t>The council met 4-5 times a year or periodically to settle international disputes. A total of 107 public sessions from 1920-1939.</a:t>
            </a:r>
            <a:endParaRPr lang="en-US" dirty="0"/>
          </a:p>
          <a:p>
            <a:r>
              <a:rPr lang="en-US" dirty="0" smtClean="0"/>
              <a:t>Decisions had to be unanimous</a:t>
            </a:r>
            <a:endParaRPr lang="en-US" dirty="0"/>
          </a:p>
        </p:txBody>
      </p:sp>
      <p:sp>
        <p:nvSpPr>
          <p:cNvPr id="5" name="Rectangle 4"/>
          <p:cNvSpPr/>
          <p:nvPr/>
        </p:nvSpPr>
        <p:spPr>
          <a:xfrm>
            <a:off x="6907876" y="2901861"/>
            <a:ext cx="1894633" cy="16485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COUNCIL</a:t>
            </a:r>
            <a:endParaRPr lang="en-US" b="1" dirty="0" smtClean="0"/>
          </a:p>
          <a:p>
            <a:pPr algn="ctr"/>
            <a:endParaRPr lang="en-US" dirty="0"/>
          </a:p>
          <a:p>
            <a:pPr algn="ctr"/>
            <a:endParaRPr lang="en-US" dirty="0" smtClean="0"/>
          </a:p>
          <a:p>
            <a:pPr algn="ctr"/>
            <a:endParaRPr lang="en-US" dirty="0"/>
          </a:p>
          <a:p>
            <a:pPr algn="ctr"/>
            <a:endParaRPr lang="en-SG"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7007123" y="3342875"/>
            <a:ext cx="1679803" cy="53929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0000" t="-13633" b="-1"/>
          <a:stretch/>
        </p:blipFill>
        <p:spPr>
          <a:xfrm>
            <a:off x="7012361" y="3882165"/>
            <a:ext cx="1679803" cy="612809"/>
          </a:xfrm>
          <a:prstGeom prst="rect">
            <a:avLst/>
          </a:prstGeom>
        </p:spPr>
      </p:pic>
      <p:sp>
        <p:nvSpPr>
          <p:cNvPr id="8" name="Title 1"/>
          <p:cNvSpPr>
            <a:spLocks noGrp="1"/>
          </p:cNvSpPr>
          <p:nvPr>
            <p:ph type="title"/>
          </p:nvPr>
        </p:nvSpPr>
        <p:spPr>
          <a:xfrm>
            <a:off x="457200" y="274638"/>
            <a:ext cx="8229600" cy="1143000"/>
          </a:xfrm>
        </p:spPr>
        <p:txBody>
          <a:bodyPr/>
          <a:lstStyle/>
          <a:p>
            <a:r>
              <a:rPr lang="en-US" dirty="0" smtClean="0"/>
              <a:t>Structure of the LON</a:t>
            </a:r>
            <a:endParaRPr lang="en-SG" dirty="0"/>
          </a:p>
        </p:txBody>
      </p:sp>
      <p:sp>
        <p:nvSpPr>
          <p:cNvPr id="9" name="Rectangle 8"/>
          <p:cNvSpPr/>
          <p:nvPr/>
        </p:nvSpPr>
        <p:spPr>
          <a:xfrm>
            <a:off x="323528" y="1628800"/>
            <a:ext cx="6011328" cy="46368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extBox 9"/>
          <p:cNvSpPr txBox="1"/>
          <p:nvPr/>
        </p:nvSpPr>
        <p:spPr>
          <a:xfrm>
            <a:off x="5940152" y="1986738"/>
            <a:ext cx="1512168" cy="369332"/>
          </a:xfrm>
          <a:prstGeom prst="rect">
            <a:avLst/>
          </a:prstGeom>
          <a:solidFill>
            <a:schemeClr val="accent6">
              <a:lumMod val="40000"/>
              <a:lumOff val="60000"/>
            </a:schemeClr>
          </a:solidFill>
          <a:ln>
            <a:solidFill>
              <a:srgbClr val="002060"/>
            </a:solidFill>
          </a:ln>
        </p:spPr>
        <p:txBody>
          <a:bodyPr wrap="square" rtlCol="0">
            <a:spAutoFit/>
          </a:bodyPr>
          <a:lstStyle/>
          <a:p>
            <a:r>
              <a:rPr lang="en-US" dirty="0" smtClean="0"/>
              <a:t>Implications?</a:t>
            </a:r>
            <a:endParaRPr lang="en-SG" dirty="0"/>
          </a:p>
        </p:txBody>
      </p:sp>
    </p:spTree>
    <p:extLst>
      <p:ext uri="{BB962C8B-B14F-4D97-AF65-F5344CB8AC3E}">
        <p14:creationId xmlns:p14="http://schemas.microsoft.com/office/powerpoint/2010/main" val="2320919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TotalTime>
  <Words>3376</Words>
  <Application>Microsoft Macintosh PowerPoint</Application>
  <PresentationFormat>On-screen Show (4:3)</PresentationFormat>
  <Paragraphs>339</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2. To what extent was the League of Nations a success?</vt:lpstr>
      <vt:lpstr>Background</vt:lpstr>
      <vt:lpstr>Background</vt:lpstr>
      <vt:lpstr>PowerPoint Presentation</vt:lpstr>
      <vt:lpstr>Reasons for The League of Nations</vt:lpstr>
      <vt:lpstr>Aims of the League of Nations</vt:lpstr>
      <vt:lpstr>Aims of the League</vt:lpstr>
      <vt:lpstr>PowerPoint Presentation</vt:lpstr>
      <vt:lpstr>Structure of the LON</vt:lpstr>
      <vt:lpstr>Structure of the LON</vt:lpstr>
      <vt:lpstr>… decisions had to be UNANIMOUS</vt:lpstr>
      <vt:lpstr>Unanimous decisions</vt:lpstr>
      <vt:lpstr>How was the League organized?</vt:lpstr>
      <vt:lpstr>How far did weakness in the League’s organization make failure inevitable?</vt:lpstr>
      <vt:lpstr>Membership of the League of Nations</vt:lpstr>
      <vt:lpstr>Membership of the League of Nations</vt:lpstr>
      <vt:lpstr>PowerPoint Presentation</vt:lpstr>
      <vt:lpstr>The League of Nation was like…</vt:lpstr>
      <vt:lpstr>But…</vt:lpstr>
      <vt:lpstr>Membership of the League of Nations</vt:lpstr>
      <vt:lpstr>Membership</vt:lpstr>
      <vt:lpstr>Weakness of the League of Nations</vt:lpstr>
      <vt:lpstr>Weakness of the League of Nations</vt:lpstr>
      <vt:lpstr>Weakness of the League of Nations</vt:lpstr>
      <vt:lpstr>PowerPoint Presentation</vt:lpstr>
      <vt:lpstr>PowerPoint Presentation</vt:lpstr>
      <vt:lpstr>Collective Security</vt:lpstr>
      <vt:lpstr>Collective Security</vt:lpstr>
      <vt:lpstr>Collective Security</vt:lpstr>
      <vt:lpstr>The League’s Powers</vt:lpstr>
      <vt:lpstr>Objectives for today: Successes &amp; Failures of the League of Nations</vt:lpstr>
      <vt:lpstr>Successes of the League of Nations</vt:lpstr>
      <vt:lpstr>Aaland Islands, 1921</vt:lpstr>
      <vt:lpstr>PowerPoint Presentation</vt:lpstr>
      <vt:lpstr>Upper Silesia, 1921</vt:lpstr>
      <vt:lpstr>Upper Silesia, 1921</vt:lpstr>
      <vt:lpstr>PowerPoint Presentation</vt:lpstr>
      <vt:lpstr>Mosul, 1924</vt:lpstr>
      <vt:lpstr>PowerPoint Presentation</vt:lpstr>
      <vt:lpstr>Bulgaria, 1925</vt:lpstr>
      <vt:lpstr>PowerPoint Presentation</vt:lpstr>
      <vt:lpstr>Successes of the League of Nations</vt:lpstr>
      <vt:lpstr>How successful was the work of the League agencies?</vt:lpstr>
      <vt:lpstr>How successful was the work of the League agencies?</vt:lpstr>
      <vt:lpstr>Successes of the League of Nations</vt:lpstr>
      <vt:lpstr>Refugee Organization</vt:lpstr>
      <vt:lpstr>Refugee Organization</vt:lpstr>
      <vt:lpstr>Refugee Organization</vt:lpstr>
      <vt:lpstr>Refugee Organization</vt:lpstr>
      <vt:lpstr>Health Organization</vt:lpstr>
      <vt:lpstr>Health Organization</vt:lpstr>
      <vt:lpstr>Health Organization</vt:lpstr>
      <vt:lpstr>Economic and Financial Organization</vt:lpstr>
      <vt:lpstr>Health Organization</vt:lpstr>
      <vt:lpstr>Health Organization</vt:lpstr>
      <vt:lpstr>International Labor Organization</vt:lpstr>
      <vt:lpstr>International Labor Organization</vt:lpstr>
      <vt:lpstr>International Labor Organization</vt:lpstr>
      <vt:lpstr>International Labor Organization</vt:lpstr>
      <vt:lpstr>Slavery Commission</vt:lpstr>
      <vt:lpstr>Slavery Commission</vt:lpstr>
      <vt:lpstr>Slavery Commission</vt:lpstr>
      <vt:lpstr>Disarmament Commission</vt:lpstr>
      <vt:lpstr>How Far did Hopes for Disarmament Succeed?</vt:lpstr>
      <vt:lpstr>Reasons for not Disarming</vt:lpstr>
      <vt:lpstr>Reasons for not Disarming</vt:lpstr>
      <vt:lpstr>German Disarmament</vt:lpstr>
      <vt:lpstr>PowerPoint Presentation</vt:lpstr>
      <vt:lpstr>PowerPoint Presentation</vt:lpstr>
      <vt:lpstr>Disarming the rest of the World</vt:lpstr>
      <vt:lpstr>PowerPoint Presentation</vt:lpstr>
      <vt:lpstr>Disarming the rest of the World</vt:lpstr>
      <vt:lpstr>PowerPoint Presentation</vt:lpstr>
      <vt:lpstr>Homework: What work was carried out by the agencies of the League of Nations?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To what extent was the League of Nations a success?</dc:title>
  <dc:creator>SVP</dc:creator>
  <cp:lastModifiedBy>SVP</cp:lastModifiedBy>
  <cp:revision>32</cp:revision>
  <dcterms:created xsi:type="dcterms:W3CDTF">2017-02-02T10:34:24Z</dcterms:created>
  <dcterms:modified xsi:type="dcterms:W3CDTF">2017-02-16T12:04:09Z</dcterms:modified>
</cp:coreProperties>
</file>