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21" r:id="rId62"/>
    <p:sldId id="317" r:id="rId63"/>
    <p:sldId id="318" r:id="rId64"/>
    <p:sldId id="319" r:id="rId65"/>
    <p:sldId id="320" r:id="rId66"/>
    <p:sldId id="322" r:id="rId67"/>
    <p:sldId id="323" r:id="rId68"/>
    <p:sldId id="324" r:id="rId69"/>
    <p:sldId id="325" r:id="rId70"/>
    <p:sldId id="326" r:id="rId71"/>
    <p:sldId id="327" r:id="rId72"/>
    <p:sldId id="328" r:id="rId73"/>
    <p:sldId id="329" r:id="rId74"/>
    <p:sldId id="331" r:id="rId75"/>
    <p:sldId id="330"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0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printerSettings" Target="printerSettings/printerSettings1.bin"/><Relationship Id="rId92" Type="http://schemas.openxmlformats.org/officeDocument/2006/relationships/presProps" Target="presProps.xml"/><Relationship Id="rId93" Type="http://schemas.openxmlformats.org/officeDocument/2006/relationships/viewProps" Target="viewProps.xml"/><Relationship Id="rId94" Type="http://schemas.openxmlformats.org/officeDocument/2006/relationships/theme" Target="theme/theme1.xml"/><Relationship Id="rId95"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4/13/17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4/13/17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4/13/17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descr="moncheng_broken-peace_14289-1200x675-b-p-000000.jpg"/>
          <p:cNvPicPr>
            <a:picLocks noChangeAspect="1"/>
          </p:cNvPicPr>
          <p:nvPr userDrawn="1"/>
        </p:nvPicPr>
        <p:blipFill>
          <a:blip r:embed="rId2">
            <a:alphaModFix/>
            <a:lum bright="70000" contrast="-70000"/>
            <a:extLst>
              <a:ext uri="{28A0092B-C50C-407E-A947-70E740481C1C}">
                <a14:useLocalDpi xmlns:a14="http://schemas.microsoft.com/office/drawing/2010/main" val="0"/>
              </a:ext>
            </a:extLst>
          </a:blip>
          <a:stretch>
            <a:fillRect/>
          </a:stretch>
        </p:blipFill>
        <p:spPr>
          <a:xfrm>
            <a:off x="-1" y="-1"/>
            <a:ext cx="9209919" cy="6858001"/>
          </a:xfrm>
          <a:prstGeom prst="rect">
            <a:avLst/>
          </a:prstGeom>
        </p:spPr>
      </p:pic>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11" name="Picture 10" descr="moncheng_broken-peace_14289-1200x675-b-p-000000.jpg"/>
          <p:cNvPicPr>
            <a:picLocks noChangeAspect="1"/>
          </p:cNvPicPr>
          <p:nvPr userDrawn="1"/>
        </p:nvPicPr>
        <p:blipFill>
          <a:blip r:embed="rId2">
            <a:alphaModFix/>
            <a:lum bright="70000" contrast="-70000"/>
            <a:extLst>
              <a:ext uri="{28A0092B-C50C-407E-A947-70E740481C1C}">
                <a14:useLocalDpi xmlns:a14="http://schemas.microsoft.com/office/drawing/2010/main" val="0"/>
              </a:ext>
            </a:extLst>
          </a:blip>
          <a:stretch>
            <a:fillRect/>
          </a:stretch>
        </p:blipFill>
        <p:spPr>
          <a:xfrm>
            <a:off x="-1" y="-1"/>
            <a:ext cx="9209919" cy="6858001"/>
          </a:xfrm>
          <a:prstGeom prst="rect">
            <a:avLst/>
          </a:prstGeom>
        </p:spPr>
      </p:pic>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74476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11" name="Picture 10" descr="moncheng_broken-peace_14289-1200x675-b-p-000000.jpg"/>
          <p:cNvPicPr>
            <a:picLocks noChangeAspect="1"/>
          </p:cNvPicPr>
          <p:nvPr userDrawn="1"/>
        </p:nvPicPr>
        <p:blipFill>
          <a:blip r:embed="rId2">
            <a:alphaModFix/>
            <a:lum bright="70000" contrast="-70000"/>
            <a:extLst>
              <a:ext uri="{28A0092B-C50C-407E-A947-70E740481C1C}">
                <a14:useLocalDpi xmlns:a14="http://schemas.microsoft.com/office/drawing/2010/main" val="0"/>
              </a:ext>
            </a:extLst>
          </a:blip>
          <a:stretch>
            <a:fillRect/>
          </a:stretch>
        </p:blipFill>
        <p:spPr>
          <a:xfrm>
            <a:off x="-1" y="-1"/>
            <a:ext cx="9209919" cy="6858001"/>
          </a:xfrm>
          <a:prstGeom prst="rect">
            <a:avLst/>
          </a:prstGeom>
        </p:spPr>
      </p:pic>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4077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11" name="Picture 10" descr="moncheng_broken-peace_14289-1200x675-b-p-000000.jpg"/>
          <p:cNvPicPr>
            <a:picLocks noChangeAspect="1"/>
          </p:cNvPicPr>
          <p:nvPr userDrawn="1"/>
        </p:nvPicPr>
        <p:blipFill>
          <a:blip r:embed="rId2">
            <a:alphaModFix/>
            <a:lum bright="70000" contrast="-70000"/>
            <a:extLst>
              <a:ext uri="{28A0092B-C50C-407E-A947-70E740481C1C}">
                <a14:useLocalDpi xmlns:a14="http://schemas.microsoft.com/office/drawing/2010/main" val="0"/>
              </a:ext>
            </a:extLst>
          </a:blip>
          <a:stretch>
            <a:fillRect/>
          </a:stretch>
        </p:blipFill>
        <p:spPr>
          <a:xfrm>
            <a:off x="-1" y="-1"/>
            <a:ext cx="9209919" cy="6858001"/>
          </a:xfrm>
          <a:prstGeom prst="rect">
            <a:avLst/>
          </a:prstGeom>
        </p:spPr>
      </p:pic>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30518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56893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 name="Picture 9" descr="moncheng_broken-peace_14289-1200x675-b-p-000000.jpg"/>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 y="-1"/>
            <a:ext cx="9209919" cy="6858001"/>
          </a:xfrm>
          <a:prstGeom prst="rect">
            <a:avLst/>
          </a:prstGeom>
        </p:spPr>
      </p:pic>
      <p:sp>
        <p:nvSpPr>
          <p:cNvPr id="2" name="Title 1"/>
          <p:cNvSpPr>
            <a:spLocks noGrp="1"/>
          </p:cNvSpPr>
          <p:nvPr>
            <p:ph type="ctrTitle"/>
          </p:nvPr>
        </p:nvSpPr>
        <p:spPr>
          <a:xfrm>
            <a:off x="685800" y="2130425"/>
            <a:ext cx="7772400" cy="1470025"/>
          </a:xfrm>
        </p:spPr>
        <p:txBody>
          <a:bodyPr/>
          <a:lstStyle>
            <a:lvl1pPr>
              <a:defRPr>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4/13/17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4" r:id="rId6"/>
    <p:sldLayoutId id="214748366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2093077"/>
            <a:ext cx="4818283" cy="1921817"/>
          </a:xfrm>
          <a:solidFill>
            <a:srgbClr val="3366FF"/>
          </a:solidFill>
        </p:spPr>
        <p:txBody>
          <a:bodyPr>
            <a:normAutofit fontScale="90000"/>
          </a:bodyPr>
          <a:lstStyle/>
          <a:p>
            <a:r>
              <a:rPr lang="en-US" dirty="0" smtClean="0"/>
              <a:t>3. Why had international peace collapsed by 1939?</a:t>
            </a:r>
            <a:endParaRPr lang="en-US" dirty="0"/>
          </a:p>
        </p:txBody>
      </p:sp>
      <p:pic>
        <p:nvPicPr>
          <p:cNvPr id="3" name="Picture 2" descr="ScreenShot20170219at132144.crop_624x468_31,0.previe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8284" y="3483702"/>
            <a:ext cx="4325716" cy="3374298"/>
          </a:xfrm>
          <a:prstGeom prst="rect">
            <a:avLst/>
          </a:prstGeom>
        </p:spPr>
      </p:pic>
      <p:pic>
        <p:nvPicPr>
          <p:cNvPr id="7" name="Picture 6" descr="main_9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8283" y="0"/>
            <a:ext cx="4325717" cy="3483702"/>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705"/>
          </a:xfrm>
        </p:spPr>
        <p:txBody>
          <a:bodyPr>
            <a:normAutofit fontScale="90000"/>
          </a:bodyPr>
          <a:lstStyle/>
          <a:p>
            <a:r>
              <a:rPr lang="en-US" dirty="0" smtClean="0"/>
              <a:t>Impact on British and French opinion</a:t>
            </a:r>
            <a:endParaRPr lang="en-US" dirty="0"/>
          </a:p>
        </p:txBody>
      </p:sp>
      <p:sp>
        <p:nvSpPr>
          <p:cNvPr id="3" name="Content Placeholder 2"/>
          <p:cNvSpPr>
            <a:spLocks noGrp="1"/>
          </p:cNvSpPr>
          <p:nvPr>
            <p:ph idx="1"/>
          </p:nvPr>
        </p:nvSpPr>
        <p:spPr>
          <a:xfrm>
            <a:off x="188802" y="995343"/>
            <a:ext cx="8955198" cy="5543031"/>
          </a:xfrm>
        </p:spPr>
        <p:txBody>
          <a:bodyPr>
            <a:normAutofit lnSpcReduction="10000"/>
          </a:bodyPr>
          <a:lstStyle/>
          <a:p>
            <a:pPr>
              <a:buClr>
                <a:srgbClr val="FF0000"/>
              </a:buClr>
              <a:buFont typeface="Wingdings" charset="2"/>
              <a:buChar char="v"/>
            </a:pPr>
            <a:r>
              <a:rPr lang="en-US" dirty="0" smtClean="0"/>
              <a:t>The Treaty of Versailles clearly made a major impact on Germany.</a:t>
            </a:r>
          </a:p>
          <a:p>
            <a:pPr>
              <a:buClr>
                <a:srgbClr val="FF0000"/>
              </a:buClr>
              <a:buFont typeface="Wingdings" charset="2"/>
              <a:buChar char="v"/>
            </a:pPr>
            <a:r>
              <a:rPr lang="en-US" dirty="0" smtClean="0"/>
              <a:t>It also made an impact on British and French opinion.</a:t>
            </a:r>
          </a:p>
          <a:p>
            <a:pPr>
              <a:buClr>
                <a:srgbClr val="FF0000"/>
              </a:buClr>
              <a:buFont typeface="Wingdings" charset="2"/>
              <a:buChar char="v"/>
            </a:pPr>
            <a:r>
              <a:rPr lang="en-US" dirty="0" smtClean="0"/>
              <a:t>To begin with, the British were fully satisfied by the harsh, punitive aspect of the treaty.</a:t>
            </a:r>
          </a:p>
          <a:p>
            <a:pPr>
              <a:buClr>
                <a:srgbClr val="FF0000"/>
              </a:buClr>
              <a:buFont typeface="Wingdings" charset="2"/>
              <a:buChar char="v"/>
            </a:pPr>
            <a:r>
              <a:rPr lang="en-US" dirty="0" smtClean="0"/>
              <a:t>But it did not take long for many to question whether the treaty was fair.</a:t>
            </a:r>
          </a:p>
          <a:p>
            <a:pPr>
              <a:buClr>
                <a:srgbClr val="FF0000"/>
              </a:buClr>
              <a:buFont typeface="Wingdings" charset="2"/>
              <a:buChar char="v"/>
            </a:pPr>
            <a:r>
              <a:rPr lang="en-US" dirty="0" smtClean="0"/>
              <a:t>By the early 1930s a common view in British government circles was that the treatment of Germany had been too harsh.</a:t>
            </a:r>
          </a:p>
          <a:p>
            <a:pPr>
              <a:buClr>
                <a:srgbClr val="0000FF"/>
              </a:buClr>
              <a:buFont typeface="Wingdings" charset="2"/>
              <a:buChar char="v"/>
            </a:pPr>
            <a:endParaRPr lang="en-US" dirty="0"/>
          </a:p>
        </p:txBody>
      </p:sp>
    </p:spTree>
    <p:extLst>
      <p:ext uri="{BB962C8B-B14F-4D97-AF65-F5344CB8AC3E}">
        <p14:creationId xmlns:p14="http://schemas.microsoft.com/office/powerpoint/2010/main" val="67497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5155"/>
          </a:xfrm>
        </p:spPr>
        <p:txBody>
          <a:bodyPr>
            <a:normAutofit fontScale="90000"/>
          </a:bodyPr>
          <a:lstStyle/>
          <a:p>
            <a:r>
              <a:rPr lang="en-US" dirty="0" smtClean="0"/>
              <a:t>Impact on British and French opinion</a:t>
            </a:r>
            <a:endParaRPr lang="en-US" dirty="0"/>
          </a:p>
        </p:txBody>
      </p:sp>
      <p:sp>
        <p:nvSpPr>
          <p:cNvPr id="3" name="Content Placeholder 2"/>
          <p:cNvSpPr>
            <a:spLocks noGrp="1"/>
          </p:cNvSpPr>
          <p:nvPr>
            <p:ph idx="1"/>
          </p:nvPr>
        </p:nvSpPr>
        <p:spPr>
          <a:xfrm>
            <a:off x="291784" y="1149794"/>
            <a:ext cx="8650542" cy="5405742"/>
          </a:xfrm>
        </p:spPr>
        <p:txBody>
          <a:bodyPr>
            <a:normAutofit/>
          </a:bodyPr>
          <a:lstStyle/>
          <a:p>
            <a:pPr>
              <a:buClr>
                <a:srgbClr val="FF0000"/>
              </a:buClr>
              <a:buFont typeface="Wingdings" charset="2"/>
              <a:buChar char="v"/>
            </a:pPr>
            <a:r>
              <a:rPr lang="en-US" dirty="0" smtClean="0"/>
              <a:t>The emergence of Hitler and the Nazis was seen as an understandable response to the excessive punishment meted out to Germany in 1919.</a:t>
            </a:r>
          </a:p>
          <a:p>
            <a:pPr>
              <a:buClr>
                <a:srgbClr val="FF0000"/>
              </a:buClr>
              <a:buFont typeface="Wingdings" charset="2"/>
              <a:buChar char="v"/>
            </a:pPr>
            <a:r>
              <a:rPr lang="en-US" dirty="0" smtClean="0"/>
              <a:t>It followed from this line of thought that if many aspects of Versailles were unfair, then it was the duty of British politicians to assist Germany in achieving the peaceful revision of the treaty.</a:t>
            </a:r>
          </a:p>
          <a:p>
            <a:pPr>
              <a:buClr>
                <a:srgbClr val="FF0000"/>
              </a:buClr>
              <a:buFont typeface="Wingdings" charset="2"/>
              <a:buChar char="v"/>
            </a:pPr>
            <a:r>
              <a:rPr lang="en-US" dirty="0" smtClean="0"/>
              <a:t>After all, the British were partly responsible for the nature of the settlement.</a:t>
            </a:r>
          </a:p>
        </p:txBody>
      </p:sp>
    </p:spTree>
    <p:extLst>
      <p:ext uri="{BB962C8B-B14F-4D97-AF65-F5344CB8AC3E}">
        <p14:creationId xmlns:p14="http://schemas.microsoft.com/office/powerpoint/2010/main" val="217051237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9"/>
            <a:ext cx="8229600" cy="806571"/>
          </a:xfrm>
        </p:spPr>
        <p:txBody>
          <a:bodyPr>
            <a:normAutofit fontScale="90000"/>
          </a:bodyPr>
          <a:lstStyle/>
          <a:p>
            <a:r>
              <a:rPr lang="en-US" dirty="0" smtClean="0"/>
              <a:t>Impact on British and French opinion</a:t>
            </a:r>
            <a:endParaRPr lang="en-US" dirty="0"/>
          </a:p>
        </p:txBody>
      </p:sp>
      <p:sp>
        <p:nvSpPr>
          <p:cNvPr id="3" name="Content Placeholder 2"/>
          <p:cNvSpPr>
            <a:spLocks noGrp="1"/>
          </p:cNvSpPr>
          <p:nvPr>
            <p:ph idx="1"/>
          </p:nvPr>
        </p:nvSpPr>
        <p:spPr>
          <a:xfrm>
            <a:off x="223129" y="943860"/>
            <a:ext cx="8787852" cy="5560193"/>
          </a:xfrm>
        </p:spPr>
        <p:txBody>
          <a:bodyPr>
            <a:normAutofit lnSpcReduction="10000"/>
          </a:bodyPr>
          <a:lstStyle/>
          <a:p>
            <a:pPr>
              <a:buClr>
                <a:srgbClr val="FF0000"/>
              </a:buClr>
              <a:buFont typeface="Wingdings" charset="2"/>
              <a:buChar char="v"/>
            </a:pPr>
            <a:r>
              <a:rPr lang="en-US" dirty="0" smtClean="0"/>
              <a:t>The French reaction to the treaty was that it was not harsh enough.</a:t>
            </a:r>
          </a:p>
          <a:p>
            <a:pPr>
              <a:buClr>
                <a:srgbClr val="FF0000"/>
              </a:buClr>
              <a:buFont typeface="Wingdings" charset="2"/>
              <a:buChar char="v"/>
            </a:pPr>
            <a:r>
              <a:rPr lang="en-US" dirty="0" smtClean="0"/>
              <a:t>They had wanted a treaty that would permanently disable Germany in order to guarantee their security.</a:t>
            </a:r>
          </a:p>
          <a:p>
            <a:pPr>
              <a:buClr>
                <a:srgbClr val="FF0000"/>
              </a:buClr>
              <a:buFont typeface="Wingdings" charset="2"/>
              <a:buChar char="v"/>
            </a:pPr>
            <a:r>
              <a:rPr lang="en-US" dirty="0" smtClean="0"/>
              <a:t>By the mid 1930s, however, it was clear that Hitler was seeking to overturn the peace settlement.</a:t>
            </a:r>
          </a:p>
          <a:p>
            <a:pPr>
              <a:buClr>
                <a:srgbClr val="FF0000"/>
              </a:buClr>
              <a:buFont typeface="Wingdings" charset="2"/>
              <a:buChar char="v"/>
            </a:pPr>
            <a:r>
              <a:rPr lang="en-US" dirty="0" smtClean="0"/>
              <a:t>The French did not feel confident or strong enough to stand up to Hitler on their own so they acted in partnership with the British.</a:t>
            </a:r>
          </a:p>
          <a:p>
            <a:pPr>
              <a:buClr>
                <a:srgbClr val="0000FF"/>
              </a:buClr>
              <a:buFont typeface="Wingdings" charset="2"/>
              <a:buChar char="v"/>
            </a:pPr>
            <a:endParaRPr lang="en-US" dirty="0"/>
          </a:p>
        </p:txBody>
      </p:sp>
    </p:spTree>
    <p:extLst>
      <p:ext uri="{BB962C8B-B14F-4D97-AF65-F5344CB8AC3E}">
        <p14:creationId xmlns:p14="http://schemas.microsoft.com/office/powerpoint/2010/main" val="16808692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027"/>
          </a:xfrm>
        </p:spPr>
        <p:txBody>
          <a:bodyPr>
            <a:normAutofit fontScale="90000"/>
          </a:bodyPr>
          <a:lstStyle/>
          <a:p>
            <a:r>
              <a:rPr lang="en-US" dirty="0" smtClean="0"/>
              <a:t>A settlement of inconsistencies</a:t>
            </a:r>
            <a:endParaRPr lang="en-US" dirty="0"/>
          </a:p>
        </p:txBody>
      </p:sp>
      <p:sp>
        <p:nvSpPr>
          <p:cNvPr id="3" name="Content Placeholder 2"/>
          <p:cNvSpPr>
            <a:spLocks noGrp="1"/>
          </p:cNvSpPr>
          <p:nvPr>
            <p:ph idx="1"/>
          </p:nvPr>
        </p:nvSpPr>
        <p:spPr>
          <a:xfrm>
            <a:off x="240293" y="1029666"/>
            <a:ext cx="8702033" cy="5525870"/>
          </a:xfrm>
        </p:spPr>
        <p:txBody>
          <a:bodyPr>
            <a:normAutofit lnSpcReduction="10000"/>
          </a:bodyPr>
          <a:lstStyle/>
          <a:p>
            <a:pPr>
              <a:buClr>
                <a:srgbClr val="FF0000"/>
              </a:buClr>
              <a:buFont typeface="Wingdings" charset="2"/>
              <a:buChar char="v"/>
            </a:pPr>
            <a:r>
              <a:rPr lang="en-US" dirty="0" smtClean="0"/>
              <a:t>The Versailles Settlement had created a whole series of inconsistencies or anomalies:</a:t>
            </a:r>
          </a:p>
          <a:p>
            <a:pPr lvl="1">
              <a:buClr>
                <a:srgbClr val="FF0000"/>
              </a:buClr>
              <a:buFont typeface="Wingdings" charset="2"/>
              <a:buChar char="Ø"/>
            </a:pPr>
            <a:r>
              <a:rPr lang="en-US" dirty="0" smtClean="0"/>
              <a:t>The separation of East Prussia from the main bulk of German territory by the Polish Corridor.</a:t>
            </a:r>
          </a:p>
          <a:p>
            <a:pPr lvl="1">
              <a:buClr>
                <a:srgbClr val="FF0000"/>
              </a:buClr>
              <a:buFont typeface="Wingdings" charset="2"/>
              <a:buChar char="Ø"/>
            </a:pPr>
            <a:r>
              <a:rPr lang="en-US" dirty="0" smtClean="0"/>
              <a:t>The placing of Danzig, overwhelmingly populated by Germans, under the League of Nations Control</a:t>
            </a:r>
          </a:p>
          <a:p>
            <a:pPr lvl="1">
              <a:buClr>
                <a:srgbClr val="FF0000"/>
              </a:buClr>
              <a:buFont typeface="Wingdings" charset="2"/>
              <a:buChar char="Ø"/>
            </a:pPr>
            <a:r>
              <a:rPr lang="en-US" dirty="0" smtClean="0"/>
              <a:t>The placing of three and half million Germans under Czech Rule in the Sudetenland.</a:t>
            </a:r>
          </a:p>
          <a:p>
            <a:pPr>
              <a:buClr>
                <a:srgbClr val="FF0000"/>
              </a:buClr>
              <a:buFont typeface="Wingdings" charset="2"/>
              <a:buChar char="v"/>
            </a:pPr>
            <a:r>
              <a:rPr lang="en-US" dirty="0" smtClean="0"/>
              <a:t>All of these inconsistencies could be justified in one way or another, yet to many German people they represented a series of grievances that had to be dealt with.</a:t>
            </a:r>
          </a:p>
          <a:p>
            <a:pPr>
              <a:buClr>
                <a:srgbClr val="00FF00"/>
              </a:buClr>
              <a:buFont typeface="Wingdings" charset="2"/>
              <a:buChar char="v"/>
            </a:pPr>
            <a:endParaRPr lang="en-US" dirty="0"/>
          </a:p>
        </p:txBody>
      </p:sp>
    </p:spTree>
    <p:extLst>
      <p:ext uri="{BB962C8B-B14F-4D97-AF65-F5344CB8AC3E}">
        <p14:creationId xmlns:p14="http://schemas.microsoft.com/office/powerpoint/2010/main" val="25287859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027"/>
          </a:xfrm>
        </p:spPr>
        <p:txBody>
          <a:bodyPr>
            <a:normAutofit fontScale="90000"/>
          </a:bodyPr>
          <a:lstStyle/>
          <a:p>
            <a:r>
              <a:rPr lang="en-US" dirty="0" smtClean="0"/>
              <a:t>A settlement of inconsistencies</a:t>
            </a:r>
            <a:endParaRPr lang="en-US" dirty="0"/>
          </a:p>
        </p:txBody>
      </p:sp>
      <p:sp>
        <p:nvSpPr>
          <p:cNvPr id="3" name="Content Placeholder 2"/>
          <p:cNvSpPr>
            <a:spLocks noGrp="1"/>
          </p:cNvSpPr>
          <p:nvPr>
            <p:ph idx="1"/>
          </p:nvPr>
        </p:nvSpPr>
        <p:spPr>
          <a:xfrm>
            <a:off x="240293" y="1029666"/>
            <a:ext cx="8702033" cy="5525870"/>
          </a:xfrm>
        </p:spPr>
        <p:txBody>
          <a:bodyPr>
            <a:normAutofit/>
          </a:bodyPr>
          <a:lstStyle/>
          <a:p>
            <a:pPr>
              <a:buClr>
                <a:srgbClr val="FF0000"/>
              </a:buClr>
              <a:buFont typeface="Wingdings" charset="2"/>
              <a:buChar char="v"/>
            </a:pPr>
            <a:r>
              <a:rPr lang="en-US" dirty="0" smtClean="0"/>
              <a:t>The British were sympathetic over many of these issues but they believed that they should be addressed in a peaceful and orderly manner.</a:t>
            </a:r>
          </a:p>
          <a:p>
            <a:pPr>
              <a:buClr>
                <a:srgbClr val="FF0000"/>
              </a:buClr>
              <a:buFont typeface="Wingdings" charset="2"/>
              <a:buChar char="v"/>
            </a:pPr>
            <a:r>
              <a:rPr lang="en-US" dirty="0" smtClean="0"/>
              <a:t>Unfortunately, Hitler had very different  ideas.</a:t>
            </a:r>
          </a:p>
          <a:p>
            <a:pPr>
              <a:buClr>
                <a:srgbClr val="00FF00"/>
              </a:buClr>
              <a:buFont typeface="Wingdings" charset="2"/>
              <a:buChar char="v"/>
            </a:pPr>
            <a:endParaRPr lang="en-US" dirty="0"/>
          </a:p>
        </p:txBody>
      </p:sp>
    </p:spTree>
    <p:extLst>
      <p:ext uri="{BB962C8B-B14F-4D97-AF65-F5344CB8AC3E}">
        <p14:creationId xmlns:p14="http://schemas.microsoft.com/office/powerpoint/2010/main" val="11033694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5309"/>
            <a:ext cx="7772400" cy="1470025"/>
          </a:xfrm>
        </p:spPr>
        <p:txBody>
          <a:bodyPr>
            <a:normAutofit fontScale="90000"/>
          </a:bodyPr>
          <a:lstStyle/>
          <a:p>
            <a:r>
              <a:rPr lang="en-US" b="1" dirty="0" smtClean="0"/>
              <a:t>What were the consequences of the failures of the League in the 1930s?</a:t>
            </a:r>
            <a:endParaRPr lang="en-US" b="1" dirty="0"/>
          </a:p>
        </p:txBody>
      </p:sp>
    </p:spTree>
    <p:extLst>
      <p:ext uri="{BB962C8B-B14F-4D97-AF65-F5344CB8AC3E}">
        <p14:creationId xmlns:p14="http://schemas.microsoft.com/office/powerpoint/2010/main" val="7195540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Background</a:t>
            </a:r>
            <a:endParaRPr lang="en-US" dirty="0"/>
          </a:p>
        </p:txBody>
      </p:sp>
      <p:sp>
        <p:nvSpPr>
          <p:cNvPr id="3" name="Content Placeholder 2"/>
          <p:cNvSpPr>
            <a:spLocks noGrp="1"/>
          </p:cNvSpPr>
          <p:nvPr>
            <p:ph idx="1"/>
          </p:nvPr>
        </p:nvSpPr>
        <p:spPr>
          <a:xfrm>
            <a:off x="457200" y="1063988"/>
            <a:ext cx="8229600" cy="5594514"/>
          </a:xfrm>
        </p:spPr>
        <p:txBody>
          <a:bodyPr>
            <a:normAutofit fontScale="92500" lnSpcReduction="10000"/>
          </a:bodyPr>
          <a:lstStyle/>
          <a:p>
            <a:pPr>
              <a:buClr>
                <a:srgbClr val="FF0000"/>
              </a:buClr>
              <a:buFont typeface="Wingdings" charset="2"/>
              <a:buChar char="v"/>
            </a:pPr>
            <a:r>
              <a:rPr lang="en-US" dirty="0" smtClean="0"/>
              <a:t>After the First World War collective security, administered by the League of Nations, was meant to be the main way of preserving world peace.</a:t>
            </a:r>
          </a:p>
          <a:p>
            <a:pPr>
              <a:buClr>
                <a:srgbClr val="FF0000"/>
              </a:buClr>
              <a:buFont typeface="Wingdings" charset="2"/>
              <a:buChar char="v"/>
            </a:pPr>
            <a:r>
              <a:rPr lang="en-US" dirty="0" smtClean="0"/>
              <a:t>By 1929, the halfway point between the two world wars, there were some grounds for optimism regarding the new organization.</a:t>
            </a:r>
          </a:p>
          <a:p>
            <a:pPr>
              <a:buClr>
                <a:srgbClr val="FF0000"/>
              </a:buClr>
              <a:buFont typeface="Wingdings" charset="2"/>
              <a:buChar char="v"/>
            </a:pPr>
            <a:r>
              <a:rPr lang="en-US" dirty="0" smtClean="0"/>
              <a:t>While the League had experienced some early teething problems, it had survived and grown in membership and influence.</a:t>
            </a:r>
          </a:p>
          <a:p>
            <a:pPr>
              <a:buClr>
                <a:srgbClr val="FF0000"/>
              </a:buClr>
              <a:buFont typeface="Wingdings" charset="2"/>
              <a:buChar char="v"/>
            </a:pPr>
            <a:r>
              <a:rPr lang="en-US" dirty="0" smtClean="0"/>
              <a:t>Yet within six years the League had shown that it was not fit for the purpose.</a:t>
            </a:r>
          </a:p>
          <a:p>
            <a:pPr>
              <a:buClr>
                <a:srgbClr val="00FF00"/>
              </a:buClr>
              <a:buFont typeface="Wingdings" charset="2"/>
              <a:buChar char="v"/>
            </a:pPr>
            <a:endParaRPr lang="en-US" dirty="0"/>
          </a:p>
        </p:txBody>
      </p:sp>
    </p:spTree>
    <p:extLst>
      <p:ext uri="{BB962C8B-B14F-4D97-AF65-F5344CB8AC3E}">
        <p14:creationId xmlns:p14="http://schemas.microsoft.com/office/powerpoint/2010/main" val="24308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Background</a:t>
            </a:r>
            <a:endParaRPr lang="en-US" dirty="0"/>
          </a:p>
        </p:txBody>
      </p:sp>
      <p:sp>
        <p:nvSpPr>
          <p:cNvPr id="3" name="Content Placeholder 2"/>
          <p:cNvSpPr>
            <a:spLocks noGrp="1"/>
          </p:cNvSpPr>
          <p:nvPr>
            <p:ph idx="1"/>
          </p:nvPr>
        </p:nvSpPr>
        <p:spPr>
          <a:xfrm>
            <a:off x="457200" y="1063988"/>
            <a:ext cx="8229600" cy="5594514"/>
          </a:xfrm>
        </p:spPr>
        <p:txBody>
          <a:bodyPr>
            <a:normAutofit/>
          </a:bodyPr>
          <a:lstStyle/>
          <a:p>
            <a:pPr>
              <a:buClr>
                <a:srgbClr val="FF0000"/>
              </a:buClr>
              <a:buFont typeface="Wingdings" charset="2"/>
              <a:buChar char="v"/>
            </a:pPr>
            <a:r>
              <a:rPr lang="en-US" dirty="0" smtClean="0"/>
              <a:t>The Great Depression, followed by the Japanese invasion of Manchuria, and the Italian invasion of Abyssinia, essentially finished off the League.</a:t>
            </a:r>
          </a:p>
          <a:p>
            <a:pPr>
              <a:buClr>
                <a:srgbClr val="FF0000"/>
              </a:buClr>
              <a:buFont typeface="Wingdings" charset="2"/>
              <a:buChar char="v"/>
            </a:pPr>
            <a:r>
              <a:rPr lang="en-US" dirty="0" smtClean="0"/>
              <a:t>The League’s failure had a major impact on the actions of Japan, Italy, and Germany.</a:t>
            </a:r>
          </a:p>
          <a:p>
            <a:pPr>
              <a:buClr>
                <a:srgbClr val="00FF00"/>
              </a:buClr>
              <a:buFont typeface="Wingdings" charset="2"/>
              <a:buChar char="v"/>
            </a:pPr>
            <a:endParaRPr lang="en-US" dirty="0"/>
          </a:p>
        </p:txBody>
      </p:sp>
    </p:spTree>
    <p:extLst>
      <p:ext uri="{BB962C8B-B14F-4D97-AF65-F5344CB8AC3E}">
        <p14:creationId xmlns:p14="http://schemas.microsoft.com/office/powerpoint/2010/main" val="38116209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7866"/>
          </a:xfrm>
        </p:spPr>
        <p:txBody>
          <a:bodyPr>
            <a:normAutofit fontScale="90000"/>
          </a:bodyPr>
          <a:lstStyle/>
          <a:p>
            <a:r>
              <a:rPr lang="en-US" dirty="0" smtClean="0"/>
              <a:t>Manchuria</a:t>
            </a:r>
            <a:endParaRPr lang="en-US" dirty="0"/>
          </a:p>
        </p:txBody>
      </p:sp>
      <p:sp>
        <p:nvSpPr>
          <p:cNvPr id="3" name="Content Placeholder 2"/>
          <p:cNvSpPr>
            <a:spLocks noGrp="1"/>
          </p:cNvSpPr>
          <p:nvPr>
            <p:ph idx="1"/>
          </p:nvPr>
        </p:nvSpPr>
        <p:spPr>
          <a:xfrm>
            <a:off x="240293" y="1012504"/>
            <a:ext cx="8702033" cy="5577354"/>
          </a:xfrm>
        </p:spPr>
        <p:txBody>
          <a:bodyPr>
            <a:normAutofit fontScale="92500" lnSpcReduction="20000"/>
          </a:bodyPr>
          <a:lstStyle/>
          <a:p>
            <a:pPr>
              <a:buClr>
                <a:srgbClr val="FF0000"/>
              </a:buClr>
              <a:buFont typeface="Wingdings" charset="2"/>
              <a:buChar char="v"/>
            </a:pPr>
            <a:r>
              <a:rPr lang="en-US" dirty="0" smtClean="0"/>
              <a:t>When Japan invaded Manchuria in 1931 the eyes of the world were focused upon the League.</a:t>
            </a:r>
          </a:p>
          <a:p>
            <a:pPr>
              <a:buClr>
                <a:srgbClr val="FF0000"/>
              </a:buClr>
              <a:buFont typeface="Wingdings" charset="2"/>
              <a:buChar char="v"/>
            </a:pPr>
            <a:r>
              <a:rPr lang="en-US" dirty="0" smtClean="0"/>
              <a:t>This was the first time it had faced a serious challenge from a great power.</a:t>
            </a:r>
          </a:p>
          <a:p>
            <a:pPr>
              <a:buClr>
                <a:srgbClr val="FF0000"/>
              </a:buClr>
              <a:buFont typeface="Wingdings" charset="2"/>
              <a:buChar char="v"/>
            </a:pPr>
            <a:r>
              <a:rPr lang="en-US" dirty="0" smtClean="0"/>
              <a:t>If the League was firm and decisive then this would act as a warning to those powers seeking to expand their territory.</a:t>
            </a:r>
          </a:p>
          <a:p>
            <a:pPr>
              <a:buClr>
                <a:srgbClr val="FF0000"/>
              </a:buClr>
              <a:buFont typeface="Wingdings" charset="2"/>
              <a:buChar char="v"/>
            </a:pPr>
            <a:r>
              <a:rPr lang="en-US" dirty="0" smtClean="0"/>
              <a:t>When the League failed to take any effective action the very opposite effect was achieved.</a:t>
            </a:r>
          </a:p>
          <a:p>
            <a:pPr>
              <a:buClr>
                <a:srgbClr val="FF0000"/>
              </a:buClr>
              <a:buFont typeface="Wingdings" charset="2"/>
              <a:buChar char="v"/>
            </a:pPr>
            <a:r>
              <a:rPr lang="en-US" dirty="0" smtClean="0"/>
              <a:t>Japan must have realized that without the membership of either United States or Soviet Russia there was little the League could do to prevent her from further expansion at the expense of China.</a:t>
            </a:r>
            <a:endParaRPr lang="en-US" dirty="0"/>
          </a:p>
        </p:txBody>
      </p:sp>
    </p:spTree>
    <p:extLst>
      <p:ext uri="{BB962C8B-B14F-4D97-AF65-F5344CB8AC3E}">
        <p14:creationId xmlns:p14="http://schemas.microsoft.com/office/powerpoint/2010/main" val="16654777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7866"/>
          </a:xfrm>
        </p:spPr>
        <p:txBody>
          <a:bodyPr>
            <a:normAutofit fontScale="90000"/>
          </a:bodyPr>
          <a:lstStyle/>
          <a:p>
            <a:r>
              <a:rPr lang="en-US" dirty="0" smtClean="0"/>
              <a:t>Manchuria</a:t>
            </a:r>
            <a:endParaRPr lang="en-US" dirty="0"/>
          </a:p>
        </p:txBody>
      </p:sp>
      <p:sp>
        <p:nvSpPr>
          <p:cNvPr id="3" name="Content Placeholder 2"/>
          <p:cNvSpPr>
            <a:spLocks noGrp="1"/>
          </p:cNvSpPr>
          <p:nvPr>
            <p:ph idx="1"/>
          </p:nvPr>
        </p:nvSpPr>
        <p:spPr>
          <a:xfrm>
            <a:off x="240293" y="1012504"/>
            <a:ext cx="8702033" cy="5577354"/>
          </a:xfrm>
        </p:spPr>
        <p:txBody>
          <a:bodyPr>
            <a:normAutofit fontScale="92500" lnSpcReduction="20000"/>
          </a:bodyPr>
          <a:lstStyle/>
          <a:p>
            <a:pPr>
              <a:buClr>
                <a:srgbClr val="FF0000"/>
              </a:buClr>
              <a:buFont typeface="Wingdings" charset="2"/>
              <a:buChar char="v"/>
            </a:pPr>
            <a:r>
              <a:rPr lang="en-US" dirty="0" smtClean="0"/>
              <a:t>While Soviet Russia was admitted to the League in 1934, it was clear that Stalin’s immediate concerns lay with agricultural and industrial reform.</a:t>
            </a:r>
          </a:p>
          <a:p>
            <a:pPr>
              <a:buClr>
                <a:srgbClr val="FF0000"/>
              </a:buClr>
              <a:buFont typeface="Wingdings" charset="2"/>
              <a:buChar char="v"/>
            </a:pPr>
            <a:r>
              <a:rPr lang="en-US" dirty="0" smtClean="0"/>
              <a:t>This meant that there were no obstacles to prevent Japan from doing whatever it wanted and the invasion of China continued in 1937.</a:t>
            </a:r>
          </a:p>
          <a:p>
            <a:pPr>
              <a:buClr>
                <a:srgbClr val="FF0000"/>
              </a:buClr>
              <a:buFont typeface="Wingdings" charset="2"/>
              <a:buChar char="v"/>
            </a:pPr>
            <a:r>
              <a:rPr lang="en-US" dirty="0" smtClean="0"/>
              <a:t>For both Italy and Germany, the lessons of Manchuria were certainly encouraging, making them think that their territorial ambitions were feasible.</a:t>
            </a:r>
          </a:p>
          <a:p>
            <a:pPr>
              <a:buClr>
                <a:srgbClr val="FF0000"/>
              </a:buClr>
              <a:buFont typeface="Wingdings" charset="2"/>
              <a:buChar char="v"/>
            </a:pPr>
            <a:r>
              <a:rPr lang="en-US" dirty="0" smtClean="0"/>
              <a:t>But it would take a successful European challenge to the League to give Mussolini and Hitler sufficient confidence to take action.</a:t>
            </a:r>
            <a:endParaRPr lang="en-US" dirty="0"/>
          </a:p>
        </p:txBody>
      </p:sp>
    </p:spTree>
    <p:extLst>
      <p:ext uri="{BB962C8B-B14F-4D97-AF65-F5344CB8AC3E}">
        <p14:creationId xmlns:p14="http://schemas.microsoft.com/office/powerpoint/2010/main" val="3550777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Background</a:t>
            </a:r>
            <a:endParaRPr lang="en-US" dirty="0"/>
          </a:p>
        </p:txBody>
      </p:sp>
      <p:sp>
        <p:nvSpPr>
          <p:cNvPr id="3" name="Content Placeholder 2"/>
          <p:cNvSpPr>
            <a:spLocks noGrp="1"/>
          </p:cNvSpPr>
          <p:nvPr>
            <p:ph idx="1"/>
          </p:nvPr>
        </p:nvSpPr>
        <p:spPr>
          <a:xfrm>
            <a:off x="457200" y="1063988"/>
            <a:ext cx="8229600" cy="5611676"/>
          </a:xfrm>
        </p:spPr>
        <p:txBody>
          <a:bodyPr>
            <a:normAutofit lnSpcReduction="10000"/>
          </a:bodyPr>
          <a:lstStyle/>
          <a:p>
            <a:pPr>
              <a:buClr>
                <a:srgbClr val="FF0000"/>
              </a:buClr>
              <a:buFont typeface="Wingdings" charset="2"/>
              <a:buChar char="v"/>
            </a:pPr>
            <a:r>
              <a:rPr lang="en-US" dirty="0" smtClean="0"/>
              <a:t>The 1930s was a decade of increasing tension and conflict in Europe and the Far East.</a:t>
            </a:r>
          </a:p>
          <a:p>
            <a:pPr>
              <a:buClr>
                <a:srgbClr val="FF0000"/>
              </a:buClr>
              <a:buFont typeface="Wingdings" charset="2"/>
              <a:buChar char="v"/>
            </a:pPr>
            <a:r>
              <a:rPr lang="en-US" dirty="0" smtClean="0"/>
              <a:t>Few were surprised when war broke out again in September 1939.</a:t>
            </a:r>
          </a:p>
          <a:p>
            <a:pPr>
              <a:buClr>
                <a:srgbClr val="FF0000"/>
              </a:buClr>
              <a:buFont typeface="Wingdings" charset="2"/>
              <a:buChar char="v"/>
            </a:pPr>
            <a:r>
              <a:rPr lang="en-US" dirty="0" smtClean="0"/>
              <a:t>The first major act of aggression had come with Japan’s invasion of Manchuria in 1931.</a:t>
            </a:r>
          </a:p>
          <a:p>
            <a:pPr>
              <a:buClr>
                <a:srgbClr val="FF0000"/>
              </a:buClr>
              <a:buFont typeface="Wingdings" charset="2"/>
              <a:buChar char="v"/>
            </a:pPr>
            <a:r>
              <a:rPr lang="en-US" dirty="0" smtClean="0"/>
              <a:t>This set the tone for what was to follow.</a:t>
            </a:r>
          </a:p>
          <a:p>
            <a:pPr>
              <a:buClr>
                <a:srgbClr val="FF0000"/>
              </a:buClr>
              <a:buFont typeface="Wingdings" charset="2"/>
              <a:buChar char="v"/>
            </a:pPr>
            <a:r>
              <a:rPr lang="en-US" dirty="0" smtClean="0"/>
              <a:t>Over the course of the next eight years Abyssinia, China, Austria, Czechoslovakia, Memel, Albania, and finally Poland fell victim to the ambitions of Italy, Germany, and Japan.</a:t>
            </a:r>
          </a:p>
        </p:txBody>
      </p:sp>
    </p:spTree>
    <p:extLst>
      <p:ext uri="{BB962C8B-B14F-4D97-AF65-F5344CB8AC3E}">
        <p14:creationId xmlns:p14="http://schemas.microsoft.com/office/powerpoint/2010/main" val="24080899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511"/>
            <a:ext cx="8229600" cy="720705"/>
          </a:xfrm>
        </p:spPr>
        <p:txBody>
          <a:bodyPr>
            <a:normAutofit fontScale="90000"/>
          </a:bodyPr>
          <a:lstStyle/>
          <a:p>
            <a:r>
              <a:rPr lang="en-US" dirty="0" smtClean="0"/>
              <a:t>Abyssinia</a:t>
            </a:r>
            <a:endParaRPr lang="en-US" dirty="0"/>
          </a:p>
        </p:txBody>
      </p:sp>
      <p:sp>
        <p:nvSpPr>
          <p:cNvPr id="3" name="Content Placeholder 2"/>
          <p:cNvSpPr>
            <a:spLocks noGrp="1"/>
          </p:cNvSpPr>
          <p:nvPr>
            <p:ph idx="1"/>
          </p:nvPr>
        </p:nvSpPr>
        <p:spPr>
          <a:xfrm>
            <a:off x="188802" y="875217"/>
            <a:ext cx="8955198" cy="5800446"/>
          </a:xfrm>
        </p:spPr>
        <p:txBody>
          <a:bodyPr>
            <a:normAutofit fontScale="85000" lnSpcReduction="20000"/>
          </a:bodyPr>
          <a:lstStyle/>
          <a:p>
            <a:pPr>
              <a:buClr>
                <a:srgbClr val="FF0000"/>
              </a:buClr>
              <a:buFont typeface="Wingdings" charset="2"/>
              <a:buChar char="v"/>
            </a:pPr>
            <a:r>
              <a:rPr lang="en-US" dirty="0" smtClean="0"/>
              <a:t>At first the Italian invasion of Abyssinia in October 1935 appeared to jolt the League into taking firm action as they imposed economic sanctions on Italy.</a:t>
            </a:r>
          </a:p>
          <a:p>
            <a:pPr>
              <a:buClr>
                <a:srgbClr val="FF0000"/>
              </a:buClr>
              <a:buFont typeface="Wingdings" charset="2"/>
              <a:buChar char="v"/>
            </a:pPr>
            <a:r>
              <a:rPr lang="en-US" dirty="0" smtClean="0"/>
              <a:t>When it became clear, however, that these sanctions excluded certain key commodities such as coal and oil, the League was exposed as guilty of double dealing.</a:t>
            </a:r>
          </a:p>
          <a:p>
            <a:pPr>
              <a:buClr>
                <a:srgbClr val="FF0000"/>
              </a:buClr>
              <a:buFont typeface="Wingdings" charset="2"/>
              <a:buChar char="v"/>
            </a:pPr>
            <a:r>
              <a:rPr lang="en-US" dirty="0" smtClean="0"/>
              <a:t>The Hoare-Laval Pact of December 1935 confirmed this impression.</a:t>
            </a:r>
          </a:p>
          <a:p>
            <a:pPr>
              <a:buClr>
                <a:srgbClr val="FF0000"/>
              </a:buClr>
              <a:buFont typeface="Wingdings" charset="2"/>
              <a:buChar char="v"/>
            </a:pPr>
            <a:r>
              <a:rPr lang="en-US" dirty="0" smtClean="0"/>
              <a:t>Both Mussolini and Hitler were delighted with the outcome; the League appeared to be incapable of effective action and it was proving impossible to put internationalism ahead of national interests.</a:t>
            </a:r>
          </a:p>
          <a:p>
            <a:pPr>
              <a:buClr>
                <a:srgbClr val="FF0000"/>
              </a:buClr>
              <a:buFont typeface="Wingdings" charset="2"/>
              <a:buChar char="v"/>
            </a:pPr>
            <a:r>
              <a:rPr lang="en-US" dirty="0" smtClean="0"/>
              <a:t>This meant that further aggressive behavior from Italy was extremely likely and that Hitler would soon be furthering his policy of destroying the Treaty of Versailles.</a:t>
            </a:r>
          </a:p>
          <a:p>
            <a:pPr>
              <a:buClr>
                <a:srgbClr val="0000FF"/>
              </a:buClr>
              <a:buFont typeface="Wingdings" charset="2"/>
              <a:buChar char="v"/>
            </a:pPr>
            <a:endParaRPr lang="en-US" dirty="0"/>
          </a:p>
        </p:txBody>
      </p:sp>
    </p:spTree>
    <p:extLst>
      <p:ext uri="{BB962C8B-B14F-4D97-AF65-F5344CB8AC3E}">
        <p14:creationId xmlns:p14="http://schemas.microsoft.com/office/powerpoint/2010/main" val="29959205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failure of the League and rearmament</a:t>
            </a:r>
            <a:endParaRPr lang="en-US" dirty="0"/>
          </a:p>
        </p:txBody>
      </p:sp>
      <p:sp>
        <p:nvSpPr>
          <p:cNvPr id="3" name="Content Placeholder 2"/>
          <p:cNvSpPr>
            <a:spLocks noGrp="1"/>
          </p:cNvSpPr>
          <p:nvPr>
            <p:ph idx="1"/>
          </p:nvPr>
        </p:nvSpPr>
        <p:spPr>
          <a:xfrm>
            <a:off x="240293" y="1029666"/>
            <a:ext cx="8702033" cy="5525870"/>
          </a:xfrm>
        </p:spPr>
        <p:txBody>
          <a:bodyPr>
            <a:normAutofit/>
          </a:bodyPr>
          <a:lstStyle/>
          <a:p>
            <a:pPr>
              <a:buClr>
                <a:srgbClr val="FF0000"/>
              </a:buClr>
              <a:buFont typeface="Wingdings" charset="2"/>
              <a:buChar char="v"/>
            </a:pPr>
            <a:r>
              <a:rPr lang="en-US" dirty="0" smtClean="0"/>
              <a:t>The failure of the League also affected the thoughts and actions of Britain and France.</a:t>
            </a:r>
          </a:p>
          <a:p>
            <a:pPr>
              <a:buClr>
                <a:srgbClr val="FF0000"/>
              </a:buClr>
              <a:buFont typeface="Wingdings" charset="2"/>
              <a:buChar char="v"/>
            </a:pPr>
            <a:r>
              <a:rPr lang="en-US" dirty="0" smtClean="0"/>
              <a:t>Although they had never placed much confidence in the League, it was now obvious to both that collective security was dead and that alternative means had to be found to preserve world peace.</a:t>
            </a:r>
          </a:p>
          <a:p>
            <a:pPr>
              <a:buClr>
                <a:srgbClr val="00FF00"/>
              </a:buClr>
              <a:buFont typeface="Wingdings" charset="2"/>
              <a:buChar char="v"/>
            </a:pPr>
            <a:endParaRPr lang="en-US" dirty="0"/>
          </a:p>
        </p:txBody>
      </p:sp>
    </p:spTree>
    <p:extLst>
      <p:ext uri="{BB962C8B-B14F-4D97-AF65-F5344CB8AC3E}">
        <p14:creationId xmlns:p14="http://schemas.microsoft.com/office/powerpoint/2010/main" val="4345880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failure of the League and rearmament</a:t>
            </a:r>
            <a:endParaRPr lang="en-US" dirty="0"/>
          </a:p>
        </p:txBody>
      </p:sp>
      <p:sp>
        <p:nvSpPr>
          <p:cNvPr id="3" name="Content Placeholder 2"/>
          <p:cNvSpPr>
            <a:spLocks noGrp="1"/>
          </p:cNvSpPr>
          <p:nvPr>
            <p:ph idx="1"/>
          </p:nvPr>
        </p:nvSpPr>
        <p:spPr>
          <a:xfrm>
            <a:off x="240293" y="1029666"/>
            <a:ext cx="8702033" cy="5525870"/>
          </a:xfrm>
        </p:spPr>
        <p:txBody>
          <a:bodyPr>
            <a:normAutofit fontScale="92500"/>
          </a:bodyPr>
          <a:lstStyle/>
          <a:p>
            <a:pPr>
              <a:buClr>
                <a:srgbClr val="FF0000"/>
              </a:buClr>
              <a:buFont typeface="Wingdings" charset="2"/>
              <a:buChar char="v"/>
            </a:pPr>
            <a:r>
              <a:rPr lang="en-US" dirty="0" smtClean="0"/>
              <a:t>This meant both countries needed to rearm to deter Germany and Italy from taking further action.</a:t>
            </a:r>
          </a:p>
          <a:p>
            <a:pPr>
              <a:buClr>
                <a:srgbClr val="FF0000"/>
              </a:buClr>
              <a:buFont typeface="Wingdings" charset="2"/>
              <a:buChar char="v"/>
            </a:pPr>
            <a:r>
              <a:rPr lang="en-US" dirty="0" smtClean="0"/>
              <a:t>Rearmament had not happened before for a number of reasons.</a:t>
            </a:r>
          </a:p>
          <a:p>
            <a:pPr lvl="1">
              <a:buClr>
                <a:srgbClr val="FF0000"/>
              </a:buClr>
              <a:buFont typeface="Wingdings" charset="2"/>
              <a:buChar char="Ø"/>
            </a:pPr>
            <a:r>
              <a:rPr lang="en-US" dirty="0" smtClean="0"/>
              <a:t>Following the world recession, money had been scarce and neither Britain nor France had spent what they should have on their defenses.</a:t>
            </a:r>
          </a:p>
          <a:p>
            <a:pPr lvl="1">
              <a:buClr>
                <a:srgbClr val="FF0000"/>
              </a:buClr>
              <a:buFont typeface="Wingdings" charset="2"/>
              <a:buChar char="Ø"/>
            </a:pPr>
            <a:r>
              <a:rPr lang="en-US" dirty="0" smtClean="0"/>
              <a:t>Both countries had used collective security as an excuse for under spending on arms.</a:t>
            </a:r>
          </a:p>
          <a:p>
            <a:pPr lvl="1">
              <a:buClr>
                <a:srgbClr val="FF0000"/>
              </a:buClr>
              <a:buFont typeface="Wingdings" charset="2"/>
              <a:buChar char="Ø"/>
            </a:pPr>
            <a:r>
              <a:rPr lang="en-US" dirty="0" smtClean="0"/>
              <a:t>Public opinion was firmly against any major arms spending, partly because the public place more faith in the League than politicians did.</a:t>
            </a:r>
            <a:endParaRPr lang="en-US" dirty="0"/>
          </a:p>
        </p:txBody>
      </p:sp>
    </p:spTree>
    <p:extLst>
      <p:ext uri="{BB962C8B-B14F-4D97-AF65-F5344CB8AC3E}">
        <p14:creationId xmlns:p14="http://schemas.microsoft.com/office/powerpoint/2010/main" val="2002011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511"/>
            <a:ext cx="8229600" cy="789349"/>
          </a:xfrm>
        </p:spPr>
        <p:txBody>
          <a:bodyPr>
            <a:normAutofit fontScale="90000"/>
          </a:bodyPr>
          <a:lstStyle/>
          <a:p>
            <a:r>
              <a:rPr lang="en-US" dirty="0" smtClean="0"/>
              <a:t>The failure of the League and appeasement</a:t>
            </a:r>
            <a:endParaRPr lang="en-US" dirty="0"/>
          </a:p>
        </p:txBody>
      </p:sp>
      <p:sp>
        <p:nvSpPr>
          <p:cNvPr id="3" name="Content Placeholder 2"/>
          <p:cNvSpPr>
            <a:spLocks noGrp="1"/>
          </p:cNvSpPr>
          <p:nvPr>
            <p:ph idx="1"/>
          </p:nvPr>
        </p:nvSpPr>
        <p:spPr>
          <a:xfrm>
            <a:off x="457200" y="1063988"/>
            <a:ext cx="8229600" cy="5594514"/>
          </a:xfrm>
        </p:spPr>
        <p:txBody>
          <a:bodyPr>
            <a:normAutofit fontScale="92500" lnSpcReduction="10000"/>
          </a:bodyPr>
          <a:lstStyle/>
          <a:p>
            <a:pPr>
              <a:buClr>
                <a:srgbClr val="FF0000"/>
              </a:buClr>
              <a:buFont typeface="Wingdings" charset="2"/>
              <a:buChar char="v"/>
            </a:pPr>
            <a:r>
              <a:rPr lang="en-US" dirty="0" smtClean="0"/>
              <a:t>By the summer of 1936 it was clear that rearmament was a top priority, but it was unlikely to preserve world peace on its own.</a:t>
            </a:r>
          </a:p>
          <a:p>
            <a:pPr>
              <a:buClr>
                <a:srgbClr val="FF0000"/>
              </a:buClr>
              <a:buFont typeface="Wingdings" charset="2"/>
              <a:buChar char="v"/>
            </a:pPr>
            <a:r>
              <a:rPr lang="en-US" dirty="0" smtClean="0"/>
              <a:t>This was partly because it would take several years for Britain and France to get rearmament </a:t>
            </a:r>
            <a:r>
              <a:rPr lang="en-US" dirty="0" err="1" smtClean="0"/>
              <a:t>programmes</a:t>
            </a:r>
            <a:r>
              <a:rPr lang="en-US" dirty="0" smtClean="0"/>
              <a:t> fully underway.</a:t>
            </a:r>
          </a:p>
          <a:p>
            <a:pPr>
              <a:buClr>
                <a:srgbClr val="FF0000"/>
              </a:buClr>
              <a:buFont typeface="Wingdings" charset="2"/>
              <a:buChar char="v"/>
            </a:pPr>
            <a:r>
              <a:rPr lang="en-US" dirty="0" smtClean="0"/>
              <a:t>Therefore while defenses were being repaired and reconstructed, a policy of appeasement was adopted towards the dictators.</a:t>
            </a:r>
          </a:p>
          <a:p>
            <a:pPr>
              <a:buClr>
                <a:srgbClr val="FF0000"/>
              </a:buClr>
              <a:buFont typeface="Wingdings" charset="2"/>
              <a:buChar char="v"/>
            </a:pPr>
            <a:r>
              <a:rPr lang="en-US" dirty="0" smtClean="0"/>
              <a:t>Both rearmament and appeasement were, to a large extent, the result of the failures of the League of Nations.</a:t>
            </a:r>
          </a:p>
          <a:p>
            <a:pPr>
              <a:buClr>
                <a:srgbClr val="00FF00"/>
              </a:buClr>
              <a:buFont typeface="Wingdings" charset="2"/>
              <a:buChar char="v"/>
            </a:pPr>
            <a:endParaRPr lang="en-US" dirty="0"/>
          </a:p>
        </p:txBody>
      </p:sp>
    </p:spTree>
    <p:extLst>
      <p:ext uri="{BB962C8B-B14F-4D97-AF65-F5344CB8AC3E}">
        <p14:creationId xmlns:p14="http://schemas.microsoft.com/office/powerpoint/2010/main" val="8394351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5309"/>
            <a:ext cx="7772400" cy="1470025"/>
          </a:xfrm>
        </p:spPr>
        <p:txBody>
          <a:bodyPr>
            <a:normAutofit fontScale="90000"/>
          </a:bodyPr>
          <a:lstStyle/>
          <a:p>
            <a:r>
              <a:rPr lang="en-US" b="1" dirty="0" smtClean="0"/>
              <a:t>How far was Hitler’s foreign policy to blame for the outbreak of war in 1939?</a:t>
            </a:r>
            <a:endParaRPr lang="en-US" b="1" dirty="0"/>
          </a:p>
        </p:txBody>
      </p:sp>
    </p:spTree>
    <p:extLst>
      <p:ext uri="{BB962C8B-B14F-4D97-AF65-F5344CB8AC3E}">
        <p14:creationId xmlns:p14="http://schemas.microsoft.com/office/powerpoint/2010/main" val="302175054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672"/>
            <a:ext cx="8229600" cy="960960"/>
          </a:xfrm>
        </p:spPr>
        <p:txBody>
          <a:bodyPr>
            <a:normAutofit fontScale="90000"/>
          </a:bodyPr>
          <a:lstStyle/>
          <a:p>
            <a:r>
              <a:rPr lang="en-US" dirty="0" smtClean="0"/>
              <a:t>What were Hitler’s foreign policy aims?</a:t>
            </a:r>
            <a:endParaRPr lang="en-US" dirty="0"/>
          </a:p>
        </p:txBody>
      </p:sp>
      <p:sp>
        <p:nvSpPr>
          <p:cNvPr id="3" name="Content Placeholder 2"/>
          <p:cNvSpPr>
            <a:spLocks noGrp="1"/>
          </p:cNvSpPr>
          <p:nvPr>
            <p:ph idx="1"/>
          </p:nvPr>
        </p:nvSpPr>
        <p:spPr>
          <a:xfrm>
            <a:off x="240293" y="1235598"/>
            <a:ext cx="8702033" cy="5354260"/>
          </a:xfrm>
        </p:spPr>
        <p:txBody>
          <a:bodyPr>
            <a:normAutofit/>
          </a:bodyPr>
          <a:lstStyle/>
          <a:p>
            <a:pPr>
              <a:buClr>
                <a:srgbClr val="FF0000"/>
              </a:buClr>
              <a:buFont typeface="Wingdings" charset="2"/>
              <a:buChar char="v"/>
            </a:pPr>
            <a:r>
              <a:rPr lang="en-US" dirty="0" smtClean="0"/>
              <a:t>When Hitler became Chancellor of Germany in January 1933 he had one overriding foreign policy object:  He wanted to make Germany great again.</a:t>
            </a:r>
          </a:p>
          <a:p>
            <a:pPr>
              <a:buClr>
                <a:srgbClr val="FF0000"/>
              </a:buClr>
              <a:buFont typeface="Wingdings" charset="2"/>
              <a:buChar char="v"/>
            </a:pPr>
            <a:r>
              <a:rPr lang="en-US" dirty="0" smtClean="0"/>
              <a:t>This could be achieved by pursuing a number of secondary objectives.</a:t>
            </a:r>
            <a:endParaRPr lang="en-US" dirty="0"/>
          </a:p>
        </p:txBody>
      </p:sp>
    </p:spTree>
    <p:extLst>
      <p:ext uri="{BB962C8B-B14F-4D97-AF65-F5344CB8AC3E}">
        <p14:creationId xmlns:p14="http://schemas.microsoft.com/office/powerpoint/2010/main" val="11398082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672"/>
            <a:ext cx="8229600" cy="960960"/>
          </a:xfrm>
        </p:spPr>
        <p:txBody>
          <a:bodyPr>
            <a:normAutofit fontScale="90000"/>
          </a:bodyPr>
          <a:lstStyle/>
          <a:p>
            <a:r>
              <a:rPr lang="en-US" dirty="0" smtClean="0"/>
              <a:t>What were Hitler’s foreign policy aims?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36438812"/>
              </p:ext>
            </p:extLst>
          </p:nvPr>
        </p:nvGraphicFramePr>
        <p:xfrm>
          <a:off x="291784" y="1397000"/>
          <a:ext cx="8852216" cy="5124215"/>
        </p:xfrm>
        <a:graphic>
          <a:graphicData uri="http://schemas.openxmlformats.org/drawingml/2006/table">
            <a:tbl>
              <a:tblPr firstRow="1" bandRow="1">
                <a:tableStyleId>{08FB837D-C827-4EFA-A057-4D05807E0F7C}</a:tableStyleId>
              </a:tblPr>
              <a:tblGrid>
                <a:gridCol w="2316612"/>
                <a:gridCol w="6535604"/>
              </a:tblGrid>
              <a:tr h="535413">
                <a:tc>
                  <a:txBody>
                    <a:bodyPr/>
                    <a:lstStyle/>
                    <a:p>
                      <a:pPr algn="ctr"/>
                      <a:r>
                        <a:rPr lang="en-US" sz="2800" dirty="0" smtClean="0"/>
                        <a:t>Policy</a:t>
                      </a:r>
                      <a:endParaRPr lang="en-US" sz="2800" dirty="0"/>
                    </a:p>
                  </a:txBody>
                  <a:tcPr/>
                </a:tc>
                <a:tc>
                  <a:txBody>
                    <a:bodyPr/>
                    <a:lstStyle/>
                    <a:p>
                      <a:pPr algn="ctr"/>
                      <a:r>
                        <a:rPr lang="en-US" sz="2800" dirty="0" smtClean="0"/>
                        <a:t>Implications of policy</a:t>
                      </a:r>
                      <a:endParaRPr lang="en-US" sz="2800" dirty="0"/>
                    </a:p>
                  </a:txBody>
                  <a:tcPr/>
                </a:tc>
              </a:tr>
              <a:tr h="2183274">
                <a:tc>
                  <a:txBody>
                    <a:bodyPr/>
                    <a:lstStyle/>
                    <a:p>
                      <a:pPr algn="ctr"/>
                      <a:r>
                        <a:rPr lang="en-US" sz="2200" dirty="0" smtClean="0"/>
                        <a:t>Destroy</a:t>
                      </a:r>
                      <a:r>
                        <a:rPr lang="en-US" sz="2200" baseline="0" dirty="0" smtClean="0"/>
                        <a:t> the Treaty of Versailles</a:t>
                      </a:r>
                      <a:endParaRPr lang="en-US" sz="2200" dirty="0"/>
                    </a:p>
                  </a:txBody>
                  <a:tcPr anchor="ctr"/>
                </a:tc>
                <a:tc>
                  <a:txBody>
                    <a:bodyPr/>
                    <a:lstStyle/>
                    <a:p>
                      <a:pPr marL="342900" indent="-342900">
                        <a:buFont typeface="Arial"/>
                        <a:buChar char="•"/>
                      </a:pPr>
                      <a:r>
                        <a:rPr lang="en-US" sz="2200" dirty="0" smtClean="0"/>
                        <a:t>The disarmament clauses would be broken by introducing conscription</a:t>
                      </a:r>
                      <a:r>
                        <a:rPr lang="en-US" sz="2200" baseline="0" dirty="0" smtClean="0"/>
                        <a:t> and by building up the army, navy and air force.</a:t>
                      </a:r>
                    </a:p>
                    <a:p>
                      <a:pPr marL="342900" indent="-342900">
                        <a:buFont typeface="Arial"/>
                        <a:buChar char="•"/>
                      </a:pPr>
                      <a:r>
                        <a:rPr lang="en-US" sz="2200" baseline="0" dirty="0" smtClean="0"/>
                        <a:t>Germany’s western frontier would be secured by remilitarizing and refortifying the Rhineland.</a:t>
                      </a:r>
                    </a:p>
                    <a:p>
                      <a:pPr marL="342900" indent="-342900">
                        <a:buFont typeface="Arial"/>
                        <a:buChar char="•"/>
                      </a:pPr>
                      <a:r>
                        <a:rPr lang="en-US" sz="2200" baseline="0" dirty="0" smtClean="0"/>
                        <a:t>Lost territory would be regained.</a:t>
                      </a:r>
                      <a:endParaRPr lang="en-US" sz="2200" dirty="0"/>
                    </a:p>
                  </a:txBody>
                  <a:tcPr/>
                </a:tc>
              </a:tr>
              <a:tr h="240552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t>Create a Greater Germany</a:t>
                      </a:r>
                    </a:p>
                  </a:txBody>
                  <a:tcPr anchor="ctr" anchorCtr="1"/>
                </a:tc>
                <a:tc>
                  <a:txBody>
                    <a:bodyPr/>
                    <a:lstStyle/>
                    <a:p>
                      <a:pPr marL="342900" indent="-342900">
                        <a:buFont typeface="Arial"/>
                        <a:buChar char="•"/>
                      </a:pPr>
                      <a:r>
                        <a:rPr lang="en-US" sz="2200" dirty="0" smtClean="0"/>
                        <a:t>All German-speaking peoples would</a:t>
                      </a:r>
                      <a:r>
                        <a:rPr lang="en-US" sz="2200" baseline="0" dirty="0" smtClean="0"/>
                        <a:t> be brought into the Reich.</a:t>
                      </a:r>
                    </a:p>
                    <a:p>
                      <a:pPr marL="342900" indent="-342900">
                        <a:buFont typeface="Arial"/>
                        <a:buChar char="•"/>
                      </a:pPr>
                      <a:r>
                        <a:rPr lang="en-US" sz="2200" baseline="0" dirty="0" smtClean="0"/>
                        <a:t>The frontiers of Germany would be extended to cover those areas where the population was predominantly German.  This might include Austria and parts of Czechoslovakia and Poland.</a:t>
                      </a:r>
                      <a:endParaRPr lang="en-US" sz="2200" dirty="0"/>
                    </a:p>
                  </a:txBody>
                  <a:tcPr/>
                </a:tc>
              </a:tr>
            </a:tbl>
          </a:graphicData>
        </a:graphic>
      </p:graphicFrame>
    </p:spTree>
    <p:extLst>
      <p:ext uri="{BB962C8B-B14F-4D97-AF65-F5344CB8AC3E}">
        <p14:creationId xmlns:p14="http://schemas.microsoft.com/office/powerpoint/2010/main" val="97616232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672"/>
            <a:ext cx="8229600" cy="960960"/>
          </a:xfrm>
        </p:spPr>
        <p:txBody>
          <a:bodyPr>
            <a:normAutofit fontScale="90000"/>
          </a:bodyPr>
          <a:lstStyle/>
          <a:p>
            <a:r>
              <a:rPr lang="en-US" dirty="0" smtClean="0"/>
              <a:t>What were Hitler’s foreign policy aims?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44890235"/>
              </p:ext>
            </p:extLst>
          </p:nvPr>
        </p:nvGraphicFramePr>
        <p:xfrm>
          <a:off x="291784" y="1911834"/>
          <a:ext cx="8852216" cy="4489251"/>
        </p:xfrm>
        <a:graphic>
          <a:graphicData uri="http://schemas.openxmlformats.org/drawingml/2006/table">
            <a:tbl>
              <a:tblPr firstRow="1" bandRow="1">
                <a:tableStyleId>{08FB837D-C827-4EFA-A057-4D05807E0F7C}</a:tableStyleId>
              </a:tblPr>
              <a:tblGrid>
                <a:gridCol w="2316612"/>
                <a:gridCol w="6535604"/>
              </a:tblGrid>
              <a:tr h="453361">
                <a:tc>
                  <a:txBody>
                    <a:bodyPr/>
                    <a:lstStyle/>
                    <a:p>
                      <a:pPr algn="ctr"/>
                      <a:r>
                        <a:rPr lang="en-US" sz="2800" dirty="0" smtClean="0"/>
                        <a:t>Policy</a:t>
                      </a:r>
                      <a:endParaRPr lang="en-US" sz="2800" dirty="0"/>
                    </a:p>
                  </a:txBody>
                  <a:tcPr/>
                </a:tc>
                <a:tc>
                  <a:txBody>
                    <a:bodyPr/>
                    <a:lstStyle/>
                    <a:p>
                      <a:pPr algn="ctr"/>
                      <a:r>
                        <a:rPr lang="en-US" sz="2800" dirty="0" smtClean="0"/>
                        <a:t>Implications of policy</a:t>
                      </a:r>
                      <a:endParaRPr lang="en-US" sz="2800" dirty="0"/>
                    </a:p>
                  </a:txBody>
                  <a:tcPr/>
                </a:tc>
              </a:tr>
              <a:tr h="666708">
                <a:tc>
                  <a:txBody>
                    <a:bodyPr/>
                    <a:lstStyle/>
                    <a:p>
                      <a:pPr algn="ctr"/>
                      <a:r>
                        <a:rPr lang="en-US" sz="2200" dirty="0" smtClean="0"/>
                        <a:t>Destroy Communism</a:t>
                      </a:r>
                      <a:endParaRPr lang="en-US" sz="2200" dirty="0"/>
                    </a:p>
                  </a:txBody>
                  <a:tcPr anchor="ctr"/>
                </a:tc>
                <a:tc>
                  <a:txBody>
                    <a:bodyPr/>
                    <a:lstStyle/>
                    <a:p>
                      <a:pPr marL="342900" indent="-342900">
                        <a:buFont typeface="Arial"/>
                        <a:buChar char="•"/>
                      </a:pPr>
                      <a:r>
                        <a:rPr lang="en-US" sz="2200" dirty="0" smtClean="0"/>
                        <a:t>Germany would be drawn into conflict with Soviet Russia.</a:t>
                      </a:r>
                      <a:endParaRPr lang="en-US" sz="2200" dirty="0"/>
                    </a:p>
                  </a:txBody>
                  <a:tcPr/>
                </a:tc>
              </a:tr>
              <a:tr h="18401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t>Acquire lebensraum</a:t>
                      </a:r>
                      <a:r>
                        <a:rPr lang="en-US" sz="2200" baseline="0" dirty="0" smtClean="0"/>
                        <a:t> or “living space”</a:t>
                      </a:r>
                      <a:endParaRPr lang="en-US" sz="2200" dirty="0" smtClean="0"/>
                    </a:p>
                  </a:txBody>
                  <a:tcPr anchor="ctr" anchorCtr="1"/>
                </a:tc>
                <a:tc>
                  <a:txBody>
                    <a:bodyPr/>
                    <a:lstStyle/>
                    <a:p>
                      <a:pPr marL="342900" indent="-342900">
                        <a:buFont typeface="Arial"/>
                        <a:buChar char="•"/>
                      </a:pPr>
                      <a:r>
                        <a:rPr lang="en-US" sz="2200" dirty="0" smtClean="0"/>
                        <a:t>Hitler</a:t>
                      </a:r>
                      <a:r>
                        <a:rPr lang="en-US" sz="2200" baseline="0" dirty="0" smtClean="0"/>
                        <a:t> thought that it was the entitlement of all Germans to have “living space”.</a:t>
                      </a:r>
                    </a:p>
                    <a:p>
                      <a:pPr marL="342900" indent="-342900">
                        <a:buFont typeface="Arial"/>
                        <a:buChar char="•"/>
                      </a:pPr>
                      <a:r>
                        <a:rPr lang="en-US" sz="2200" baseline="0" dirty="0" smtClean="0"/>
                        <a:t>This meant more land for the recreation and cultivation.</a:t>
                      </a:r>
                    </a:p>
                    <a:p>
                      <a:pPr marL="342900" indent="-342900">
                        <a:buFont typeface="Arial"/>
                        <a:buChar char="•"/>
                      </a:pPr>
                      <a:r>
                        <a:rPr lang="en-US" sz="2200" baseline="0" dirty="0" smtClean="0"/>
                        <a:t>Lebensraum implied expansion eastwards at the expense of Poland and Soviet Russia.</a:t>
                      </a:r>
                      <a:endParaRPr lang="en-US" sz="2200" dirty="0"/>
                    </a:p>
                  </a:txBody>
                  <a:tcPr/>
                </a:tc>
              </a:tr>
              <a:tr h="11059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dirty="0" smtClean="0"/>
                        <a:t>Build up a central European empire</a:t>
                      </a:r>
                    </a:p>
                  </a:txBody>
                  <a:tcPr anchor="ctr" anchorCtr="1"/>
                </a:tc>
                <a:tc>
                  <a:txBody>
                    <a:bodyPr/>
                    <a:lstStyle/>
                    <a:p>
                      <a:pPr marL="342900" indent="-342900">
                        <a:buFont typeface="Arial"/>
                        <a:buChar char="•"/>
                      </a:pPr>
                      <a:r>
                        <a:rPr lang="en-US" sz="2200" dirty="0" smtClean="0"/>
                        <a:t>Once Hitler had achieved all this we would be master of a new central</a:t>
                      </a:r>
                      <a:r>
                        <a:rPr lang="en-US" sz="2200" baseline="0" dirty="0" smtClean="0"/>
                        <a:t> European empire, the most powerful state in Europe, if not the world.</a:t>
                      </a:r>
                      <a:endParaRPr lang="en-US" sz="2200" dirty="0"/>
                    </a:p>
                  </a:txBody>
                  <a:tcPr/>
                </a:tc>
              </a:tr>
            </a:tbl>
          </a:graphicData>
        </a:graphic>
      </p:graphicFrame>
    </p:spTree>
    <p:extLst>
      <p:ext uri="{BB962C8B-B14F-4D97-AF65-F5344CB8AC3E}">
        <p14:creationId xmlns:p14="http://schemas.microsoft.com/office/powerpoint/2010/main" val="385524795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672"/>
            <a:ext cx="8229600" cy="960960"/>
          </a:xfrm>
        </p:spPr>
        <p:txBody>
          <a:bodyPr>
            <a:normAutofit fontScale="90000"/>
          </a:bodyPr>
          <a:lstStyle/>
          <a:p>
            <a:r>
              <a:rPr lang="en-US" dirty="0" smtClean="0"/>
              <a:t>What were Hitler’s foreign policy aims?</a:t>
            </a:r>
            <a:endParaRPr lang="en-US" dirty="0"/>
          </a:p>
        </p:txBody>
      </p:sp>
      <p:sp>
        <p:nvSpPr>
          <p:cNvPr id="3" name="Content Placeholder 2"/>
          <p:cNvSpPr>
            <a:spLocks noGrp="1"/>
          </p:cNvSpPr>
          <p:nvPr>
            <p:ph idx="1"/>
          </p:nvPr>
        </p:nvSpPr>
        <p:spPr>
          <a:xfrm>
            <a:off x="240293" y="1235598"/>
            <a:ext cx="8702033" cy="5354260"/>
          </a:xfrm>
        </p:spPr>
        <p:txBody>
          <a:bodyPr>
            <a:normAutofit/>
          </a:bodyPr>
          <a:lstStyle/>
          <a:p>
            <a:pPr>
              <a:buClr>
                <a:srgbClr val="FF0000"/>
              </a:buClr>
              <a:buFont typeface="Wingdings" charset="2"/>
              <a:buChar char="v"/>
            </a:pPr>
            <a:r>
              <a:rPr lang="en-US" dirty="0" smtClean="0"/>
              <a:t>Whether Hitler’s ambition would have been satisfied once he had achieved these objectives is open to debate.</a:t>
            </a:r>
          </a:p>
          <a:p>
            <a:pPr>
              <a:buClr>
                <a:srgbClr val="FF0000"/>
              </a:buClr>
              <a:buFont typeface="Wingdings" charset="2"/>
              <a:buChar char="v"/>
            </a:pPr>
            <a:r>
              <a:rPr lang="en-US" dirty="0" smtClean="0"/>
              <a:t>Possibly he would have wanted to have France as a client state and so extend the range of German domination from the Urals to the Atlantic.</a:t>
            </a:r>
          </a:p>
          <a:p>
            <a:pPr>
              <a:buClr>
                <a:srgbClr val="FF0000"/>
              </a:buClr>
              <a:buFont typeface="Wingdings" charset="2"/>
              <a:buChar char="v"/>
            </a:pPr>
            <a:r>
              <a:rPr lang="en-US" dirty="0" smtClean="0"/>
              <a:t>Hitler was a man with a grand vision for Germany.</a:t>
            </a:r>
            <a:endParaRPr lang="en-US" dirty="0"/>
          </a:p>
        </p:txBody>
      </p:sp>
    </p:spTree>
    <p:extLst>
      <p:ext uri="{BB962C8B-B14F-4D97-AF65-F5344CB8AC3E}">
        <p14:creationId xmlns:p14="http://schemas.microsoft.com/office/powerpoint/2010/main" val="406974647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705"/>
          </a:xfrm>
        </p:spPr>
        <p:txBody>
          <a:bodyPr>
            <a:normAutofit fontScale="90000"/>
          </a:bodyPr>
          <a:lstStyle/>
          <a:p>
            <a:r>
              <a:rPr lang="en-US" dirty="0" smtClean="0"/>
              <a:t>How far was Hitler’s early foreign policy 1933-5 directed towards war?</a:t>
            </a:r>
            <a:endParaRPr lang="en-US" dirty="0"/>
          </a:p>
        </p:txBody>
      </p:sp>
      <p:sp>
        <p:nvSpPr>
          <p:cNvPr id="3" name="Content Placeholder 2"/>
          <p:cNvSpPr>
            <a:spLocks noGrp="1"/>
          </p:cNvSpPr>
          <p:nvPr>
            <p:ph idx="1"/>
          </p:nvPr>
        </p:nvSpPr>
        <p:spPr>
          <a:xfrm>
            <a:off x="188802" y="1287082"/>
            <a:ext cx="8955198" cy="5251292"/>
          </a:xfrm>
        </p:spPr>
        <p:txBody>
          <a:bodyPr>
            <a:normAutofit/>
          </a:bodyPr>
          <a:lstStyle/>
          <a:p>
            <a:pPr>
              <a:buClr>
                <a:srgbClr val="FF0000"/>
              </a:buClr>
              <a:buFont typeface="Wingdings" charset="2"/>
              <a:buChar char="v"/>
            </a:pPr>
            <a:r>
              <a:rPr lang="en-US" dirty="0" smtClean="0"/>
              <a:t>The early stages of Hitler’s foreign policy were quite tame compared with what followed.</a:t>
            </a:r>
          </a:p>
          <a:p>
            <a:pPr>
              <a:buClr>
                <a:srgbClr val="FF0000"/>
              </a:buClr>
              <a:buFont typeface="Wingdings" charset="2"/>
              <a:buChar char="v"/>
            </a:pPr>
            <a:r>
              <a:rPr lang="en-US" dirty="0" smtClean="0"/>
              <a:t>It was not clear to begin with that Hitler was heading towards war in Europe.</a:t>
            </a:r>
          </a:p>
          <a:p>
            <a:pPr>
              <a:buClr>
                <a:srgbClr val="FF0000"/>
              </a:buClr>
              <a:buFont typeface="Wingdings" charset="2"/>
              <a:buChar char="v"/>
            </a:pPr>
            <a:r>
              <a:rPr lang="en-US" dirty="0" smtClean="0"/>
              <a:t>Much of what he did in this period could be interpreted as trying to achieve equality with the western powers such as Britain and France.</a:t>
            </a:r>
          </a:p>
          <a:p>
            <a:pPr>
              <a:buClr>
                <a:srgbClr val="0000FF"/>
              </a:buClr>
              <a:buFont typeface="Wingdings" charset="2"/>
              <a:buChar char="v"/>
            </a:pPr>
            <a:endParaRPr lang="en-US" dirty="0"/>
          </a:p>
        </p:txBody>
      </p:sp>
    </p:spTree>
    <p:extLst>
      <p:ext uri="{BB962C8B-B14F-4D97-AF65-F5344CB8AC3E}">
        <p14:creationId xmlns:p14="http://schemas.microsoft.com/office/powerpoint/2010/main" val="31718210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Background</a:t>
            </a:r>
            <a:endParaRPr lang="en-US" dirty="0"/>
          </a:p>
        </p:txBody>
      </p:sp>
      <p:sp>
        <p:nvSpPr>
          <p:cNvPr id="3" name="Content Placeholder 2"/>
          <p:cNvSpPr>
            <a:spLocks noGrp="1"/>
          </p:cNvSpPr>
          <p:nvPr>
            <p:ph idx="1"/>
          </p:nvPr>
        </p:nvSpPr>
        <p:spPr>
          <a:xfrm>
            <a:off x="457200" y="1063988"/>
            <a:ext cx="8229600" cy="5611676"/>
          </a:xfrm>
        </p:spPr>
        <p:txBody>
          <a:bodyPr>
            <a:normAutofit/>
          </a:bodyPr>
          <a:lstStyle/>
          <a:p>
            <a:pPr>
              <a:buClr>
                <a:srgbClr val="FF0000"/>
              </a:buClr>
              <a:buFont typeface="Wingdings" charset="2"/>
              <a:buChar char="v"/>
            </a:pPr>
            <a:r>
              <a:rPr lang="en-US" dirty="0" smtClean="0"/>
              <a:t>Yet in the mid to late 1920s everything had looked so very different.</a:t>
            </a:r>
          </a:p>
          <a:p>
            <a:pPr>
              <a:buClr>
                <a:srgbClr val="FF0000"/>
              </a:buClr>
              <a:buFont typeface="Wingdings" charset="2"/>
              <a:buChar char="v"/>
            </a:pPr>
            <a:r>
              <a:rPr lang="en-US" dirty="0" smtClean="0"/>
              <a:t>The League of Nations seemed to be finding its feet and a series of international agreements such as Locarno and the Kellogg-Briand Pact appeared to suggest the dawn of a new age of peace and tranquility.</a:t>
            </a:r>
          </a:p>
          <a:p>
            <a:pPr>
              <a:buClr>
                <a:srgbClr val="FF0000"/>
              </a:buClr>
              <a:buFont typeface="Wingdings" charset="2"/>
              <a:buChar char="v"/>
            </a:pPr>
            <a:r>
              <a:rPr lang="en-US" dirty="0" smtClean="0"/>
              <a:t>Something had gone very wrong.</a:t>
            </a:r>
          </a:p>
          <a:p>
            <a:pPr>
              <a:buClr>
                <a:srgbClr val="0000FF"/>
              </a:buClr>
              <a:buFont typeface="Wingdings" charset="2"/>
              <a:buChar char="v"/>
            </a:pPr>
            <a:endParaRPr lang="en-US" dirty="0"/>
          </a:p>
        </p:txBody>
      </p:sp>
    </p:spTree>
    <p:extLst>
      <p:ext uri="{BB962C8B-B14F-4D97-AF65-F5344CB8AC3E}">
        <p14:creationId xmlns:p14="http://schemas.microsoft.com/office/powerpoint/2010/main" val="112187989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7921878"/>
              </p:ext>
            </p:extLst>
          </p:nvPr>
        </p:nvGraphicFramePr>
        <p:xfrm>
          <a:off x="257457" y="326061"/>
          <a:ext cx="8753524" cy="5714642"/>
        </p:xfrm>
        <a:graphic>
          <a:graphicData uri="http://schemas.openxmlformats.org/drawingml/2006/table">
            <a:tbl>
              <a:tblPr firstRow="1" bandRow="1">
                <a:tableStyleId>{775DCB02-9BB8-47FD-8907-85C794F793BA}</a:tableStyleId>
              </a:tblPr>
              <a:tblGrid>
                <a:gridCol w="1059010"/>
                <a:gridCol w="3695355"/>
                <a:gridCol w="3999159"/>
              </a:tblGrid>
              <a:tr h="677811">
                <a:tc>
                  <a:txBody>
                    <a:bodyPr/>
                    <a:lstStyle/>
                    <a:p>
                      <a:r>
                        <a:rPr lang="en-US" dirty="0" smtClean="0"/>
                        <a:t>Date</a:t>
                      </a:r>
                      <a:endParaRPr lang="en-US" dirty="0"/>
                    </a:p>
                  </a:txBody>
                  <a:tcPr anchor="ctr" anchorCtr="1"/>
                </a:tc>
                <a:tc>
                  <a:txBody>
                    <a:bodyPr/>
                    <a:lstStyle/>
                    <a:p>
                      <a:r>
                        <a:rPr lang="en-US" dirty="0" smtClean="0"/>
                        <a:t>Event or Action</a:t>
                      </a:r>
                      <a:endParaRPr lang="en-US" dirty="0"/>
                    </a:p>
                  </a:txBody>
                  <a:tcPr anchor="ctr" anchorCtr="1"/>
                </a:tc>
                <a:tc>
                  <a:txBody>
                    <a:bodyPr/>
                    <a:lstStyle/>
                    <a:p>
                      <a:r>
                        <a:rPr lang="en-US" dirty="0" smtClean="0"/>
                        <a:t>Comment</a:t>
                      </a:r>
                      <a:endParaRPr lang="en-US" dirty="0"/>
                    </a:p>
                  </a:txBody>
                  <a:tcPr anchor="ctr" anchorCtr="1"/>
                </a:tc>
              </a:tr>
              <a:tr h="1278553">
                <a:tc>
                  <a:txBody>
                    <a:bodyPr/>
                    <a:lstStyle/>
                    <a:p>
                      <a:r>
                        <a:rPr lang="en-US" dirty="0" smtClean="0"/>
                        <a:t>1933</a:t>
                      </a:r>
                      <a:endParaRPr lang="en-US" dirty="0"/>
                    </a:p>
                  </a:txBody>
                  <a:tcPr/>
                </a:tc>
                <a:tc>
                  <a:txBody>
                    <a:bodyPr/>
                    <a:lstStyle/>
                    <a:p>
                      <a:r>
                        <a:rPr lang="en-US" dirty="0" smtClean="0"/>
                        <a:t>Germany refused to pay anymore reparations,</a:t>
                      </a:r>
                      <a:r>
                        <a:rPr lang="en-US" baseline="0" dirty="0" smtClean="0"/>
                        <a:t> walked out of the World Disarmament Conference, and left the League of Nations</a:t>
                      </a:r>
                      <a:endParaRPr lang="en-US" dirty="0"/>
                    </a:p>
                  </a:txBody>
                  <a:tcPr/>
                </a:tc>
                <a:tc>
                  <a:txBody>
                    <a:bodyPr/>
                    <a:lstStyle/>
                    <a:p>
                      <a:pPr marL="285750" indent="-285750">
                        <a:buFont typeface="Arial"/>
                        <a:buChar char="•"/>
                      </a:pPr>
                      <a:r>
                        <a:rPr lang="en-US" dirty="0" smtClean="0"/>
                        <a:t>These were Hitler’s first strikes against the Versailles</a:t>
                      </a:r>
                      <a:r>
                        <a:rPr lang="en-US" baseline="0" dirty="0" smtClean="0"/>
                        <a:t> settlement.</a:t>
                      </a:r>
                    </a:p>
                    <a:p>
                      <a:pPr marL="285750" indent="-285750">
                        <a:buFont typeface="Arial"/>
                        <a:buChar char="•"/>
                      </a:pPr>
                      <a:r>
                        <a:rPr lang="en-US" baseline="0" dirty="0" smtClean="0"/>
                        <a:t>Germany also began to rearm in secret.</a:t>
                      </a:r>
                      <a:endParaRPr lang="en-US" dirty="0"/>
                    </a:p>
                  </a:txBody>
                  <a:tcPr/>
                </a:tc>
              </a:tr>
              <a:tr h="1184115">
                <a:tc>
                  <a:txBody>
                    <a:bodyPr/>
                    <a:lstStyle/>
                    <a:p>
                      <a:r>
                        <a:rPr lang="en-US" dirty="0" smtClean="0"/>
                        <a:t>January 1934</a:t>
                      </a:r>
                      <a:endParaRPr lang="en-US" dirty="0"/>
                    </a:p>
                  </a:txBody>
                  <a:tcPr/>
                </a:tc>
                <a:tc>
                  <a:txBody>
                    <a:bodyPr/>
                    <a:lstStyle/>
                    <a:p>
                      <a:r>
                        <a:rPr lang="en-US" dirty="0" smtClean="0"/>
                        <a:t>Ten-year non-aggression pact with Poland agreed.</a:t>
                      </a:r>
                      <a:endParaRPr lang="en-US" dirty="0"/>
                    </a:p>
                  </a:txBody>
                  <a:tcPr/>
                </a:tc>
                <a:tc>
                  <a:txBody>
                    <a:bodyPr/>
                    <a:lstStyle/>
                    <a:p>
                      <a:pPr marL="285750" indent="-285750">
                        <a:buFont typeface="Arial"/>
                        <a:buChar char="•"/>
                      </a:pPr>
                      <a:r>
                        <a:rPr lang="en-US" dirty="0" smtClean="0"/>
                        <a:t>This would remove the prospect</a:t>
                      </a:r>
                      <a:r>
                        <a:rPr lang="en-US" baseline="0" dirty="0" smtClean="0"/>
                        <a:t> of war with Poland if Hitler decided to make a move against Austria or Czechoslovakia.</a:t>
                      </a:r>
                      <a:endParaRPr lang="en-US" dirty="0"/>
                    </a:p>
                  </a:txBody>
                  <a:tcPr/>
                </a:tc>
              </a:tr>
              <a:tr h="2569558">
                <a:tc>
                  <a:txBody>
                    <a:bodyPr/>
                    <a:lstStyle/>
                    <a:p>
                      <a:r>
                        <a:rPr lang="en-US" dirty="0" smtClean="0"/>
                        <a:t>July 1934</a:t>
                      </a:r>
                      <a:endParaRPr lang="en-US" dirty="0"/>
                    </a:p>
                  </a:txBody>
                  <a:tcPr/>
                </a:tc>
                <a:tc>
                  <a:txBody>
                    <a:bodyPr/>
                    <a:lstStyle/>
                    <a:p>
                      <a:r>
                        <a:rPr lang="en-US" dirty="0" smtClean="0"/>
                        <a:t>Attempted union or Anschluss with Austria</a:t>
                      </a:r>
                      <a:endParaRPr lang="en-US" dirty="0"/>
                    </a:p>
                  </a:txBody>
                  <a:tcPr/>
                </a:tc>
                <a:tc>
                  <a:txBody>
                    <a:bodyPr/>
                    <a:lstStyle/>
                    <a:p>
                      <a:pPr marL="285750" indent="-285750">
                        <a:buFont typeface="Arial"/>
                        <a:buChar char="•"/>
                      </a:pPr>
                      <a:r>
                        <a:rPr lang="en-US" dirty="0" smtClean="0"/>
                        <a:t>This</a:t>
                      </a:r>
                      <a:r>
                        <a:rPr lang="en-US" baseline="0" dirty="0" smtClean="0"/>
                        <a:t> followed the murder of Austrian Chancellor Dollfuss by Austrian Nazis.</a:t>
                      </a:r>
                    </a:p>
                    <a:p>
                      <a:pPr marL="285750" indent="-285750">
                        <a:buFont typeface="Arial"/>
                        <a:buChar char="•"/>
                      </a:pPr>
                      <a:r>
                        <a:rPr lang="en-US" baseline="0" dirty="0" smtClean="0"/>
                        <a:t>In the resulting confusion Hitler was poised to strike but Mussolini signaled his disapproval by moving Italian troops to the Brenner Pass.</a:t>
                      </a:r>
                    </a:p>
                    <a:p>
                      <a:pPr marL="285750" indent="-285750">
                        <a:buFont typeface="Arial"/>
                        <a:buChar char="•"/>
                      </a:pPr>
                      <a:r>
                        <a:rPr lang="en-US" baseline="0" dirty="0" smtClean="0"/>
                        <a:t>Hitler backed down and denied any responsibility for the murder of Dollfuss.</a:t>
                      </a:r>
                      <a:endParaRPr lang="en-US" dirty="0"/>
                    </a:p>
                  </a:txBody>
                  <a:tcPr/>
                </a:tc>
              </a:tr>
            </a:tbl>
          </a:graphicData>
        </a:graphic>
      </p:graphicFrame>
    </p:spTree>
    <p:extLst>
      <p:ext uri="{BB962C8B-B14F-4D97-AF65-F5344CB8AC3E}">
        <p14:creationId xmlns:p14="http://schemas.microsoft.com/office/powerpoint/2010/main" val="235390477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18437450"/>
              </p:ext>
            </p:extLst>
          </p:nvPr>
        </p:nvGraphicFramePr>
        <p:xfrm>
          <a:off x="257457" y="326059"/>
          <a:ext cx="8753524" cy="6385881"/>
        </p:xfrm>
        <a:graphic>
          <a:graphicData uri="http://schemas.openxmlformats.org/drawingml/2006/table">
            <a:tbl>
              <a:tblPr firstRow="1" bandRow="1">
                <a:tableStyleId>{775DCB02-9BB8-47FD-8907-85C794F793BA}</a:tableStyleId>
              </a:tblPr>
              <a:tblGrid>
                <a:gridCol w="1059010"/>
                <a:gridCol w="2356580"/>
                <a:gridCol w="5337934"/>
              </a:tblGrid>
              <a:tr h="919659">
                <a:tc>
                  <a:txBody>
                    <a:bodyPr/>
                    <a:lstStyle/>
                    <a:p>
                      <a:r>
                        <a:rPr lang="en-US" dirty="0" smtClean="0"/>
                        <a:t>Date</a:t>
                      </a:r>
                      <a:endParaRPr lang="en-US" dirty="0"/>
                    </a:p>
                  </a:txBody>
                  <a:tcPr anchor="ctr" anchorCtr="1"/>
                </a:tc>
                <a:tc>
                  <a:txBody>
                    <a:bodyPr/>
                    <a:lstStyle/>
                    <a:p>
                      <a:r>
                        <a:rPr lang="en-US" dirty="0" smtClean="0"/>
                        <a:t>Event or Action</a:t>
                      </a:r>
                      <a:endParaRPr lang="en-US" dirty="0"/>
                    </a:p>
                  </a:txBody>
                  <a:tcPr anchor="ctr" anchorCtr="1"/>
                </a:tc>
                <a:tc>
                  <a:txBody>
                    <a:bodyPr/>
                    <a:lstStyle/>
                    <a:p>
                      <a:r>
                        <a:rPr lang="en-US" dirty="0" smtClean="0"/>
                        <a:t>Comment</a:t>
                      </a:r>
                      <a:endParaRPr lang="en-US" dirty="0"/>
                    </a:p>
                  </a:txBody>
                  <a:tcPr anchor="ctr" anchorCtr="1"/>
                </a:tc>
              </a:tr>
              <a:tr h="2357262">
                <a:tc>
                  <a:txBody>
                    <a:bodyPr/>
                    <a:lstStyle/>
                    <a:p>
                      <a:r>
                        <a:rPr lang="en-US" dirty="0" smtClean="0"/>
                        <a:t>January</a:t>
                      </a:r>
                      <a:r>
                        <a:rPr lang="en-US" baseline="0" dirty="0" smtClean="0"/>
                        <a:t> 1935</a:t>
                      </a:r>
                      <a:endParaRPr lang="en-US" dirty="0"/>
                    </a:p>
                  </a:txBody>
                  <a:tcPr/>
                </a:tc>
                <a:tc>
                  <a:txBody>
                    <a:bodyPr/>
                    <a:lstStyle/>
                    <a:p>
                      <a:r>
                        <a:rPr lang="en-US" dirty="0" smtClean="0"/>
                        <a:t>Saar</a:t>
                      </a:r>
                      <a:r>
                        <a:rPr lang="en-US" baseline="0" dirty="0" smtClean="0"/>
                        <a:t> plebiscite</a:t>
                      </a:r>
                      <a:endParaRPr lang="en-US" dirty="0"/>
                    </a:p>
                  </a:txBody>
                  <a:tcPr/>
                </a:tc>
                <a:tc>
                  <a:txBody>
                    <a:bodyPr/>
                    <a:lstStyle/>
                    <a:p>
                      <a:pPr marL="285750" indent="-285750">
                        <a:buFont typeface="Arial"/>
                        <a:buChar char="•"/>
                      </a:pPr>
                      <a:r>
                        <a:rPr lang="en-US" dirty="0" smtClean="0"/>
                        <a:t>This took place in accordance with the Treaty of Versailles.</a:t>
                      </a:r>
                    </a:p>
                    <a:p>
                      <a:pPr marL="285750" indent="-285750">
                        <a:buFont typeface="Arial"/>
                        <a:buChar char="•"/>
                      </a:pPr>
                      <a:r>
                        <a:rPr lang="en-US" dirty="0" smtClean="0"/>
                        <a:t>The results showed that over 90 percent</a:t>
                      </a:r>
                      <a:r>
                        <a:rPr lang="en-US" baseline="0" dirty="0" smtClean="0"/>
                        <a:t> were in favor of a return to Germany.</a:t>
                      </a:r>
                    </a:p>
                    <a:p>
                      <a:pPr marL="285750" indent="-285750">
                        <a:buFont typeface="Arial"/>
                        <a:buChar char="•"/>
                      </a:pPr>
                      <a:r>
                        <a:rPr lang="en-US" baseline="0" dirty="0" smtClean="0"/>
                        <a:t>Germany had now regained its first piece of lost territory by legal and peaceful means.</a:t>
                      </a:r>
                      <a:endParaRPr lang="en-US" dirty="0"/>
                    </a:p>
                  </a:txBody>
                  <a:tcPr/>
                </a:tc>
              </a:tr>
              <a:tr h="2729461">
                <a:tc>
                  <a:txBody>
                    <a:bodyPr/>
                    <a:lstStyle/>
                    <a:p>
                      <a:r>
                        <a:rPr lang="en-US" dirty="0" smtClean="0"/>
                        <a:t>March 1935</a:t>
                      </a:r>
                      <a:endParaRPr lang="en-US" dirty="0"/>
                    </a:p>
                  </a:txBody>
                  <a:tcPr/>
                </a:tc>
                <a:tc>
                  <a:txBody>
                    <a:bodyPr/>
                    <a:lstStyle/>
                    <a:p>
                      <a:r>
                        <a:rPr lang="en-US" dirty="0" smtClean="0"/>
                        <a:t>Reintroduction of</a:t>
                      </a:r>
                      <a:r>
                        <a:rPr lang="en-US" baseline="0" dirty="0" smtClean="0"/>
                        <a:t> conscription</a:t>
                      </a:r>
                      <a:endParaRPr lang="en-US" dirty="0"/>
                    </a:p>
                  </a:txBody>
                  <a:tcPr/>
                </a:tc>
                <a:tc>
                  <a:txBody>
                    <a:bodyPr/>
                    <a:lstStyle/>
                    <a:p>
                      <a:pPr marL="285750" indent="-285750">
                        <a:buFont typeface="Arial"/>
                        <a:buChar char="•"/>
                      </a:pPr>
                      <a:r>
                        <a:rPr lang="en-US" dirty="0" smtClean="0"/>
                        <a:t>This was a direct challenge to the Allied</a:t>
                      </a:r>
                      <a:r>
                        <a:rPr lang="en-US" baseline="0" dirty="0" smtClean="0"/>
                        <a:t> powers, Britain, France, and Italy.  Hitler announced his intention of building up the army to 36 divisions (500,000 men) together with the creation of a military air force.</a:t>
                      </a:r>
                    </a:p>
                    <a:p>
                      <a:pPr marL="285750" indent="-285750">
                        <a:buFont typeface="Arial"/>
                        <a:buChar char="•"/>
                      </a:pPr>
                      <a:r>
                        <a:rPr lang="en-US" baseline="0" dirty="0" smtClean="0"/>
                        <a:t>The Allies responded with the formation of the </a:t>
                      </a:r>
                      <a:r>
                        <a:rPr lang="en-US" b="1" u="sng" baseline="0" dirty="0" err="1" smtClean="0"/>
                        <a:t>Stresa</a:t>
                      </a:r>
                      <a:r>
                        <a:rPr lang="en-US" b="1" u="sng" baseline="0" dirty="0" smtClean="0"/>
                        <a:t> Front.</a:t>
                      </a:r>
                    </a:p>
                    <a:p>
                      <a:pPr marL="285750" indent="-285750">
                        <a:buFont typeface="Arial"/>
                        <a:buChar char="•"/>
                      </a:pPr>
                      <a:r>
                        <a:rPr lang="en-US" b="0" u="none" baseline="0" dirty="0" smtClean="0"/>
                        <a:t>Hitler got away with it, although his actions prompted France and Soviet Russia, followed by Soviet Russia and Czechoslovakia, to sign </a:t>
                      </a:r>
                      <a:r>
                        <a:rPr lang="en-US" b="1" u="sng" baseline="0" dirty="0" err="1" smtClean="0"/>
                        <a:t>mutal</a:t>
                      </a:r>
                      <a:r>
                        <a:rPr lang="en-US" b="1" u="sng" baseline="0" dirty="0" smtClean="0"/>
                        <a:t> assistance pacts.</a:t>
                      </a:r>
                      <a:endParaRPr lang="en-US" b="0" u="none" dirty="0"/>
                    </a:p>
                  </a:txBody>
                  <a:tcPr/>
                </a:tc>
              </a:tr>
            </a:tbl>
          </a:graphicData>
        </a:graphic>
      </p:graphicFrame>
    </p:spTree>
    <p:extLst>
      <p:ext uri="{BB962C8B-B14F-4D97-AF65-F5344CB8AC3E}">
        <p14:creationId xmlns:p14="http://schemas.microsoft.com/office/powerpoint/2010/main" val="13016315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18240262"/>
              </p:ext>
            </p:extLst>
          </p:nvPr>
        </p:nvGraphicFramePr>
        <p:xfrm>
          <a:off x="257457" y="326059"/>
          <a:ext cx="8753524" cy="4360403"/>
        </p:xfrm>
        <a:graphic>
          <a:graphicData uri="http://schemas.openxmlformats.org/drawingml/2006/table">
            <a:tbl>
              <a:tblPr firstRow="1" bandRow="1">
                <a:tableStyleId>{775DCB02-9BB8-47FD-8907-85C794F793BA}</a:tableStyleId>
              </a:tblPr>
              <a:tblGrid>
                <a:gridCol w="1059010"/>
                <a:gridCol w="2356580"/>
                <a:gridCol w="5337934"/>
              </a:tblGrid>
              <a:tr h="669284">
                <a:tc>
                  <a:txBody>
                    <a:bodyPr/>
                    <a:lstStyle/>
                    <a:p>
                      <a:r>
                        <a:rPr lang="en-US" dirty="0" smtClean="0"/>
                        <a:t>Date</a:t>
                      </a:r>
                      <a:endParaRPr lang="en-US" dirty="0"/>
                    </a:p>
                  </a:txBody>
                  <a:tcPr anchor="ctr" anchorCtr="1"/>
                </a:tc>
                <a:tc>
                  <a:txBody>
                    <a:bodyPr/>
                    <a:lstStyle/>
                    <a:p>
                      <a:r>
                        <a:rPr lang="en-US" dirty="0" smtClean="0"/>
                        <a:t>Event or Action</a:t>
                      </a:r>
                      <a:endParaRPr lang="en-US" dirty="0"/>
                    </a:p>
                  </a:txBody>
                  <a:tcPr anchor="ctr" anchorCtr="1"/>
                </a:tc>
                <a:tc>
                  <a:txBody>
                    <a:bodyPr/>
                    <a:lstStyle/>
                    <a:p>
                      <a:r>
                        <a:rPr lang="en-US" dirty="0" smtClean="0"/>
                        <a:t>Comment</a:t>
                      </a:r>
                      <a:endParaRPr lang="en-US" dirty="0"/>
                    </a:p>
                  </a:txBody>
                  <a:tcPr anchor="ctr" anchorCtr="1"/>
                </a:tc>
              </a:tr>
              <a:tr h="3691119">
                <a:tc>
                  <a:txBody>
                    <a:bodyPr/>
                    <a:lstStyle/>
                    <a:p>
                      <a:r>
                        <a:rPr lang="en-US" dirty="0" smtClean="0"/>
                        <a:t>June </a:t>
                      </a:r>
                      <a:r>
                        <a:rPr lang="en-US" baseline="0" dirty="0" smtClean="0"/>
                        <a:t>1935</a:t>
                      </a:r>
                      <a:endParaRPr lang="en-US" dirty="0"/>
                    </a:p>
                  </a:txBody>
                  <a:tcPr/>
                </a:tc>
                <a:tc>
                  <a:txBody>
                    <a:bodyPr/>
                    <a:lstStyle/>
                    <a:p>
                      <a:r>
                        <a:rPr lang="en-US" dirty="0" smtClean="0"/>
                        <a:t>Anglo-German</a:t>
                      </a:r>
                      <a:r>
                        <a:rPr lang="en-US" baseline="0" dirty="0" smtClean="0"/>
                        <a:t> Naval Agreement</a:t>
                      </a:r>
                      <a:endParaRPr lang="en-US" dirty="0"/>
                    </a:p>
                  </a:txBody>
                  <a:tcPr/>
                </a:tc>
                <a:tc>
                  <a:txBody>
                    <a:bodyPr/>
                    <a:lstStyle/>
                    <a:p>
                      <a:pPr marL="285750" indent="-285750">
                        <a:buFont typeface="Arial"/>
                        <a:buChar char="•"/>
                      </a:pPr>
                      <a:r>
                        <a:rPr lang="en-US" dirty="0" smtClean="0"/>
                        <a:t>This pact</a:t>
                      </a:r>
                      <a:r>
                        <a:rPr lang="en-US" baseline="0" dirty="0" smtClean="0"/>
                        <a:t> allowed Germany to have a fleet that was 35 percent the size of Britain’s, with submarines at 45 percent.  This pact essentially legalized German naval rearmament and was made without obtaining the prior agreement of France and Italy.</a:t>
                      </a:r>
                    </a:p>
                    <a:p>
                      <a:pPr marL="285750" indent="-285750">
                        <a:buFont typeface="Arial"/>
                        <a:buChar char="•"/>
                      </a:pPr>
                      <a:r>
                        <a:rPr lang="en-US" baseline="0" dirty="0" smtClean="0"/>
                        <a:t>This gave the impression that it was quite in order for countries to pursue their national interests regardless of others.</a:t>
                      </a:r>
                    </a:p>
                    <a:p>
                      <a:pPr marL="285750" indent="-285750">
                        <a:buFont typeface="Arial"/>
                        <a:buChar char="•"/>
                      </a:pPr>
                      <a:r>
                        <a:rPr lang="en-US" baseline="0" dirty="0" smtClean="0"/>
                        <a:t>Mussolini felt encouraged to apply the same selfish principle to extending Italy’s colonies. </a:t>
                      </a:r>
                      <a:endParaRPr lang="en-US" dirty="0"/>
                    </a:p>
                  </a:txBody>
                  <a:tcPr/>
                </a:tc>
              </a:tr>
            </a:tbl>
          </a:graphicData>
        </a:graphic>
      </p:graphicFrame>
    </p:spTree>
    <p:extLst>
      <p:ext uri="{BB962C8B-B14F-4D97-AF65-F5344CB8AC3E}">
        <p14:creationId xmlns:p14="http://schemas.microsoft.com/office/powerpoint/2010/main" val="312816448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How far did Hitler reveal his true intentions between 1936 and 1938?</a:t>
            </a:r>
            <a:endParaRPr lang="en-US" dirty="0"/>
          </a:p>
        </p:txBody>
      </p:sp>
      <p:sp>
        <p:nvSpPr>
          <p:cNvPr id="3" name="Content Placeholder 2"/>
          <p:cNvSpPr>
            <a:spLocks noGrp="1"/>
          </p:cNvSpPr>
          <p:nvPr>
            <p:ph idx="1"/>
          </p:nvPr>
        </p:nvSpPr>
        <p:spPr>
          <a:xfrm>
            <a:off x="240293" y="1252758"/>
            <a:ext cx="8702033" cy="5302777"/>
          </a:xfrm>
        </p:spPr>
        <p:txBody>
          <a:bodyPr>
            <a:normAutofit lnSpcReduction="10000"/>
          </a:bodyPr>
          <a:lstStyle/>
          <a:p>
            <a:pPr>
              <a:buClr>
                <a:srgbClr val="FF0000"/>
              </a:buClr>
              <a:buFont typeface="Wingdings" charset="2"/>
              <a:buChar char="v"/>
            </a:pPr>
            <a:r>
              <a:rPr lang="en-US" dirty="0" smtClean="0"/>
              <a:t>By the beginning of 1936 Hitler had been in power for three years.</a:t>
            </a:r>
          </a:p>
          <a:p>
            <a:pPr>
              <a:buClr>
                <a:srgbClr val="FF0000"/>
              </a:buClr>
              <a:buFont typeface="Wingdings" charset="2"/>
              <a:buChar char="v"/>
            </a:pPr>
            <a:r>
              <a:rPr lang="en-US" dirty="0" smtClean="0"/>
              <a:t>Up to this point not a shot had been fired in anger against a foreign power by a German Soldier.</a:t>
            </a:r>
          </a:p>
          <a:p>
            <a:pPr>
              <a:buClr>
                <a:srgbClr val="FF0000"/>
              </a:buClr>
              <a:buFont typeface="Wingdings" charset="2"/>
              <a:buChar char="v"/>
            </a:pPr>
            <a:r>
              <a:rPr lang="en-US" dirty="0" smtClean="0"/>
              <a:t>During the next three years it was still not clear to most western statesmen what Hitler intended.</a:t>
            </a:r>
          </a:p>
          <a:p>
            <a:pPr>
              <a:buClr>
                <a:srgbClr val="FF0000"/>
              </a:buClr>
              <a:buFont typeface="Wingdings" charset="2"/>
              <a:buChar char="v"/>
            </a:pPr>
            <a:r>
              <a:rPr lang="en-US" dirty="0" smtClean="0"/>
              <a:t>His methods were highly questionable but his objectives often appeared quite reasonable.</a:t>
            </a:r>
          </a:p>
          <a:p>
            <a:pPr>
              <a:buClr>
                <a:srgbClr val="FF0000"/>
              </a:buClr>
              <a:buFont typeface="Wingdings" charset="2"/>
              <a:buChar char="v"/>
            </a:pPr>
            <a:r>
              <a:rPr lang="en-US" dirty="0" smtClean="0"/>
              <a:t>Look at map on page 50 of the textbook.</a:t>
            </a:r>
          </a:p>
          <a:p>
            <a:pPr>
              <a:buClr>
                <a:srgbClr val="00FF00"/>
              </a:buClr>
              <a:buFont typeface="Wingdings" charset="2"/>
              <a:buChar char="v"/>
            </a:pPr>
            <a:endParaRPr lang="en-US" dirty="0"/>
          </a:p>
        </p:txBody>
      </p:sp>
    </p:spTree>
    <p:extLst>
      <p:ext uri="{BB962C8B-B14F-4D97-AF65-F5344CB8AC3E}">
        <p14:creationId xmlns:p14="http://schemas.microsoft.com/office/powerpoint/2010/main" val="96211297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remilitarization of the Rhineland, March 1936</a:t>
            </a:r>
            <a:endParaRPr lang="en-US" dirty="0"/>
          </a:p>
        </p:txBody>
      </p:sp>
      <p:sp>
        <p:nvSpPr>
          <p:cNvPr id="3" name="Content Placeholder 2"/>
          <p:cNvSpPr>
            <a:spLocks noGrp="1"/>
          </p:cNvSpPr>
          <p:nvPr>
            <p:ph idx="1"/>
          </p:nvPr>
        </p:nvSpPr>
        <p:spPr>
          <a:xfrm>
            <a:off x="240293" y="1252758"/>
            <a:ext cx="8702033" cy="5302777"/>
          </a:xfrm>
        </p:spPr>
        <p:txBody>
          <a:bodyPr>
            <a:normAutofit lnSpcReduction="10000"/>
          </a:bodyPr>
          <a:lstStyle/>
          <a:p>
            <a:pPr>
              <a:buClr>
                <a:srgbClr val="FF0000"/>
              </a:buClr>
              <a:buFont typeface="Wingdings" charset="2"/>
              <a:buChar char="v"/>
            </a:pPr>
            <a:r>
              <a:rPr lang="en-US" dirty="0" smtClean="0"/>
              <a:t>The Rhineland had been declared a demilitarized zone by the Treat of Versailles which also authorized an army of occupation on the west bank for a period of 15 years.</a:t>
            </a:r>
          </a:p>
          <a:p>
            <a:pPr>
              <a:buClr>
                <a:srgbClr val="FF0000"/>
              </a:buClr>
              <a:buFont typeface="Wingdings" charset="2"/>
              <a:buChar char="v"/>
            </a:pPr>
            <a:r>
              <a:rPr lang="en-US" dirty="0" smtClean="0"/>
              <a:t>In fact, the Allied troops left five years ahead of schedule.</a:t>
            </a:r>
          </a:p>
          <a:p>
            <a:pPr>
              <a:buClr>
                <a:srgbClr val="FF0000"/>
              </a:buClr>
              <a:buFont typeface="Wingdings" charset="2"/>
              <a:buChar char="v"/>
            </a:pPr>
            <a:r>
              <a:rPr lang="en-US" dirty="0" smtClean="0"/>
              <a:t>From the German point of view a demilitarized Rhineland was a constant reminder of Germany’s humiliation and disadvantage as, in theory, it enabled western armies to invade at will, as happened in January 1923.</a:t>
            </a:r>
          </a:p>
          <a:p>
            <a:pPr>
              <a:buClr>
                <a:srgbClr val="FF0000"/>
              </a:buClr>
              <a:buFont typeface="Wingdings" charset="2"/>
              <a:buChar char="v"/>
            </a:pPr>
            <a:endParaRPr lang="en-US" dirty="0"/>
          </a:p>
        </p:txBody>
      </p:sp>
    </p:spTree>
    <p:extLst>
      <p:ext uri="{BB962C8B-B14F-4D97-AF65-F5344CB8AC3E}">
        <p14:creationId xmlns:p14="http://schemas.microsoft.com/office/powerpoint/2010/main" val="378585157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a:t>The remilitarization of the Rhineland, March 1936</a:t>
            </a:r>
          </a:p>
        </p:txBody>
      </p:sp>
      <p:sp>
        <p:nvSpPr>
          <p:cNvPr id="3" name="Content Placeholder 2"/>
          <p:cNvSpPr>
            <a:spLocks noGrp="1"/>
          </p:cNvSpPr>
          <p:nvPr>
            <p:ph idx="1"/>
          </p:nvPr>
        </p:nvSpPr>
        <p:spPr>
          <a:xfrm>
            <a:off x="240293" y="1252758"/>
            <a:ext cx="8702033" cy="5302777"/>
          </a:xfrm>
        </p:spPr>
        <p:txBody>
          <a:bodyPr>
            <a:normAutofit fontScale="92500"/>
          </a:bodyPr>
          <a:lstStyle/>
          <a:p>
            <a:pPr>
              <a:buClr>
                <a:srgbClr val="FF0000"/>
              </a:buClr>
              <a:buFont typeface="Wingdings" charset="2"/>
              <a:buChar char="v"/>
            </a:pPr>
            <a:r>
              <a:rPr lang="en-US" dirty="0" smtClean="0"/>
              <a:t>With two divisions of troops against a possible opposition force of two hundred divisions, German forces marched into the Rhineland in March 1936.</a:t>
            </a:r>
          </a:p>
          <a:p>
            <a:pPr>
              <a:buClr>
                <a:srgbClr val="FF0000"/>
              </a:buClr>
              <a:buFont typeface="Wingdings" charset="2"/>
              <a:buChar char="v"/>
            </a:pPr>
            <a:r>
              <a:rPr lang="en-US" dirty="0" smtClean="0"/>
              <a:t>As Hitler had correctly predicted, neither the French nor the British had any desire for war over this issue.</a:t>
            </a:r>
          </a:p>
          <a:p>
            <a:pPr>
              <a:buClr>
                <a:srgbClr val="FF0000"/>
              </a:buClr>
              <a:buFont typeface="Wingdings" charset="2"/>
              <a:buChar char="v"/>
            </a:pPr>
            <a:r>
              <a:rPr lang="en-US" dirty="0" smtClean="0"/>
              <a:t>The Rhineland was widely regarded as Germany’s “backyard” and both French and British leaders realized that it was foolhardy to risk European peace over whether or not German troops should occupy part of their own country.</a:t>
            </a:r>
          </a:p>
        </p:txBody>
      </p:sp>
    </p:spTree>
    <p:extLst>
      <p:ext uri="{BB962C8B-B14F-4D97-AF65-F5344CB8AC3E}">
        <p14:creationId xmlns:p14="http://schemas.microsoft.com/office/powerpoint/2010/main" val="230009513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a:t>The remilitarization of the Rhineland, March 1936</a:t>
            </a:r>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Furthermore, the French were in the middle of a financial crisis and facing elections in six week’s time.</a:t>
            </a:r>
          </a:p>
          <a:p>
            <a:pPr>
              <a:buClr>
                <a:srgbClr val="FF0000"/>
              </a:buClr>
              <a:buFont typeface="Wingdings" charset="2"/>
              <a:buChar char="v"/>
            </a:pPr>
            <a:r>
              <a:rPr lang="en-US" dirty="0" smtClean="0"/>
              <a:t>Hitler followed his Rhineland triumph with further promises of peaceful intentions, suggesting a 25-year non-aggression pact with the western powers.</a:t>
            </a:r>
          </a:p>
        </p:txBody>
      </p:sp>
    </p:spTree>
    <p:extLst>
      <p:ext uri="{BB962C8B-B14F-4D97-AF65-F5344CB8AC3E}">
        <p14:creationId xmlns:p14="http://schemas.microsoft.com/office/powerpoint/2010/main" val="268823287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Spanish Civil War, 1936-39</a:t>
            </a:r>
            <a:endParaRPr lang="en-US" dirty="0"/>
          </a:p>
        </p:txBody>
      </p:sp>
      <p:sp>
        <p:nvSpPr>
          <p:cNvPr id="3" name="Content Placeholder 2"/>
          <p:cNvSpPr>
            <a:spLocks noGrp="1"/>
          </p:cNvSpPr>
          <p:nvPr>
            <p:ph idx="1"/>
          </p:nvPr>
        </p:nvSpPr>
        <p:spPr>
          <a:xfrm>
            <a:off x="240293" y="1252758"/>
            <a:ext cx="8702033" cy="5302777"/>
          </a:xfrm>
        </p:spPr>
        <p:txBody>
          <a:bodyPr>
            <a:normAutofit fontScale="92500"/>
          </a:bodyPr>
          <a:lstStyle/>
          <a:p>
            <a:pPr>
              <a:buClr>
                <a:srgbClr val="FF0000"/>
              </a:buClr>
              <a:buFont typeface="Wingdings" charset="2"/>
              <a:buChar char="v"/>
            </a:pPr>
            <a:r>
              <a:rPr lang="en-US" dirty="0" smtClean="0"/>
              <a:t>In July 1936 General Franco started the Spanish Civil War when he led a right-wing revolt against the democratically elected, republican government of the Popular Front – a mixture of socialists, communists, anarchists and </a:t>
            </a:r>
            <a:r>
              <a:rPr lang="en-US" dirty="0" err="1" smtClean="0"/>
              <a:t>syndicalists</a:t>
            </a:r>
            <a:r>
              <a:rPr lang="en-US" dirty="0" smtClean="0"/>
              <a:t>.</a:t>
            </a:r>
          </a:p>
          <a:p>
            <a:pPr>
              <a:buClr>
                <a:srgbClr val="FF0000"/>
              </a:buClr>
              <a:buFont typeface="Wingdings" charset="2"/>
              <a:buChar char="v"/>
            </a:pPr>
            <a:r>
              <a:rPr lang="en-US" dirty="0" smtClean="0"/>
              <a:t>Franco’s rightwing, nationalist alliance included the </a:t>
            </a:r>
            <a:r>
              <a:rPr lang="en-US" dirty="0" err="1" smtClean="0"/>
              <a:t>Falange</a:t>
            </a:r>
            <a:r>
              <a:rPr lang="en-US" dirty="0" smtClean="0"/>
              <a:t>, Spain’s fascist party founded in 1933.</a:t>
            </a:r>
          </a:p>
          <a:p>
            <a:pPr>
              <a:buClr>
                <a:srgbClr val="FF0000"/>
              </a:buClr>
              <a:buFont typeface="Wingdings" charset="2"/>
              <a:buChar char="v"/>
            </a:pPr>
            <a:r>
              <a:rPr lang="en-US" dirty="0" smtClean="0"/>
              <a:t>Hitler, along with Mussolini, decided to support his fellow fascist, Franco, while Stalin, the leader of Soviet Russia, supported Republicans. </a:t>
            </a:r>
          </a:p>
        </p:txBody>
      </p:sp>
    </p:spTree>
    <p:extLst>
      <p:ext uri="{BB962C8B-B14F-4D97-AF65-F5344CB8AC3E}">
        <p14:creationId xmlns:p14="http://schemas.microsoft.com/office/powerpoint/2010/main" val="365917877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Spanish Civil War, 1936-39</a:t>
            </a:r>
            <a:endParaRPr lang="en-US" dirty="0"/>
          </a:p>
        </p:txBody>
      </p:sp>
      <p:sp>
        <p:nvSpPr>
          <p:cNvPr id="3" name="Content Placeholder 2"/>
          <p:cNvSpPr>
            <a:spLocks noGrp="1"/>
          </p:cNvSpPr>
          <p:nvPr>
            <p:ph idx="1"/>
          </p:nvPr>
        </p:nvSpPr>
        <p:spPr>
          <a:xfrm>
            <a:off x="240293" y="1252758"/>
            <a:ext cx="8702033" cy="5302777"/>
          </a:xfrm>
        </p:spPr>
        <p:txBody>
          <a:bodyPr>
            <a:normAutofit fontScale="92500"/>
          </a:bodyPr>
          <a:lstStyle/>
          <a:p>
            <a:pPr>
              <a:buClr>
                <a:srgbClr val="FF0000"/>
              </a:buClr>
              <a:buFont typeface="Wingdings" charset="2"/>
              <a:buChar char="v"/>
            </a:pPr>
            <a:r>
              <a:rPr lang="en-US" dirty="0" smtClean="0"/>
              <a:t>Britain and France decided not to become involved.</a:t>
            </a:r>
          </a:p>
          <a:p>
            <a:pPr>
              <a:buClr>
                <a:srgbClr val="FF0000"/>
              </a:buClr>
              <a:buFont typeface="Wingdings" charset="2"/>
              <a:buChar char="v"/>
            </a:pPr>
            <a:r>
              <a:rPr lang="en-US" dirty="0" smtClean="0"/>
              <a:t>The Spanish Civil war became a battleground for rival ideologies and thousands of volunteers flocked to Spain in order to check the spread of fascism.</a:t>
            </a:r>
          </a:p>
          <a:p>
            <a:pPr>
              <a:buClr>
                <a:srgbClr val="FF0000"/>
              </a:buClr>
              <a:buFont typeface="Wingdings" charset="2"/>
              <a:buChar char="v"/>
            </a:pPr>
            <a:r>
              <a:rPr lang="en-US" dirty="0" smtClean="0"/>
              <a:t>After more than thirty months or bitter struggle, in which three quarters of a million lives were lost, the Nationalists emerged victorious and Franco established a fascist-style government.</a:t>
            </a:r>
          </a:p>
          <a:p>
            <a:pPr>
              <a:buClr>
                <a:srgbClr val="FF0000"/>
              </a:buClr>
              <a:buFont typeface="Wingdings" charset="2"/>
              <a:buChar char="v"/>
            </a:pPr>
            <a:r>
              <a:rPr lang="en-US" dirty="0"/>
              <a:t>From Hitler’s point of view the war offered a series of opportunities</a:t>
            </a:r>
            <a:r>
              <a:rPr lang="en-US" dirty="0" smtClean="0"/>
              <a:t>:</a:t>
            </a:r>
            <a:endParaRPr lang="en-US" dirty="0"/>
          </a:p>
        </p:txBody>
      </p:sp>
    </p:spTree>
    <p:extLst>
      <p:ext uri="{BB962C8B-B14F-4D97-AF65-F5344CB8AC3E}">
        <p14:creationId xmlns:p14="http://schemas.microsoft.com/office/powerpoint/2010/main" val="195891409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Spanish Civil War, 1936-39</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06285057"/>
              </p:ext>
            </p:extLst>
          </p:nvPr>
        </p:nvGraphicFramePr>
        <p:xfrm>
          <a:off x="68656" y="978180"/>
          <a:ext cx="9075345" cy="5394959"/>
        </p:xfrm>
        <a:graphic>
          <a:graphicData uri="http://schemas.openxmlformats.org/drawingml/2006/table">
            <a:tbl>
              <a:tblPr firstRow="1" bandRow="1">
                <a:tableStyleId>{35758FB7-9AC5-4552-8A53-C91805E547FA}</a:tableStyleId>
              </a:tblPr>
              <a:tblGrid>
                <a:gridCol w="4572000"/>
                <a:gridCol w="4503345"/>
              </a:tblGrid>
              <a:tr h="411868">
                <a:tc>
                  <a:txBody>
                    <a:bodyPr/>
                    <a:lstStyle/>
                    <a:p>
                      <a:r>
                        <a:rPr lang="en-US" sz="2400" dirty="0" smtClean="0"/>
                        <a:t>What Hitler</a:t>
                      </a:r>
                      <a:r>
                        <a:rPr lang="en-US" sz="2400" baseline="0" dirty="0" smtClean="0"/>
                        <a:t> hoped to achieve</a:t>
                      </a:r>
                      <a:endParaRPr lang="en-US" sz="2400" dirty="0"/>
                    </a:p>
                  </a:txBody>
                  <a:tcPr anchor="ctr" anchorCtr="1"/>
                </a:tc>
                <a:tc>
                  <a:txBody>
                    <a:bodyPr/>
                    <a:lstStyle/>
                    <a:p>
                      <a:r>
                        <a:rPr lang="en-US" sz="2400" dirty="0" smtClean="0"/>
                        <a:t>What Hitler</a:t>
                      </a:r>
                      <a:r>
                        <a:rPr lang="en-US" sz="2400" baseline="0" dirty="0" smtClean="0"/>
                        <a:t> actually achieved</a:t>
                      </a:r>
                      <a:endParaRPr lang="en-US" sz="2400" dirty="0"/>
                    </a:p>
                  </a:txBody>
                  <a:tcPr anchor="ctr" anchorCtr="1"/>
                </a:tc>
              </a:tr>
              <a:tr h="1136064">
                <a:tc>
                  <a:txBody>
                    <a:bodyPr/>
                    <a:lstStyle/>
                    <a:p>
                      <a:r>
                        <a:rPr lang="en-US" dirty="0" smtClean="0"/>
                        <a:t>If Franco</a:t>
                      </a:r>
                      <a:r>
                        <a:rPr lang="en-US" baseline="0" dirty="0" smtClean="0"/>
                        <a:t> was successful then Spain would become a German ally.  This would provide a hostile presence on France’s south-western border and hopefully prove Spanish naval bases for the German Navy.</a:t>
                      </a:r>
                      <a:endParaRPr lang="en-US" dirty="0"/>
                    </a:p>
                  </a:txBody>
                  <a:tcPr/>
                </a:tc>
                <a:tc>
                  <a:txBody>
                    <a:bodyPr/>
                    <a:lstStyle/>
                    <a:p>
                      <a:r>
                        <a:rPr lang="en-US" dirty="0" smtClean="0"/>
                        <a:t>Following the surrender of Madrid to the Nationalists in March 1939, Spain failed to become an ally of the fellow fascist powers</a:t>
                      </a:r>
                      <a:r>
                        <a:rPr lang="en-US" baseline="0" dirty="0" smtClean="0"/>
                        <a:t> and instead opted for neutrality during the Second World War allowing Franco to concentrate on Spain’s domestic problems.</a:t>
                      </a:r>
                      <a:endParaRPr lang="en-US" dirty="0"/>
                    </a:p>
                  </a:txBody>
                  <a:tcPr/>
                </a:tc>
              </a:tr>
              <a:tr h="1136064">
                <a:tc>
                  <a:txBody>
                    <a:bodyPr/>
                    <a:lstStyle/>
                    <a:p>
                      <a:r>
                        <a:rPr lang="en-US" dirty="0" smtClean="0"/>
                        <a:t>Germany’s armed forces, especially the Luftwaffe,</a:t>
                      </a:r>
                      <a:r>
                        <a:rPr lang="en-US" baseline="0" dirty="0" smtClean="0"/>
                        <a:t> could be tested in what could be considered a dress rehearsal for a full-scale European war.</a:t>
                      </a:r>
                      <a:endParaRPr lang="en-US" dirty="0"/>
                    </a:p>
                  </a:txBody>
                  <a:tcPr/>
                </a:tc>
                <a:tc>
                  <a:txBody>
                    <a:bodyPr/>
                    <a:lstStyle/>
                    <a:p>
                      <a:r>
                        <a:rPr lang="en-US" dirty="0" smtClean="0"/>
                        <a:t>The Luftwaffe was able to practice</a:t>
                      </a:r>
                      <a:r>
                        <a:rPr lang="en-US" baseline="0" dirty="0" smtClean="0"/>
                        <a:t> and perfect dive-bombings techniques in the ruthless assault on Guernica in the Basque region of northern Spain.</a:t>
                      </a:r>
                      <a:endParaRPr lang="en-US" dirty="0"/>
                    </a:p>
                  </a:txBody>
                  <a:tcPr/>
                </a:tc>
              </a:tr>
              <a:tr h="1136064">
                <a:tc>
                  <a:txBody>
                    <a:bodyPr/>
                    <a:lstStyle/>
                    <a:p>
                      <a:r>
                        <a:rPr lang="en-US" dirty="0" smtClean="0"/>
                        <a:t>Since Mussolini</a:t>
                      </a:r>
                      <a:r>
                        <a:rPr lang="en-US" baseline="0" dirty="0" smtClean="0"/>
                        <a:t> was joining Hitler in assisting Franco, Hitler hoped that this joint action might provide the occasion to detach the Italian leader from his association with Britain and France and draw him into an alliance with Germany.</a:t>
                      </a:r>
                      <a:endParaRPr lang="en-US" dirty="0"/>
                    </a:p>
                  </a:txBody>
                  <a:tcPr/>
                </a:tc>
                <a:tc>
                  <a:txBody>
                    <a:bodyPr/>
                    <a:lstStyle/>
                    <a:p>
                      <a:r>
                        <a:rPr lang="en-US" dirty="0" smtClean="0"/>
                        <a:t>Hitler succeeded</a:t>
                      </a:r>
                      <a:r>
                        <a:rPr lang="en-US" baseline="0" dirty="0" smtClean="0"/>
                        <a:t> in persuading Mussolini to abandon Britain and France.  While still not a formal ally, Mussolini made it clear in a speech in November 1936, that Germany and Italy now formed an “axis”, the “Rome-Berlin Axis”.  This represented an important staging post on the road to a formal alliance.</a:t>
                      </a:r>
                    </a:p>
                  </a:txBody>
                  <a:tcPr/>
                </a:tc>
              </a:tr>
            </a:tbl>
          </a:graphicData>
        </a:graphic>
      </p:graphicFrame>
    </p:spTree>
    <p:extLst>
      <p:ext uri="{BB962C8B-B14F-4D97-AF65-F5344CB8AC3E}">
        <p14:creationId xmlns:p14="http://schemas.microsoft.com/office/powerpoint/2010/main" val="32470610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5437"/>
            <a:ext cx="7772400" cy="1470025"/>
          </a:xfrm>
        </p:spPr>
        <p:txBody>
          <a:bodyPr>
            <a:normAutofit fontScale="90000"/>
          </a:bodyPr>
          <a:lstStyle/>
          <a:p>
            <a:r>
              <a:rPr lang="en-US" b="1" dirty="0" smtClean="0"/>
              <a:t>What were the long-term consequences of peace treaties of 1919-23?</a:t>
            </a:r>
            <a:endParaRPr lang="en-US" b="1" dirty="0"/>
          </a:p>
        </p:txBody>
      </p:sp>
    </p:spTree>
    <p:extLst>
      <p:ext uri="{BB962C8B-B14F-4D97-AF65-F5344CB8AC3E}">
        <p14:creationId xmlns:p14="http://schemas.microsoft.com/office/powerpoint/2010/main" val="26681687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Spanish Civil War, 1936-39</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31369094"/>
              </p:ext>
            </p:extLst>
          </p:nvPr>
        </p:nvGraphicFramePr>
        <p:xfrm>
          <a:off x="68656" y="978180"/>
          <a:ext cx="9075345" cy="1920239"/>
        </p:xfrm>
        <a:graphic>
          <a:graphicData uri="http://schemas.openxmlformats.org/drawingml/2006/table">
            <a:tbl>
              <a:tblPr firstRow="1" bandRow="1">
                <a:tableStyleId>{35758FB7-9AC5-4552-8A53-C91805E547FA}</a:tableStyleId>
              </a:tblPr>
              <a:tblGrid>
                <a:gridCol w="4572000"/>
                <a:gridCol w="4503345"/>
              </a:tblGrid>
              <a:tr h="411868">
                <a:tc>
                  <a:txBody>
                    <a:bodyPr/>
                    <a:lstStyle/>
                    <a:p>
                      <a:r>
                        <a:rPr lang="en-US" sz="2400" dirty="0" smtClean="0"/>
                        <a:t>What Hitler</a:t>
                      </a:r>
                      <a:r>
                        <a:rPr lang="en-US" sz="2400" baseline="0" dirty="0" smtClean="0"/>
                        <a:t> hoped to achieve</a:t>
                      </a:r>
                      <a:endParaRPr lang="en-US" sz="2400" dirty="0"/>
                    </a:p>
                  </a:txBody>
                  <a:tcPr anchor="ctr" anchorCtr="1"/>
                </a:tc>
                <a:tc>
                  <a:txBody>
                    <a:bodyPr/>
                    <a:lstStyle/>
                    <a:p>
                      <a:r>
                        <a:rPr lang="en-US" sz="2400" dirty="0" smtClean="0"/>
                        <a:t>What Hitler</a:t>
                      </a:r>
                      <a:r>
                        <a:rPr lang="en-US" sz="2400" baseline="0" dirty="0" smtClean="0"/>
                        <a:t> actually achieved</a:t>
                      </a:r>
                      <a:endParaRPr lang="en-US" sz="2400" dirty="0"/>
                    </a:p>
                  </a:txBody>
                  <a:tcPr anchor="ctr" anchorCtr="1"/>
                </a:tc>
              </a:tr>
              <a:tr h="1136064">
                <a:tc>
                  <a:txBody>
                    <a:bodyPr/>
                    <a:lstStyle/>
                    <a:p>
                      <a:r>
                        <a:rPr lang="en-US" dirty="0" smtClean="0"/>
                        <a:t>Hitler hoped that a long drawn-out</a:t>
                      </a:r>
                      <a:r>
                        <a:rPr lang="en-US" baseline="0" dirty="0" smtClean="0"/>
                        <a:t> civil war in Spain would distract western diplomats and officials from the affairs of central Europe.  Spain could, therefore, act as a smokescreen for Hitler’s attentions elsewhere.</a:t>
                      </a:r>
                      <a:endParaRPr lang="en-US" dirty="0"/>
                    </a:p>
                  </a:txBody>
                  <a:tcPr/>
                </a:tc>
                <a:tc>
                  <a:txBody>
                    <a:bodyPr/>
                    <a:lstStyle/>
                    <a:p>
                      <a:r>
                        <a:rPr lang="en-US" dirty="0" smtClean="0"/>
                        <a:t>To a large extent</a:t>
                      </a:r>
                      <a:r>
                        <a:rPr lang="en-US" baseline="0" dirty="0" smtClean="0"/>
                        <a:t> this happened, as the Spanish civil war lasted for the best part of three years.  During this time Hitler was able to take successful action over Austria and Czechoslovakia in central Europe.</a:t>
                      </a:r>
                      <a:endParaRPr lang="en-US" dirty="0"/>
                    </a:p>
                  </a:txBody>
                  <a:tcPr/>
                </a:tc>
              </a:tr>
            </a:tbl>
          </a:graphicData>
        </a:graphic>
      </p:graphicFrame>
    </p:spTree>
    <p:extLst>
      <p:ext uri="{BB962C8B-B14F-4D97-AF65-F5344CB8AC3E}">
        <p14:creationId xmlns:p14="http://schemas.microsoft.com/office/powerpoint/2010/main" val="383746377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Anti-</a:t>
            </a:r>
            <a:r>
              <a:rPr lang="en-US" dirty="0" err="1" smtClean="0"/>
              <a:t>Comintern</a:t>
            </a:r>
            <a:r>
              <a:rPr lang="en-US" dirty="0" smtClean="0"/>
              <a:t> Pact, November 1936</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This was a pact signed by Germany and Japan in 1936, with Italy joining in November 1937.  </a:t>
            </a:r>
            <a:endParaRPr lang="en-US" dirty="0"/>
          </a:p>
          <a:p>
            <a:pPr>
              <a:buClr>
                <a:srgbClr val="FF0000"/>
              </a:buClr>
              <a:buFont typeface="Wingdings" charset="2"/>
              <a:buChar char="v"/>
            </a:pPr>
            <a:r>
              <a:rPr lang="en-US" dirty="0" smtClean="0"/>
              <a:t>The agreement was nominally directed against the </a:t>
            </a:r>
            <a:r>
              <a:rPr lang="en-US" dirty="0" err="1" smtClean="0"/>
              <a:t>Comintern</a:t>
            </a:r>
            <a:r>
              <a:rPr lang="en-US" dirty="0" smtClean="0"/>
              <a:t>, the Soviet agency for promoting communist revolution abroad.</a:t>
            </a:r>
          </a:p>
          <a:p>
            <a:pPr>
              <a:buClr>
                <a:srgbClr val="FF0000"/>
              </a:buClr>
              <a:buFont typeface="Wingdings" charset="2"/>
              <a:buChar char="v"/>
            </a:pPr>
            <a:r>
              <a:rPr lang="en-US" dirty="0" smtClean="0"/>
              <a:t>The real purpose of the treaty was to ensure that neither Germany nor Japan would assist Soviet Russia if the latter attacked either country.</a:t>
            </a:r>
            <a:endParaRPr lang="en-US" dirty="0"/>
          </a:p>
        </p:txBody>
      </p:sp>
    </p:spTree>
    <p:extLst>
      <p:ext uri="{BB962C8B-B14F-4D97-AF65-F5344CB8AC3E}">
        <p14:creationId xmlns:p14="http://schemas.microsoft.com/office/powerpoint/2010/main" val="78334378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One of Hitler’s foreign policy aims was to include all German-speaking peoples in the Reich so as to form a Greater Germany.</a:t>
            </a:r>
          </a:p>
          <a:p>
            <a:pPr>
              <a:buClr>
                <a:srgbClr val="FF0000"/>
              </a:buClr>
              <a:buFont typeface="Wingdings" charset="2"/>
              <a:buChar char="v"/>
            </a:pPr>
            <a:r>
              <a:rPr lang="en-US" dirty="0" smtClean="0"/>
              <a:t>The largest concentration of German speakers outside Germany was in Austria which had a population of approximately seven million.</a:t>
            </a:r>
          </a:p>
          <a:p>
            <a:pPr>
              <a:buClr>
                <a:srgbClr val="FF0000"/>
              </a:buClr>
              <a:buFont typeface="Wingdings" charset="2"/>
              <a:buChar char="v"/>
            </a:pPr>
            <a:r>
              <a:rPr lang="en-US" dirty="0" smtClean="0"/>
              <a:t>Union between Germany and Austria was forbidden by the Treaty of Versailles but much of that treaty now lay in tatters.</a:t>
            </a:r>
            <a:endParaRPr lang="en-US" dirty="0"/>
          </a:p>
        </p:txBody>
      </p:sp>
    </p:spTree>
    <p:extLst>
      <p:ext uri="{BB962C8B-B14F-4D97-AF65-F5344CB8AC3E}">
        <p14:creationId xmlns:p14="http://schemas.microsoft.com/office/powerpoint/2010/main" val="365721438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fontScale="92500" lnSpcReduction="10000"/>
          </a:bodyPr>
          <a:lstStyle/>
          <a:p>
            <a:pPr>
              <a:buClr>
                <a:srgbClr val="FF0000"/>
              </a:buClr>
              <a:buFont typeface="Wingdings" charset="2"/>
              <a:buChar char="v"/>
            </a:pPr>
            <a:r>
              <a:rPr lang="en-US" dirty="0" smtClean="0"/>
              <a:t>The main problem lay with Italy.</a:t>
            </a:r>
          </a:p>
          <a:p>
            <a:pPr>
              <a:buClr>
                <a:srgbClr val="FF0000"/>
              </a:buClr>
              <a:buFont typeface="Wingdings" charset="2"/>
              <a:buChar char="v"/>
            </a:pPr>
            <a:r>
              <a:rPr lang="en-US" dirty="0" smtClean="0"/>
              <a:t>Italy had so far regarded Austria as within its sphere of influence and had authorized military movements in 1934 to prevent such a union happening to then.</a:t>
            </a:r>
          </a:p>
          <a:p>
            <a:pPr>
              <a:buClr>
                <a:srgbClr val="FF0000"/>
              </a:buClr>
              <a:buFont typeface="Wingdings" charset="2"/>
              <a:buChar char="v"/>
            </a:pPr>
            <a:r>
              <a:rPr lang="en-US" dirty="0" smtClean="0"/>
              <a:t>But Hitler’s relationship with Mussolini had improved since 1934 and Hitler was in a stronger military and diplomatic position.</a:t>
            </a:r>
          </a:p>
          <a:p>
            <a:pPr>
              <a:buClr>
                <a:srgbClr val="FF0000"/>
              </a:buClr>
              <a:buFont typeface="Wingdings" charset="2"/>
              <a:buChar char="v"/>
            </a:pPr>
            <a:r>
              <a:rPr lang="en-US" dirty="0" smtClean="0"/>
              <a:t>In February 1938 a meeting took place between Hitler and the Austrian Chancellor Schuschnigg to discuss the persecution of Austrian Nazis by Austrian government forces.</a:t>
            </a:r>
            <a:endParaRPr lang="en-US" dirty="0"/>
          </a:p>
        </p:txBody>
      </p:sp>
    </p:spTree>
    <p:extLst>
      <p:ext uri="{BB962C8B-B14F-4D97-AF65-F5344CB8AC3E}">
        <p14:creationId xmlns:p14="http://schemas.microsoft.com/office/powerpoint/2010/main" val="91676161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lnSpcReduction="10000"/>
          </a:bodyPr>
          <a:lstStyle/>
          <a:p>
            <a:pPr>
              <a:buClr>
                <a:srgbClr val="FF0000"/>
              </a:buClr>
              <a:buFont typeface="Wingdings" charset="2"/>
              <a:buChar char="v"/>
            </a:pPr>
            <a:r>
              <a:rPr lang="en-US" dirty="0" smtClean="0"/>
              <a:t>During this meeting Schuschnigg was bullied by Hitler into appointing </a:t>
            </a:r>
            <a:r>
              <a:rPr lang="en-US" dirty="0" err="1" smtClean="0"/>
              <a:t>Seyss-Inquart</a:t>
            </a:r>
            <a:r>
              <a:rPr lang="en-US" dirty="0" smtClean="0"/>
              <a:t>, a leading Austrian Nazi, as Minister of the Interior.</a:t>
            </a:r>
          </a:p>
          <a:p>
            <a:pPr>
              <a:buClr>
                <a:srgbClr val="FF0000"/>
              </a:buClr>
              <a:buFont typeface="Wingdings" charset="2"/>
              <a:buChar char="v"/>
            </a:pPr>
            <a:r>
              <a:rPr lang="en-US" dirty="0" smtClean="0"/>
              <a:t>Suspecting that Hitler wanted to destroy Austrian independence, Schuschnigg decided to hold a plebiscite on this issue on March 13.</a:t>
            </a:r>
          </a:p>
          <a:p>
            <a:pPr>
              <a:buClr>
                <a:srgbClr val="FF0000"/>
              </a:buClr>
              <a:buFont typeface="Wingdings" charset="2"/>
              <a:buChar char="v"/>
            </a:pPr>
            <a:r>
              <a:rPr lang="en-US" dirty="0" smtClean="0"/>
              <a:t>When Hitler found out he demanded Schuschnigg’s resignation and his replacement by </a:t>
            </a:r>
            <a:r>
              <a:rPr lang="en-US" dirty="0" err="1" smtClean="0"/>
              <a:t>Seyss-Inquart</a:t>
            </a:r>
            <a:r>
              <a:rPr lang="en-US" dirty="0" smtClean="0"/>
              <a:t>.</a:t>
            </a:r>
          </a:p>
          <a:p>
            <a:pPr>
              <a:buClr>
                <a:srgbClr val="FF0000"/>
              </a:buClr>
              <a:buFont typeface="Wingdings" charset="2"/>
              <a:buChar char="v"/>
            </a:pPr>
            <a:r>
              <a:rPr lang="en-US" dirty="0" smtClean="0"/>
              <a:t>Schuschnigg reluctantly agreed and </a:t>
            </a:r>
            <a:r>
              <a:rPr lang="en-US" dirty="0" err="1" smtClean="0"/>
              <a:t>Seyss-Inquart</a:t>
            </a:r>
            <a:r>
              <a:rPr lang="en-US" dirty="0" smtClean="0"/>
              <a:t> became Chancellor.</a:t>
            </a:r>
            <a:endParaRPr lang="en-US" dirty="0"/>
          </a:p>
        </p:txBody>
      </p:sp>
    </p:spTree>
    <p:extLst>
      <p:ext uri="{BB962C8B-B14F-4D97-AF65-F5344CB8AC3E}">
        <p14:creationId xmlns:p14="http://schemas.microsoft.com/office/powerpoint/2010/main" val="328843274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He immediately requested the assistance of Germany in restoring order.</a:t>
            </a:r>
          </a:p>
          <a:p>
            <a:pPr>
              <a:buClr>
                <a:srgbClr val="FF0000"/>
              </a:buClr>
              <a:buFont typeface="Wingdings" charset="2"/>
              <a:buChar char="v"/>
            </a:pPr>
            <a:r>
              <a:rPr lang="en-US" dirty="0" smtClean="0"/>
              <a:t>Having first secured Mussolini’s support, Hitler ordered the German army into Austria on March 12, 1938 proclaiming the Anschluss to have taken place.</a:t>
            </a:r>
          </a:p>
          <a:p>
            <a:pPr>
              <a:buClr>
                <a:srgbClr val="FF0000"/>
              </a:buClr>
              <a:buFont typeface="Wingdings" charset="2"/>
              <a:buChar char="v"/>
            </a:pPr>
            <a:r>
              <a:rPr lang="en-US" dirty="0" smtClean="0"/>
              <a:t>Plebiscites held in early April confirmed these events in both Austria and Germany, with an overwhelming number of votes in favor of the union.</a:t>
            </a:r>
            <a:endParaRPr lang="en-US" dirty="0"/>
          </a:p>
        </p:txBody>
      </p:sp>
    </p:spTree>
    <p:extLst>
      <p:ext uri="{BB962C8B-B14F-4D97-AF65-F5344CB8AC3E}">
        <p14:creationId xmlns:p14="http://schemas.microsoft.com/office/powerpoint/2010/main" val="216042546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lnSpcReduction="10000"/>
          </a:bodyPr>
          <a:lstStyle/>
          <a:p>
            <a:pPr>
              <a:buClr>
                <a:srgbClr val="FF0000"/>
              </a:buClr>
              <a:buFont typeface="Wingdings" charset="2"/>
              <a:buChar char="v"/>
            </a:pPr>
            <a:r>
              <a:rPr lang="en-US" dirty="0" smtClean="0"/>
              <a:t>The Anschluss was Hitler’s most daring action to date.</a:t>
            </a:r>
          </a:p>
          <a:p>
            <a:pPr>
              <a:buClr>
                <a:srgbClr val="FF0000"/>
              </a:buClr>
              <a:buFont typeface="Wingdings" charset="2"/>
              <a:buChar char="v"/>
            </a:pPr>
            <a:r>
              <a:rPr lang="en-US" dirty="0" smtClean="0"/>
              <a:t>For the first time the German army had been deployed across German frontiers.</a:t>
            </a:r>
          </a:p>
          <a:p>
            <a:pPr>
              <a:buClr>
                <a:srgbClr val="FF0000"/>
              </a:buClr>
              <a:buFont typeface="Wingdings" charset="2"/>
              <a:buChar char="v"/>
            </a:pPr>
            <a:r>
              <a:rPr lang="en-US" dirty="0" smtClean="0"/>
              <a:t>It would be hard to imagine a greater </a:t>
            </a:r>
            <a:r>
              <a:rPr lang="en-US" dirty="0" err="1" smtClean="0"/>
              <a:t>chllenge</a:t>
            </a:r>
            <a:r>
              <a:rPr lang="en-US" dirty="0" smtClean="0"/>
              <a:t> to Britain and France, yet they did nothing, apart from issue protest to Germany.</a:t>
            </a:r>
          </a:p>
          <a:p>
            <a:pPr>
              <a:buClr>
                <a:srgbClr val="FF0000"/>
              </a:buClr>
              <a:buFont typeface="Wingdings" charset="2"/>
              <a:buChar char="v"/>
            </a:pPr>
            <a:r>
              <a:rPr lang="en-US" dirty="0" smtClean="0"/>
              <a:t>In fact, there was little they could do without the support of Italy and any action would have appeared to be contrary to the wishes of the Austrian people.</a:t>
            </a:r>
            <a:endParaRPr lang="en-US" dirty="0"/>
          </a:p>
        </p:txBody>
      </p:sp>
    </p:spTree>
    <p:extLst>
      <p:ext uri="{BB962C8B-B14F-4D97-AF65-F5344CB8AC3E}">
        <p14:creationId xmlns:p14="http://schemas.microsoft.com/office/powerpoint/2010/main" val="418046687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Anschluss, March 1938</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Hitler had increased German territory, population, and resources, adding to Germany’s military capacity.</a:t>
            </a:r>
          </a:p>
          <a:p>
            <a:pPr>
              <a:buClr>
                <a:srgbClr val="FF0000"/>
              </a:buClr>
              <a:buFont typeface="Wingdings" charset="2"/>
              <a:buChar char="v"/>
            </a:pPr>
            <a:r>
              <a:rPr lang="en-US" dirty="0" smtClean="0"/>
              <a:t>He had also increased his confidence and contempt for the opposition of Britain and France.</a:t>
            </a:r>
            <a:endParaRPr lang="en-US" dirty="0"/>
          </a:p>
        </p:txBody>
      </p:sp>
    </p:spTree>
    <p:extLst>
      <p:ext uri="{BB962C8B-B14F-4D97-AF65-F5344CB8AC3E}">
        <p14:creationId xmlns:p14="http://schemas.microsoft.com/office/powerpoint/2010/main" val="351464417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Sudetenland</a:t>
            </a:r>
            <a:endParaRPr lang="en-US" dirty="0"/>
          </a:p>
        </p:txBody>
      </p:sp>
      <p:sp>
        <p:nvSpPr>
          <p:cNvPr id="3" name="Content Placeholder 2"/>
          <p:cNvSpPr>
            <a:spLocks noGrp="1"/>
          </p:cNvSpPr>
          <p:nvPr>
            <p:ph idx="1"/>
          </p:nvPr>
        </p:nvSpPr>
        <p:spPr>
          <a:xfrm>
            <a:off x="240293" y="1252758"/>
            <a:ext cx="8702033" cy="5302777"/>
          </a:xfrm>
        </p:spPr>
        <p:txBody>
          <a:bodyPr>
            <a:normAutofit fontScale="92500" lnSpcReduction="20000"/>
          </a:bodyPr>
          <a:lstStyle/>
          <a:p>
            <a:pPr>
              <a:buClr>
                <a:srgbClr val="FF0000"/>
              </a:buClr>
              <a:buFont typeface="Wingdings" charset="2"/>
              <a:buChar char="v"/>
            </a:pPr>
            <a:r>
              <a:rPr lang="en-US" dirty="0" smtClean="0"/>
              <a:t>Map page 54</a:t>
            </a:r>
          </a:p>
          <a:p>
            <a:pPr>
              <a:buClr>
                <a:srgbClr val="FF0000"/>
              </a:buClr>
              <a:buFont typeface="Wingdings" charset="2"/>
              <a:buChar char="v"/>
            </a:pPr>
            <a:r>
              <a:rPr lang="en-US" dirty="0" smtClean="0"/>
              <a:t>The Sudetenland was populated by three and half million Germans, former subjects of the Austro-Hungarian Empire.</a:t>
            </a:r>
          </a:p>
          <a:p>
            <a:pPr>
              <a:buClr>
                <a:srgbClr val="FF0000"/>
              </a:buClr>
              <a:buFont typeface="Wingdings" charset="2"/>
              <a:buChar char="v"/>
            </a:pPr>
            <a:r>
              <a:rPr lang="en-US" dirty="0" smtClean="0"/>
              <a:t>It was conveniently located within Czechoslovakia but on the border with Germany.</a:t>
            </a:r>
          </a:p>
          <a:p>
            <a:pPr>
              <a:buClr>
                <a:srgbClr val="FF0000"/>
              </a:buClr>
              <a:buFont typeface="Wingdings" charset="2"/>
              <a:buChar char="v"/>
            </a:pPr>
            <a:r>
              <a:rPr lang="en-US" dirty="0" smtClean="0"/>
              <a:t>Hitler disliked the very existence of Czechoslovakia for several reasons.</a:t>
            </a:r>
          </a:p>
          <a:p>
            <a:pPr lvl="1">
              <a:buClr>
                <a:srgbClr val="FF0000"/>
              </a:buClr>
              <a:buFont typeface="Wingdings" charset="2"/>
              <a:buChar char="Ø"/>
            </a:pPr>
            <a:r>
              <a:rPr lang="en-US" dirty="0" smtClean="0"/>
              <a:t>It was a creation of the Treaty of Saint </a:t>
            </a:r>
            <a:r>
              <a:rPr lang="en-US" dirty="0" err="1" smtClean="0"/>
              <a:t>Germain</a:t>
            </a:r>
            <a:r>
              <a:rPr lang="en-US" dirty="0" smtClean="0"/>
              <a:t>, part of the Versailles settlement.</a:t>
            </a:r>
          </a:p>
          <a:p>
            <a:pPr lvl="1">
              <a:buClr>
                <a:srgbClr val="FF0000"/>
              </a:buClr>
              <a:buFont typeface="Wingdings" charset="2"/>
              <a:buChar char="Ø"/>
            </a:pPr>
            <a:r>
              <a:rPr lang="en-US" dirty="0" smtClean="0"/>
              <a:t>It had an alliance with Soviet Russia and France.</a:t>
            </a:r>
          </a:p>
          <a:p>
            <a:pPr lvl="1">
              <a:buClr>
                <a:srgbClr val="FF0000"/>
              </a:buClr>
              <a:buFont typeface="Wingdings" charset="2"/>
              <a:buChar char="Ø"/>
            </a:pPr>
            <a:r>
              <a:rPr lang="en-US" dirty="0" smtClean="0"/>
              <a:t>It had a democratically elected government.</a:t>
            </a:r>
            <a:endParaRPr lang="en-US" dirty="0"/>
          </a:p>
        </p:txBody>
      </p:sp>
    </p:spTree>
    <p:extLst>
      <p:ext uri="{BB962C8B-B14F-4D97-AF65-F5344CB8AC3E}">
        <p14:creationId xmlns:p14="http://schemas.microsoft.com/office/powerpoint/2010/main" val="156874917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Sudetenland</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The Sudeten Germans, under their leader </a:t>
            </a:r>
            <a:r>
              <a:rPr lang="en-US" dirty="0" err="1" smtClean="0"/>
              <a:t>Henlein</a:t>
            </a:r>
            <a:r>
              <a:rPr lang="en-US" dirty="0" smtClean="0"/>
              <a:t>, were complaining of discrimination by the Czech-dominated government.</a:t>
            </a:r>
          </a:p>
          <a:p>
            <a:pPr>
              <a:buClr>
                <a:srgbClr val="FF0000"/>
              </a:buClr>
              <a:buFont typeface="Wingdings" charset="2"/>
              <a:buChar char="v"/>
            </a:pPr>
            <a:r>
              <a:rPr lang="en-US" dirty="0" smtClean="0"/>
              <a:t>At first Hitler encouraged protest and demonstrations by the Sudeten Germans.</a:t>
            </a:r>
          </a:p>
          <a:p>
            <a:pPr>
              <a:buClr>
                <a:srgbClr val="FF0000"/>
              </a:buClr>
              <a:buFont typeface="Wingdings" charset="2"/>
              <a:buChar char="v"/>
            </a:pPr>
            <a:r>
              <a:rPr lang="en-US" dirty="0" smtClean="0"/>
              <a:t>He thought about seizing the </a:t>
            </a:r>
            <a:r>
              <a:rPr lang="en-US" dirty="0" err="1" smtClean="0"/>
              <a:t>Sudentenland</a:t>
            </a:r>
            <a:r>
              <a:rPr lang="en-US" dirty="0" smtClean="0"/>
              <a:t> in May 1938 but was dissuaded by the prospect of war with Czechoslovakia, Soviet Russia, and France backed by Britain.</a:t>
            </a:r>
          </a:p>
        </p:txBody>
      </p:sp>
    </p:spTree>
    <p:extLst>
      <p:ext uri="{BB962C8B-B14F-4D97-AF65-F5344CB8AC3E}">
        <p14:creationId xmlns:p14="http://schemas.microsoft.com/office/powerpoint/2010/main" val="36374365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Dissatisfied Powers</a:t>
            </a:r>
            <a:endParaRPr lang="en-US" dirty="0"/>
          </a:p>
        </p:txBody>
      </p:sp>
      <p:sp>
        <p:nvSpPr>
          <p:cNvPr id="3" name="Content Placeholder 2"/>
          <p:cNvSpPr>
            <a:spLocks noGrp="1"/>
          </p:cNvSpPr>
          <p:nvPr>
            <p:ph idx="1"/>
          </p:nvPr>
        </p:nvSpPr>
        <p:spPr>
          <a:xfrm>
            <a:off x="457200" y="1063988"/>
            <a:ext cx="8229600" cy="5611676"/>
          </a:xfrm>
        </p:spPr>
        <p:txBody>
          <a:bodyPr>
            <a:normAutofit fontScale="92500" lnSpcReduction="10000"/>
          </a:bodyPr>
          <a:lstStyle/>
          <a:p>
            <a:pPr>
              <a:buClr>
                <a:srgbClr val="FF0000"/>
              </a:buClr>
              <a:buFont typeface="Wingdings" charset="2"/>
              <a:buChar char="v"/>
            </a:pPr>
            <a:r>
              <a:rPr lang="en-US" dirty="0" smtClean="0"/>
              <a:t>One of the most important consequences of the peace settlement was that it left a number of countries feeling dissatisfied.</a:t>
            </a:r>
          </a:p>
          <a:p>
            <a:pPr lvl="1">
              <a:buClr>
                <a:srgbClr val="FF0000"/>
              </a:buClr>
              <a:buFont typeface="Wingdings" charset="2"/>
              <a:buChar char="Ø"/>
            </a:pPr>
            <a:r>
              <a:rPr lang="en-US" dirty="0" smtClean="0"/>
              <a:t>Japan was disappointed because its idea for a racial equality clause had been rejected at the Paris Peace Conference and it had expected to receive a greater share of Germany’s former trading rights in China.</a:t>
            </a:r>
          </a:p>
          <a:p>
            <a:pPr lvl="1">
              <a:buClr>
                <a:srgbClr val="FF0000"/>
              </a:buClr>
              <a:buFont typeface="Wingdings" charset="2"/>
              <a:buChar char="Ø"/>
            </a:pPr>
            <a:r>
              <a:rPr lang="en-US" dirty="0" smtClean="0"/>
              <a:t>Italy had hoped to receive the Adriatic port of Fiume and a greater share of former colonies of Germany and Turkey.</a:t>
            </a:r>
          </a:p>
          <a:p>
            <a:pPr lvl="1">
              <a:buClr>
                <a:srgbClr val="FF0000"/>
              </a:buClr>
              <a:buFont typeface="Wingdings" charset="2"/>
              <a:buChar char="Ø"/>
            </a:pPr>
            <a:r>
              <a:rPr lang="en-US" dirty="0" smtClean="0"/>
              <a:t>Germany objected to just about every aspect of the Treaty of Versailles – the territorial provisions, the disarmament clauses, war guilt and reparations.</a:t>
            </a:r>
          </a:p>
        </p:txBody>
      </p:sp>
    </p:spTree>
    <p:extLst>
      <p:ext uri="{BB962C8B-B14F-4D97-AF65-F5344CB8AC3E}">
        <p14:creationId xmlns:p14="http://schemas.microsoft.com/office/powerpoint/2010/main" val="124337688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Sudetenland</a:t>
            </a:r>
            <a:endParaRPr lang="en-US" dirty="0"/>
          </a:p>
        </p:txBody>
      </p:sp>
      <p:sp>
        <p:nvSpPr>
          <p:cNvPr id="3" name="Content Placeholder 2"/>
          <p:cNvSpPr>
            <a:spLocks noGrp="1"/>
          </p:cNvSpPr>
          <p:nvPr>
            <p:ph idx="1"/>
          </p:nvPr>
        </p:nvSpPr>
        <p:spPr>
          <a:xfrm>
            <a:off x="240293" y="1252758"/>
            <a:ext cx="8702033" cy="5302777"/>
          </a:xfrm>
        </p:spPr>
        <p:txBody>
          <a:bodyPr>
            <a:normAutofit/>
          </a:bodyPr>
          <a:lstStyle/>
          <a:p>
            <a:pPr>
              <a:buClr>
                <a:srgbClr val="FF0000"/>
              </a:buClr>
              <a:buFont typeface="Wingdings" charset="2"/>
              <a:buChar char="v"/>
            </a:pPr>
            <a:r>
              <a:rPr lang="en-US" dirty="0" smtClean="0"/>
              <a:t>This was no more than a delay, however, and by September western statesmen feared Hitler would use force to resolve the issue unless they could come up with a plan.</a:t>
            </a:r>
          </a:p>
        </p:txBody>
      </p:sp>
    </p:spTree>
    <p:extLst>
      <p:ext uri="{BB962C8B-B14F-4D97-AF65-F5344CB8AC3E}">
        <p14:creationId xmlns:p14="http://schemas.microsoft.com/office/powerpoint/2010/main" val="212827546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sp>
        <p:nvSpPr>
          <p:cNvPr id="3" name="Content Placeholder 2"/>
          <p:cNvSpPr>
            <a:spLocks noGrp="1"/>
          </p:cNvSpPr>
          <p:nvPr>
            <p:ph idx="1"/>
          </p:nvPr>
        </p:nvSpPr>
        <p:spPr>
          <a:xfrm>
            <a:off x="240293" y="1252759"/>
            <a:ext cx="8702033" cy="1578822"/>
          </a:xfrm>
        </p:spPr>
        <p:txBody>
          <a:bodyPr>
            <a:normAutofit/>
          </a:bodyPr>
          <a:lstStyle/>
          <a:p>
            <a:pPr>
              <a:buClr>
                <a:srgbClr val="FF0000"/>
              </a:buClr>
              <a:buFont typeface="Wingdings" charset="2"/>
              <a:buChar char="v"/>
            </a:pPr>
            <a:r>
              <a:rPr lang="en-US" dirty="0" smtClean="0"/>
              <a:t>Two summit meetings took place between the British Prime Minister Neville Chamberlain and Hitler.</a:t>
            </a:r>
          </a:p>
        </p:txBody>
      </p:sp>
      <p:graphicFrame>
        <p:nvGraphicFramePr>
          <p:cNvPr id="4" name="Table 3"/>
          <p:cNvGraphicFramePr>
            <a:graphicFrameLocks noGrp="1"/>
          </p:cNvGraphicFramePr>
          <p:nvPr>
            <p:extLst>
              <p:ext uri="{D42A27DB-BD31-4B8C-83A1-F6EECF244321}">
                <p14:modId xmlns:p14="http://schemas.microsoft.com/office/powerpoint/2010/main" val="1948795828"/>
              </p:ext>
            </p:extLst>
          </p:nvPr>
        </p:nvGraphicFramePr>
        <p:xfrm>
          <a:off x="240293" y="3130268"/>
          <a:ext cx="8324430" cy="3108960"/>
        </p:xfrm>
        <a:graphic>
          <a:graphicData uri="http://schemas.openxmlformats.org/drawingml/2006/table">
            <a:tbl>
              <a:tblPr firstRow="1" bandRow="1">
                <a:tableStyleId>{69C7853C-536D-4A76-A0AE-DD22124D55A5}</a:tableStyleId>
              </a:tblPr>
              <a:tblGrid>
                <a:gridCol w="1596231"/>
                <a:gridCol w="2128308"/>
                <a:gridCol w="4599891"/>
              </a:tblGrid>
              <a:tr h="233305">
                <a:tc>
                  <a:txBody>
                    <a:bodyPr/>
                    <a:lstStyle/>
                    <a:p>
                      <a:r>
                        <a:rPr lang="en-US" sz="2400" dirty="0" smtClean="0"/>
                        <a:t>Date</a:t>
                      </a:r>
                      <a:endParaRPr lang="en-US" sz="2400" dirty="0"/>
                    </a:p>
                  </a:txBody>
                  <a:tcPr anchor="ctr" anchorCtr="1"/>
                </a:tc>
                <a:tc>
                  <a:txBody>
                    <a:bodyPr/>
                    <a:lstStyle/>
                    <a:p>
                      <a:r>
                        <a:rPr lang="en-US" sz="2400" dirty="0" smtClean="0"/>
                        <a:t>Location</a:t>
                      </a:r>
                      <a:endParaRPr lang="en-US" sz="2400" dirty="0"/>
                    </a:p>
                  </a:txBody>
                  <a:tcPr anchor="ctr" anchorCtr="1"/>
                </a:tc>
                <a:tc>
                  <a:txBody>
                    <a:bodyPr/>
                    <a:lstStyle/>
                    <a:p>
                      <a:r>
                        <a:rPr lang="en-US" sz="2400" dirty="0" smtClean="0"/>
                        <a:t>Matters</a:t>
                      </a:r>
                      <a:r>
                        <a:rPr lang="en-US" sz="2400" baseline="0" dirty="0" smtClean="0"/>
                        <a:t> decided/discussed</a:t>
                      </a:r>
                      <a:endParaRPr lang="en-US" sz="2400" dirty="0"/>
                    </a:p>
                  </a:txBody>
                  <a:tcPr anchor="ctr" anchorCtr="1"/>
                </a:tc>
              </a:tr>
              <a:tr h="2613320">
                <a:tc>
                  <a:txBody>
                    <a:bodyPr/>
                    <a:lstStyle/>
                    <a:p>
                      <a:r>
                        <a:rPr lang="en-US" sz="2400" dirty="0" smtClean="0"/>
                        <a:t>15 September</a:t>
                      </a:r>
                      <a:r>
                        <a:rPr lang="en-US" sz="2400" baseline="0" dirty="0" smtClean="0"/>
                        <a:t> 1938</a:t>
                      </a:r>
                      <a:endParaRPr lang="en-US" sz="2400" dirty="0"/>
                    </a:p>
                  </a:txBody>
                  <a:tcPr/>
                </a:tc>
                <a:tc>
                  <a:txBody>
                    <a:bodyPr/>
                    <a:lstStyle/>
                    <a:p>
                      <a:r>
                        <a:rPr lang="en-US" sz="2400" dirty="0" smtClean="0"/>
                        <a:t>Berchtesgaden,</a:t>
                      </a:r>
                      <a:r>
                        <a:rPr lang="en-US" sz="2400" baseline="0" dirty="0" smtClean="0"/>
                        <a:t> Bavaria</a:t>
                      </a:r>
                      <a:endParaRPr lang="en-US" sz="2400" dirty="0"/>
                    </a:p>
                  </a:txBody>
                  <a:tcPr/>
                </a:tc>
                <a:tc>
                  <a:txBody>
                    <a:bodyPr/>
                    <a:lstStyle/>
                    <a:p>
                      <a:pPr marL="285750" indent="-285750">
                        <a:buFont typeface="Arial"/>
                        <a:buChar char="•"/>
                      </a:pPr>
                      <a:r>
                        <a:rPr lang="en-US" sz="2400" dirty="0" smtClean="0"/>
                        <a:t>Areas of the Sudetenland,</a:t>
                      </a:r>
                      <a:r>
                        <a:rPr lang="en-US" sz="2400" baseline="0" dirty="0" smtClean="0"/>
                        <a:t> where the majority of the population was German, should be handed over to Germany.</a:t>
                      </a:r>
                    </a:p>
                    <a:p>
                      <a:pPr marL="285750" indent="-285750">
                        <a:buFont typeface="Arial"/>
                        <a:buChar char="•"/>
                      </a:pPr>
                      <a:r>
                        <a:rPr lang="en-US" sz="2400" baseline="0" dirty="0" smtClean="0"/>
                        <a:t>This was subject to approval by the British, French, and Czech governments.</a:t>
                      </a:r>
                      <a:endParaRPr lang="en-US" sz="2400" dirty="0"/>
                    </a:p>
                  </a:txBody>
                  <a:tcPr/>
                </a:tc>
              </a:tr>
            </a:tbl>
          </a:graphicData>
        </a:graphic>
      </p:graphicFrame>
    </p:spTree>
    <p:extLst>
      <p:ext uri="{BB962C8B-B14F-4D97-AF65-F5344CB8AC3E}">
        <p14:creationId xmlns:p14="http://schemas.microsoft.com/office/powerpoint/2010/main" val="46049414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79500989"/>
              </p:ext>
            </p:extLst>
          </p:nvPr>
        </p:nvGraphicFramePr>
        <p:xfrm>
          <a:off x="240293" y="1287081"/>
          <a:ext cx="8324430" cy="4681090"/>
        </p:xfrm>
        <a:graphic>
          <a:graphicData uri="http://schemas.openxmlformats.org/drawingml/2006/table">
            <a:tbl>
              <a:tblPr firstRow="1" bandRow="1">
                <a:tableStyleId>{69C7853C-536D-4A76-A0AE-DD22124D55A5}</a:tableStyleId>
              </a:tblPr>
              <a:tblGrid>
                <a:gridCol w="1596231"/>
                <a:gridCol w="2128308"/>
                <a:gridCol w="4599891"/>
              </a:tblGrid>
              <a:tr h="429028">
                <a:tc>
                  <a:txBody>
                    <a:bodyPr/>
                    <a:lstStyle/>
                    <a:p>
                      <a:r>
                        <a:rPr lang="en-US" sz="2400" dirty="0" smtClean="0"/>
                        <a:t>Date</a:t>
                      </a:r>
                      <a:endParaRPr lang="en-US" sz="2400" dirty="0"/>
                    </a:p>
                  </a:txBody>
                  <a:tcPr anchor="ctr" anchorCtr="1"/>
                </a:tc>
                <a:tc>
                  <a:txBody>
                    <a:bodyPr/>
                    <a:lstStyle/>
                    <a:p>
                      <a:r>
                        <a:rPr lang="en-US" sz="2400" dirty="0" smtClean="0"/>
                        <a:t>Location</a:t>
                      </a:r>
                      <a:endParaRPr lang="en-US" sz="2400" dirty="0"/>
                    </a:p>
                  </a:txBody>
                  <a:tcPr anchor="ctr" anchorCtr="1"/>
                </a:tc>
                <a:tc>
                  <a:txBody>
                    <a:bodyPr/>
                    <a:lstStyle/>
                    <a:p>
                      <a:r>
                        <a:rPr lang="en-US" sz="2400" dirty="0" smtClean="0"/>
                        <a:t>Matters</a:t>
                      </a:r>
                      <a:r>
                        <a:rPr lang="en-US" sz="2400" baseline="0" dirty="0" smtClean="0"/>
                        <a:t> decided/discussed</a:t>
                      </a:r>
                      <a:endParaRPr lang="en-US" sz="2400" dirty="0"/>
                    </a:p>
                  </a:txBody>
                  <a:tcPr anchor="ctr" anchorCtr="1"/>
                </a:tc>
              </a:tr>
              <a:tr h="4223890">
                <a:tc>
                  <a:txBody>
                    <a:bodyPr/>
                    <a:lstStyle/>
                    <a:p>
                      <a:r>
                        <a:rPr lang="en-US" sz="2400" dirty="0" smtClean="0"/>
                        <a:t>22 September 1938</a:t>
                      </a:r>
                      <a:endParaRPr lang="en-US" sz="2400" dirty="0"/>
                    </a:p>
                  </a:txBody>
                  <a:tcPr/>
                </a:tc>
                <a:tc>
                  <a:txBody>
                    <a:bodyPr/>
                    <a:lstStyle/>
                    <a:p>
                      <a:r>
                        <a:rPr lang="en-US" sz="2400" dirty="0" smtClean="0"/>
                        <a:t>Bad </a:t>
                      </a:r>
                      <a:r>
                        <a:rPr lang="en-US" sz="2400" dirty="0" err="1" smtClean="0"/>
                        <a:t>Godesberg</a:t>
                      </a:r>
                      <a:r>
                        <a:rPr lang="en-US" sz="2400" dirty="0" smtClean="0"/>
                        <a:t>, Rhineland</a:t>
                      </a:r>
                      <a:endParaRPr lang="en-US" sz="2400" dirty="0"/>
                    </a:p>
                  </a:txBody>
                  <a:tcPr/>
                </a:tc>
                <a:tc>
                  <a:txBody>
                    <a:bodyPr/>
                    <a:lstStyle/>
                    <a:p>
                      <a:pPr marL="285750" indent="-285750">
                        <a:buFont typeface="Arial"/>
                        <a:buChar char="•"/>
                      </a:pPr>
                      <a:r>
                        <a:rPr lang="en-US" sz="2400" dirty="0" smtClean="0"/>
                        <a:t>Chamberlain</a:t>
                      </a:r>
                      <a:r>
                        <a:rPr lang="en-US" sz="2400" baseline="0" dirty="0" smtClean="0"/>
                        <a:t> reported the approval given by the British, French, and Czech governments to the matter discussed above.</a:t>
                      </a:r>
                    </a:p>
                    <a:p>
                      <a:pPr marL="285750" indent="-285750">
                        <a:buFont typeface="Arial"/>
                        <a:buChar char="•"/>
                      </a:pPr>
                      <a:r>
                        <a:rPr lang="en-US" sz="2400" baseline="0" dirty="0" smtClean="0"/>
                        <a:t>Hitler now claimed that he must have the Sudeten territories immediately.</a:t>
                      </a:r>
                    </a:p>
                    <a:p>
                      <a:pPr marL="285750" indent="-285750">
                        <a:buFont typeface="Arial"/>
                        <a:buChar char="•"/>
                      </a:pPr>
                      <a:r>
                        <a:rPr lang="en-US" sz="2400" baseline="0" dirty="0" smtClean="0"/>
                        <a:t>Hitler demanded that the Czechs withdraw from the Sudeten areas by October 1</a:t>
                      </a:r>
                      <a:r>
                        <a:rPr lang="en-US" sz="2400" baseline="30000" dirty="0" smtClean="0"/>
                        <a:t>st</a:t>
                      </a:r>
                      <a:r>
                        <a:rPr lang="en-US" sz="2400" baseline="0" dirty="0" smtClean="0"/>
                        <a:t> to avoid the certainty of conflict.</a:t>
                      </a:r>
                      <a:endParaRPr lang="en-US" sz="2400" dirty="0"/>
                    </a:p>
                  </a:txBody>
                  <a:tcPr/>
                </a:tc>
              </a:tr>
            </a:tbl>
          </a:graphicData>
        </a:graphic>
      </p:graphicFrame>
    </p:spTree>
    <p:extLst>
      <p:ext uri="{BB962C8B-B14F-4D97-AF65-F5344CB8AC3E}">
        <p14:creationId xmlns:p14="http://schemas.microsoft.com/office/powerpoint/2010/main" val="416799308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sp>
        <p:nvSpPr>
          <p:cNvPr id="3" name="Content Placeholder 2"/>
          <p:cNvSpPr>
            <a:spLocks noGrp="1"/>
          </p:cNvSpPr>
          <p:nvPr>
            <p:ph idx="1"/>
          </p:nvPr>
        </p:nvSpPr>
        <p:spPr>
          <a:xfrm>
            <a:off x="240293" y="1252759"/>
            <a:ext cx="8702033" cy="5199810"/>
          </a:xfrm>
        </p:spPr>
        <p:txBody>
          <a:bodyPr>
            <a:normAutofit fontScale="92500"/>
          </a:bodyPr>
          <a:lstStyle/>
          <a:p>
            <a:pPr>
              <a:buClr>
                <a:srgbClr val="FF0000"/>
              </a:buClr>
              <a:buFont typeface="Wingdings" charset="2"/>
              <a:buChar char="v"/>
            </a:pPr>
            <a:r>
              <a:rPr lang="en-US" dirty="0" smtClean="0"/>
              <a:t>Chamberlain was appalled by Hitler’s change of heart at Bad </a:t>
            </a:r>
            <a:r>
              <a:rPr lang="en-US" dirty="0" err="1" smtClean="0"/>
              <a:t>Godesberg</a:t>
            </a:r>
            <a:r>
              <a:rPr lang="en-US" dirty="0" smtClean="0"/>
              <a:t> and returned to London to prepare for war.</a:t>
            </a:r>
          </a:p>
          <a:p>
            <a:pPr>
              <a:buClr>
                <a:srgbClr val="FF0000"/>
              </a:buClr>
              <a:buFont typeface="Wingdings" charset="2"/>
              <a:buChar char="v"/>
            </a:pPr>
            <a:r>
              <a:rPr lang="en-US" dirty="0" smtClean="0"/>
              <a:t>Instructions were issued for the mobilization of the French army and the British navy.</a:t>
            </a:r>
          </a:p>
          <a:p>
            <a:pPr>
              <a:buClr>
                <a:srgbClr val="FF0000"/>
              </a:buClr>
              <a:buFont typeface="Wingdings" charset="2"/>
              <a:buChar char="v"/>
            </a:pPr>
            <a:r>
              <a:rPr lang="en-US" dirty="0" smtClean="0"/>
              <a:t>When Hitler realized that he was on the brink of a European war he agreed to Chamberlain’s suggestion, supported by Mussolini, of an international conference to settle the dispute.</a:t>
            </a:r>
          </a:p>
          <a:p>
            <a:pPr>
              <a:buClr>
                <a:srgbClr val="FF0000"/>
              </a:buClr>
              <a:buFont typeface="Wingdings" charset="2"/>
              <a:buChar char="v"/>
            </a:pPr>
            <a:r>
              <a:rPr lang="en-US" dirty="0" smtClean="0"/>
              <a:t>The Munich conference met on September 29, 1938.</a:t>
            </a:r>
          </a:p>
        </p:txBody>
      </p:sp>
    </p:spTree>
    <p:extLst>
      <p:ext uri="{BB962C8B-B14F-4D97-AF65-F5344CB8AC3E}">
        <p14:creationId xmlns:p14="http://schemas.microsoft.com/office/powerpoint/2010/main" val="159702564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4501396"/>
              </p:ext>
            </p:extLst>
          </p:nvPr>
        </p:nvGraphicFramePr>
        <p:xfrm>
          <a:off x="240292" y="1287081"/>
          <a:ext cx="8446507" cy="5138290"/>
        </p:xfrm>
        <a:graphic>
          <a:graphicData uri="http://schemas.openxmlformats.org/drawingml/2006/table">
            <a:tbl>
              <a:tblPr firstRow="1" bandRow="1">
                <a:tableStyleId>{69C7853C-536D-4A76-A0AE-DD22124D55A5}</a:tableStyleId>
              </a:tblPr>
              <a:tblGrid>
                <a:gridCol w="2729041"/>
                <a:gridCol w="5717466"/>
              </a:tblGrid>
              <a:tr h="429028">
                <a:tc gridSpan="2">
                  <a:txBody>
                    <a:bodyPr/>
                    <a:lstStyle/>
                    <a:p>
                      <a:r>
                        <a:rPr lang="en-US" sz="2400" dirty="0" smtClean="0"/>
                        <a:t>The Munich Conference</a:t>
                      </a:r>
                      <a:endParaRPr lang="en-US" sz="2400" dirty="0"/>
                    </a:p>
                  </a:txBody>
                  <a:tcPr anchor="ctr" anchorCtr="1"/>
                </a:tc>
                <a:tc hMerge="1">
                  <a:txBody>
                    <a:bodyPr/>
                    <a:lstStyle/>
                    <a:p>
                      <a:endParaRPr lang="en-US" sz="2400" dirty="0"/>
                    </a:p>
                  </a:txBody>
                  <a:tcPr anchor="ctr" anchorCtr="1"/>
                </a:tc>
              </a:tr>
              <a:tr h="435177">
                <a:tc>
                  <a:txBody>
                    <a:bodyPr/>
                    <a:lstStyle/>
                    <a:p>
                      <a:r>
                        <a:rPr lang="en-US" sz="2400" dirty="0" smtClean="0"/>
                        <a:t>Participants</a:t>
                      </a:r>
                      <a:endParaRPr lang="en-US" sz="2400" dirty="0"/>
                    </a:p>
                  </a:txBody>
                  <a:tcPr/>
                </a:tc>
                <a:tc>
                  <a:txBody>
                    <a:bodyPr/>
                    <a:lstStyle/>
                    <a:p>
                      <a:pPr marL="0" indent="0">
                        <a:buFont typeface="Arial"/>
                        <a:buNone/>
                      </a:pPr>
                      <a:r>
                        <a:rPr lang="en-US" sz="2400" dirty="0" smtClean="0"/>
                        <a:t>Matters</a:t>
                      </a:r>
                      <a:r>
                        <a:rPr lang="en-US" sz="2400" baseline="0" dirty="0" smtClean="0"/>
                        <a:t> decided</a:t>
                      </a:r>
                      <a:endParaRPr lang="en-US" sz="2400" dirty="0"/>
                    </a:p>
                  </a:txBody>
                  <a:tcPr/>
                </a:tc>
              </a:tr>
              <a:tr h="4223890">
                <a:tc>
                  <a:txBody>
                    <a:bodyPr/>
                    <a:lstStyle/>
                    <a:p>
                      <a:r>
                        <a:rPr lang="en-US" sz="2400" dirty="0" smtClean="0"/>
                        <a:t>Neville Chamberlain (Britain)</a:t>
                      </a:r>
                    </a:p>
                    <a:p>
                      <a:r>
                        <a:rPr lang="en-US" sz="2400" dirty="0" smtClean="0"/>
                        <a:t>Adolf Hitler (Germany)</a:t>
                      </a:r>
                    </a:p>
                    <a:p>
                      <a:r>
                        <a:rPr lang="en-US" sz="2400" dirty="0" smtClean="0"/>
                        <a:t>Benito</a:t>
                      </a:r>
                      <a:r>
                        <a:rPr lang="en-US" sz="2400" baseline="0" dirty="0" smtClean="0"/>
                        <a:t> Mussolini (Italy)</a:t>
                      </a:r>
                    </a:p>
                    <a:p>
                      <a:r>
                        <a:rPr lang="en-US" sz="2400" baseline="0" dirty="0" err="1" smtClean="0"/>
                        <a:t>Edouard</a:t>
                      </a:r>
                      <a:r>
                        <a:rPr lang="en-US" sz="2400" baseline="0" dirty="0" smtClean="0"/>
                        <a:t> </a:t>
                      </a:r>
                      <a:r>
                        <a:rPr lang="en-US" sz="2400" baseline="0" dirty="0" err="1" smtClean="0"/>
                        <a:t>Deladier</a:t>
                      </a:r>
                      <a:r>
                        <a:rPr lang="en-US" sz="2400" baseline="0" dirty="0" smtClean="0"/>
                        <a:t> (France)</a:t>
                      </a:r>
                      <a:endParaRPr lang="en-US" sz="2400" dirty="0"/>
                    </a:p>
                  </a:txBody>
                  <a:tcPr/>
                </a:tc>
                <a:tc>
                  <a:txBody>
                    <a:bodyPr/>
                    <a:lstStyle/>
                    <a:p>
                      <a:pPr marL="285750" indent="-285750">
                        <a:buFont typeface="Arial"/>
                        <a:buChar char="•"/>
                      </a:pPr>
                      <a:r>
                        <a:rPr lang="en-US" sz="2400" dirty="0" smtClean="0"/>
                        <a:t>The Sudeten</a:t>
                      </a:r>
                      <a:r>
                        <a:rPr lang="en-US" sz="2400" baseline="0" dirty="0" smtClean="0"/>
                        <a:t>land would be transferred to Germany over a 10-day period.</a:t>
                      </a:r>
                    </a:p>
                    <a:p>
                      <a:pPr marL="285750" indent="-285750">
                        <a:buFont typeface="Arial"/>
                        <a:buChar char="•"/>
                      </a:pPr>
                      <a:r>
                        <a:rPr lang="en-US" sz="2400" baseline="0" dirty="0" smtClean="0"/>
                        <a:t>Plebiscites would be held in any areas where there was doubt over the dominant nationality.</a:t>
                      </a:r>
                    </a:p>
                    <a:p>
                      <a:pPr marL="285750" indent="-285750">
                        <a:buFont typeface="Arial"/>
                        <a:buChar char="•"/>
                      </a:pPr>
                      <a:r>
                        <a:rPr lang="en-US" sz="2400" baseline="0" dirty="0" smtClean="0"/>
                        <a:t>The four powers would guarantee the remainder of Czechoslovakia once Polish and Hungarian claims had been met.</a:t>
                      </a:r>
                      <a:endParaRPr lang="en-US" sz="2400" dirty="0"/>
                    </a:p>
                  </a:txBody>
                  <a:tcPr/>
                </a:tc>
              </a:tr>
            </a:tbl>
          </a:graphicData>
        </a:graphic>
      </p:graphicFrame>
    </p:spTree>
    <p:extLst>
      <p:ext uri="{BB962C8B-B14F-4D97-AF65-F5344CB8AC3E}">
        <p14:creationId xmlns:p14="http://schemas.microsoft.com/office/powerpoint/2010/main" val="405364847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sp>
        <p:nvSpPr>
          <p:cNvPr id="3" name="Content Placeholder 2"/>
          <p:cNvSpPr>
            <a:spLocks noGrp="1"/>
          </p:cNvSpPr>
          <p:nvPr>
            <p:ph idx="1"/>
          </p:nvPr>
        </p:nvSpPr>
        <p:spPr>
          <a:xfrm>
            <a:off x="240293" y="1252759"/>
            <a:ext cx="8702033" cy="5354260"/>
          </a:xfrm>
        </p:spPr>
        <p:txBody>
          <a:bodyPr>
            <a:normAutofit fontScale="92500" lnSpcReduction="10000"/>
          </a:bodyPr>
          <a:lstStyle/>
          <a:p>
            <a:pPr>
              <a:buClr>
                <a:srgbClr val="FF0000"/>
              </a:buClr>
              <a:buFont typeface="Wingdings" charset="2"/>
              <a:buChar char="v"/>
            </a:pPr>
            <a:r>
              <a:rPr lang="en-US" dirty="0" smtClean="0"/>
              <a:t>When presented with the terms of the Munich Agreement the Czech government had little option but to agree to the break-up of their country as the alternative was to face the full force of the German army on their own.</a:t>
            </a:r>
          </a:p>
          <a:p>
            <a:pPr>
              <a:buClr>
                <a:srgbClr val="FF0000"/>
              </a:buClr>
              <a:buFont typeface="Wingdings" charset="2"/>
              <a:buChar char="v"/>
            </a:pPr>
            <a:r>
              <a:rPr lang="en-US" dirty="0" smtClean="0"/>
              <a:t>A few hours after the signing of the main agreement Chamberlain made a personal visit to Hitler armed with a document that he invited Hitler to sign.</a:t>
            </a:r>
          </a:p>
          <a:p>
            <a:pPr>
              <a:buClr>
                <a:srgbClr val="FF0000"/>
              </a:buClr>
              <a:buFont typeface="Wingdings" charset="2"/>
              <a:buChar char="v"/>
            </a:pPr>
            <a:r>
              <a:rPr lang="en-US" dirty="0" smtClean="0"/>
              <a:t>This </a:t>
            </a:r>
            <a:r>
              <a:rPr lang="en-US" dirty="0"/>
              <a:t>d</a:t>
            </a:r>
            <a:r>
              <a:rPr lang="en-US" dirty="0" smtClean="0"/>
              <a:t>ocument pledged Hitler and Chamberlain to do everything to promote the peace of Europe and to use the “method of consultation” to resolve any mutual differences.</a:t>
            </a:r>
          </a:p>
        </p:txBody>
      </p:sp>
    </p:spTree>
    <p:extLst>
      <p:ext uri="{BB962C8B-B14F-4D97-AF65-F5344CB8AC3E}">
        <p14:creationId xmlns:p14="http://schemas.microsoft.com/office/powerpoint/2010/main" val="110730637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The Munich Agreement</a:t>
            </a:r>
            <a:endParaRPr lang="en-US" dirty="0"/>
          </a:p>
        </p:txBody>
      </p:sp>
      <p:sp>
        <p:nvSpPr>
          <p:cNvPr id="3" name="Content Placeholder 2"/>
          <p:cNvSpPr>
            <a:spLocks noGrp="1"/>
          </p:cNvSpPr>
          <p:nvPr>
            <p:ph idx="1"/>
          </p:nvPr>
        </p:nvSpPr>
        <p:spPr>
          <a:xfrm>
            <a:off x="240293" y="1252759"/>
            <a:ext cx="8702033" cy="5354260"/>
          </a:xfrm>
        </p:spPr>
        <p:txBody>
          <a:bodyPr>
            <a:normAutofit/>
          </a:bodyPr>
          <a:lstStyle/>
          <a:p>
            <a:pPr>
              <a:buClr>
                <a:srgbClr val="FF0000"/>
              </a:buClr>
              <a:buFont typeface="Wingdings" charset="2"/>
              <a:buChar char="v"/>
            </a:pPr>
            <a:r>
              <a:rPr lang="en-US" dirty="0" smtClean="0"/>
              <a:t>Hitler had no objection to adding his signature to a collection of vague promises while Chamberlain was able to return to London claiming that he had brought “peace for our time”.</a:t>
            </a:r>
          </a:p>
        </p:txBody>
      </p:sp>
    </p:spTree>
    <p:extLst>
      <p:ext uri="{BB962C8B-B14F-4D97-AF65-F5344CB8AC3E}">
        <p14:creationId xmlns:p14="http://schemas.microsoft.com/office/powerpoint/2010/main" val="3554864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33461816"/>
              </p:ext>
            </p:extLst>
          </p:nvPr>
        </p:nvGraphicFramePr>
        <p:xfrm>
          <a:off x="223128" y="281528"/>
          <a:ext cx="8650542" cy="6359813"/>
        </p:xfrm>
        <a:graphic>
          <a:graphicData uri="http://schemas.openxmlformats.org/drawingml/2006/table">
            <a:tbl>
              <a:tblPr firstRow="1" bandRow="1">
                <a:tableStyleId>{69C7853C-536D-4A76-A0AE-DD22124D55A5}</a:tableStyleId>
              </a:tblPr>
              <a:tblGrid>
                <a:gridCol w="4325271"/>
                <a:gridCol w="4325271"/>
              </a:tblGrid>
              <a:tr h="535771">
                <a:tc gridSpan="2">
                  <a:txBody>
                    <a:bodyPr/>
                    <a:lstStyle/>
                    <a:p>
                      <a:r>
                        <a:rPr lang="en-US" sz="2800" dirty="0" smtClean="0"/>
                        <a:t>The Munich Agreement</a:t>
                      </a:r>
                      <a:endParaRPr lang="en-US" sz="2800" dirty="0"/>
                    </a:p>
                  </a:txBody>
                  <a:tcPr anchor="ctr" anchorCtr="1"/>
                </a:tc>
                <a:tc hMerge="1">
                  <a:txBody>
                    <a:bodyPr/>
                    <a:lstStyle/>
                    <a:p>
                      <a:endParaRPr lang="en-US"/>
                    </a:p>
                  </a:txBody>
                  <a:tcPr/>
                </a:tc>
              </a:tr>
              <a:tr h="656096">
                <a:tc>
                  <a:txBody>
                    <a:bodyPr/>
                    <a:lstStyle/>
                    <a:p>
                      <a:r>
                        <a:rPr lang="en-US" sz="2400" dirty="0" smtClean="0"/>
                        <a:t>For</a:t>
                      </a:r>
                      <a:endParaRPr lang="en-US" sz="2400" dirty="0"/>
                    </a:p>
                  </a:txBody>
                  <a:tcPr anchor="ctr" anchorCtr="1"/>
                </a:tc>
                <a:tc>
                  <a:txBody>
                    <a:bodyPr/>
                    <a:lstStyle/>
                    <a:p>
                      <a:r>
                        <a:rPr lang="en-US" sz="2400" dirty="0" smtClean="0"/>
                        <a:t>Against</a:t>
                      </a:r>
                      <a:endParaRPr lang="en-US" sz="2400" dirty="0"/>
                    </a:p>
                  </a:txBody>
                  <a:tcPr anchor="ctr" anchorCtr="1"/>
                </a:tc>
              </a:tr>
              <a:tr h="5167946">
                <a:tc>
                  <a:txBody>
                    <a:bodyPr/>
                    <a:lstStyle/>
                    <a:p>
                      <a:pPr marL="285750" indent="-285750">
                        <a:buFont typeface="Arial"/>
                        <a:buChar char="•"/>
                      </a:pPr>
                      <a:r>
                        <a:rPr lang="en-US" sz="2000" dirty="0" smtClean="0"/>
                        <a:t>Neville Chamberlain</a:t>
                      </a:r>
                      <a:r>
                        <a:rPr lang="en-US" sz="2000" baseline="0" dirty="0" smtClean="0"/>
                        <a:t> did not think that Britain was sufficiently prepared or united to fight a war in 1938.</a:t>
                      </a:r>
                    </a:p>
                    <a:p>
                      <a:pPr marL="285750" indent="-285750">
                        <a:buFont typeface="Arial"/>
                        <a:buChar char="•"/>
                      </a:pPr>
                      <a:r>
                        <a:rPr lang="en-US" sz="2000" baseline="0" dirty="0" smtClean="0"/>
                        <a:t>Britain’s air defenses were incomplete. Britain was vulnerable to a knock-out blow from the Luftwaffe.</a:t>
                      </a:r>
                    </a:p>
                    <a:p>
                      <a:pPr marL="285750" indent="-285750">
                        <a:buFont typeface="Arial"/>
                        <a:buChar char="•"/>
                      </a:pPr>
                      <a:r>
                        <a:rPr lang="en-US" sz="2000" baseline="0" dirty="0" smtClean="0"/>
                        <a:t>The British Dominions were not united behind the prospect of war in 1938.  This had changed by September 1939.</a:t>
                      </a:r>
                    </a:p>
                    <a:p>
                      <a:pPr marL="285750" indent="-285750">
                        <a:buFont typeface="Arial"/>
                        <a:buChar char="•"/>
                      </a:pPr>
                      <a:r>
                        <a:rPr lang="en-US" sz="2000" baseline="0" dirty="0" smtClean="0"/>
                        <a:t>A war in 1938 would have been seen as a war against the principle of self-determination. In 1939 it was seen as a war to prevent German domination of Europe.</a:t>
                      </a:r>
                      <a:endParaRPr lang="en-US" sz="2000" dirty="0"/>
                    </a:p>
                  </a:txBody>
                  <a:tcPr/>
                </a:tc>
                <a:tc>
                  <a:txBody>
                    <a:bodyPr/>
                    <a:lstStyle/>
                    <a:p>
                      <a:pPr marL="342900" indent="-342900">
                        <a:buFont typeface="Arial"/>
                        <a:buChar char="•"/>
                      </a:pPr>
                      <a:r>
                        <a:rPr lang="en-US" sz="2000" dirty="0" smtClean="0"/>
                        <a:t>Britain and France had abandoned Czechoslovakia to her fate.</a:t>
                      </a:r>
                    </a:p>
                    <a:p>
                      <a:pPr marL="342900" indent="-342900">
                        <a:buFont typeface="Arial"/>
                        <a:buChar char="•"/>
                      </a:pPr>
                      <a:r>
                        <a:rPr lang="en-US" sz="2000" dirty="0" smtClean="0"/>
                        <a:t>Munich came to be seen as the supreme example</a:t>
                      </a:r>
                      <a:r>
                        <a:rPr lang="en-US" sz="2000" baseline="0" dirty="0" smtClean="0"/>
                        <a:t> of the policy of appeasement.</a:t>
                      </a:r>
                    </a:p>
                    <a:p>
                      <a:pPr marL="342900" indent="-342900">
                        <a:buFont typeface="Arial"/>
                        <a:buChar char="•"/>
                      </a:pPr>
                      <a:r>
                        <a:rPr lang="en-US" sz="2000" baseline="0" dirty="0" smtClean="0"/>
                        <a:t>If war had broken out in October 1938, Britain and France would have had support of the 36 divisions of the Czech army fighting behind their well-prepared defenses.</a:t>
                      </a:r>
                    </a:p>
                    <a:p>
                      <a:pPr marL="342900" indent="-342900">
                        <a:buFont typeface="Arial"/>
                        <a:buChar char="•"/>
                      </a:pPr>
                      <a:r>
                        <a:rPr lang="en-US" sz="2000" dirty="0" smtClean="0"/>
                        <a:t>In</a:t>
                      </a:r>
                      <a:r>
                        <a:rPr lang="en-US" sz="2000" baseline="0" dirty="0" smtClean="0"/>
                        <a:t> the event of war, Britain and France might have had the assistance or neutrality of Soviet Russia.</a:t>
                      </a:r>
                      <a:endParaRPr lang="en-US" sz="2000" dirty="0"/>
                    </a:p>
                  </a:txBody>
                  <a:tcPr/>
                </a:tc>
              </a:tr>
            </a:tbl>
          </a:graphicData>
        </a:graphic>
      </p:graphicFrame>
    </p:spTree>
    <p:extLst>
      <p:ext uri="{BB962C8B-B14F-4D97-AF65-F5344CB8AC3E}">
        <p14:creationId xmlns:p14="http://schemas.microsoft.com/office/powerpoint/2010/main" val="248425581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5309"/>
            <a:ext cx="7772400" cy="1470025"/>
          </a:xfrm>
        </p:spPr>
        <p:txBody>
          <a:bodyPr>
            <a:normAutofit/>
          </a:bodyPr>
          <a:lstStyle/>
          <a:p>
            <a:r>
              <a:rPr lang="en-US" b="1" dirty="0" smtClean="0"/>
              <a:t>Was the policy of appeasement justified?</a:t>
            </a:r>
            <a:endParaRPr lang="en-US" b="1" dirty="0"/>
          </a:p>
        </p:txBody>
      </p:sp>
    </p:spTree>
    <p:extLst>
      <p:ext uri="{BB962C8B-B14F-4D97-AF65-F5344CB8AC3E}">
        <p14:creationId xmlns:p14="http://schemas.microsoft.com/office/powerpoint/2010/main" val="330675837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Background</a:t>
            </a:r>
            <a:endParaRPr lang="en-US" dirty="0"/>
          </a:p>
        </p:txBody>
      </p:sp>
      <p:sp>
        <p:nvSpPr>
          <p:cNvPr id="3" name="Content Placeholder 2"/>
          <p:cNvSpPr>
            <a:spLocks noGrp="1"/>
          </p:cNvSpPr>
          <p:nvPr>
            <p:ph idx="1"/>
          </p:nvPr>
        </p:nvSpPr>
        <p:spPr>
          <a:xfrm>
            <a:off x="240293" y="1252759"/>
            <a:ext cx="8702033" cy="5354260"/>
          </a:xfrm>
        </p:spPr>
        <p:txBody>
          <a:bodyPr>
            <a:normAutofit fontScale="92500"/>
          </a:bodyPr>
          <a:lstStyle/>
          <a:p>
            <a:pPr>
              <a:buClr>
                <a:srgbClr val="FF0000"/>
              </a:buClr>
              <a:buFont typeface="Wingdings" charset="2"/>
              <a:buChar char="v"/>
            </a:pPr>
            <a:r>
              <a:rPr lang="en-US" dirty="0" smtClean="0"/>
              <a:t>It is easy to criticize the policy of appeasement.</a:t>
            </a:r>
          </a:p>
          <a:p>
            <a:pPr>
              <a:buClr>
                <a:srgbClr val="FF0000"/>
              </a:buClr>
              <a:buFont typeface="Wingdings" charset="2"/>
              <a:buChar char="v"/>
            </a:pPr>
            <a:r>
              <a:rPr lang="en-US" dirty="0" smtClean="0"/>
              <a:t>It is claimed that this policy was morally wrong and led directly to the sacrifice of Czechoslovakia.</a:t>
            </a:r>
          </a:p>
          <a:p>
            <a:pPr>
              <a:buClr>
                <a:srgbClr val="FF0000"/>
              </a:buClr>
              <a:buFont typeface="Wingdings" charset="2"/>
              <a:buChar char="v"/>
            </a:pPr>
            <a:r>
              <a:rPr lang="en-US" dirty="0" smtClean="0"/>
              <a:t>It certainly boosted the self-confidence of Hitler, encouraging him to make further demands and providing him with additional territory and resources.</a:t>
            </a:r>
          </a:p>
          <a:p>
            <a:pPr>
              <a:buClr>
                <a:srgbClr val="FF0000"/>
              </a:buClr>
              <a:buFont typeface="Wingdings" charset="2"/>
              <a:buChar char="v"/>
            </a:pPr>
            <a:r>
              <a:rPr lang="en-US" dirty="0" smtClean="0"/>
              <a:t>While Britain and France may have gained time to improve their defenses, Germany also used this time to strengthen its army, navy, and </a:t>
            </a:r>
            <a:r>
              <a:rPr lang="en-US" smtClean="0"/>
              <a:t>air force.</a:t>
            </a:r>
            <a:endParaRPr lang="en-US" dirty="0" smtClean="0"/>
          </a:p>
        </p:txBody>
      </p:sp>
    </p:spTree>
    <p:extLst>
      <p:ext uri="{BB962C8B-B14F-4D97-AF65-F5344CB8AC3E}">
        <p14:creationId xmlns:p14="http://schemas.microsoft.com/office/powerpoint/2010/main" val="28885398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Dissatisfied Powers</a:t>
            </a:r>
            <a:endParaRPr lang="en-US" dirty="0"/>
          </a:p>
        </p:txBody>
      </p:sp>
      <p:sp>
        <p:nvSpPr>
          <p:cNvPr id="3" name="Content Placeholder 2"/>
          <p:cNvSpPr>
            <a:spLocks noGrp="1"/>
          </p:cNvSpPr>
          <p:nvPr>
            <p:ph idx="1"/>
          </p:nvPr>
        </p:nvSpPr>
        <p:spPr>
          <a:xfrm>
            <a:off x="457200" y="1063988"/>
            <a:ext cx="8229600" cy="5611676"/>
          </a:xfrm>
        </p:spPr>
        <p:txBody>
          <a:bodyPr>
            <a:normAutofit/>
          </a:bodyPr>
          <a:lstStyle/>
          <a:p>
            <a:pPr>
              <a:buClr>
                <a:srgbClr val="FF0000"/>
              </a:buClr>
              <a:buFont typeface="Wingdings" charset="2"/>
              <a:buChar char="v"/>
            </a:pPr>
            <a:r>
              <a:rPr lang="en-US" dirty="0" smtClean="0"/>
              <a:t>The dissatisfied powers were likely to seek peace settlement changes when the circumstances were favorable. Germany’s dissatisfaction was sharpened by the conviction among many that it had been “stabbed in the back” in 1918.</a:t>
            </a:r>
          </a:p>
          <a:p>
            <a:pPr>
              <a:buClr>
                <a:srgbClr val="0000FF"/>
              </a:buClr>
              <a:buFont typeface="Wingdings" charset="2"/>
              <a:buChar char="v"/>
            </a:pPr>
            <a:endParaRPr lang="en-US" dirty="0"/>
          </a:p>
        </p:txBody>
      </p:sp>
    </p:spTree>
    <p:extLst>
      <p:ext uri="{BB962C8B-B14F-4D97-AF65-F5344CB8AC3E}">
        <p14:creationId xmlns:p14="http://schemas.microsoft.com/office/powerpoint/2010/main" val="295952215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rmAutofit fontScale="90000"/>
          </a:bodyPr>
          <a:lstStyle/>
          <a:p>
            <a:r>
              <a:rPr lang="en-US" dirty="0" smtClean="0"/>
              <a:t>Background</a:t>
            </a:r>
            <a:endParaRPr lang="en-US" dirty="0"/>
          </a:p>
        </p:txBody>
      </p:sp>
      <p:sp>
        <p:nvSpPr>
          <p:cNvPr id="3" name="Content Placeholder 2"/>
          <p:cNvSpPr>
            <a:spLocks noGrp="1"/>
          </p:cNvSpPr>
          <p:nvPr>
            <p:ph idx="1"/>
          </p:nvPr>
        </p:nvSpPr>
        <p:spPr>
          <a:xfrm>
            <a:off x="240293" y="1252759"/>
            <a:ext cx="8702033" cy="5354260"/>
          </a:xfrm>
        </p:spPr>
        <p:txBody>
          <a:bodyPr>
            <a:normAutofit fontScale="92500" lnSpcReduction="10000"/>
          </a:bodyPr>
          <a:lstStyle/>
          <a:p>
            <a:pPr>
              <a:buClr>
                <a:srgbClr val="FF0000"/>
              </a:buClr>
              <a:buFont typeface="Wingdings" charset="2"/>
              <a:buChar char="v"/>
            </a:pPr>
            <a:r>
              <a:rPr lang="en-US" dirty="0" smtClean="0"/>
              <a:t>In the years following the Second World War appeasement was regarded as a policy of concession, weakness, and cowardice that made war more rather than lest likely to occur.</a:t>
            </a:r>
          </a:p>
          <a:p>
            <a:pPr>
              <a:buClr>
                <a:srgbClr val="FF0000"/>
              </a:buClr>
              <a:buFont typeface="Wingdings" charset="2"/>
              <a:buChar char="v"/>
            </a:pPr>
            <a:r>
              <a:rPr lang="en-US" dirty="0" smtClean="0"/>
              <a:t>Yet the appeasers were all people of intelligence with a sense of realism.</a:t>
            </a:r>
          </a:p>
          <a:p>
            <a:pPr>
              <a:buClr>
                <a:srgbClr val="FF0000"/>
              </a:buClr>
              <a:buFont typeface="Wingdings" charset="2"/>
              <a:buChar char="v"/>
            </a:pPr>
            <a:r>
              <a:rPr lang="en-US" dirty="0" smtClean="0"/>
              <a:t>They had good reason to try to come to terms with the dictators and accommodate their wishes.</a:t>
            </a:r>
          </a:p>
          <a:p>
            <a:pPr>
              <a:buClr>
                <a:srgbClr val="FF0000"/>
              </a:buClr>
              <a:buFont typeface="Wingdings" charset="2"/>
              <a:buChar char="v"/>
            </a:pPr>
            <a:r>
              <a:rPr lang="en-US" dirty="0" smtClean="0"/>
              <a:t>Given the advantage of hindsight, appeasement may not have been the right policy, but it certainly made sense at the time.</a:t>
            </a:r>
          </a:p>
        </p:txBody>
      </p:sp>
    </p:spTree>
    <p:extLst>
      <p:ext uri="{BB962C8B-B14F-4D97-AF65-F5344CB8AC3E}">
        <p14:creationId xmlns:p14="http://schemas.microsoft.com/office/powerpoint/2010/main" val="281001098"/>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643221" y="2333908"/>
            <a:ext cx="3913341" cy="1836237"/>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400" dirty="0" smtClean="0">
                <a:solidFill>
                  <a:schemeClr val="tx1"/>
                </a:solidFill>
              </a:rPr>
              <a:t>Appeasement</a:t>
            </a:r>
            <a:endParaRPr lang="en-US" sz="2400" dirty="0">
              <a:solidFill>
                <a:schemeClr val="tx1"/>
              </a:solidFill>
            </a:endParaRPr>
          </a:p>
        </p:txBody>
      </p:sp>
      <p:sp>
        <p:nvSpPr>
          <p:cNvPr id="3" name="TextBox 2"/>
          <p:cNvSpPr txBox="1"/>
          <p:nvPr/>
        </p:nvSpPr>
        <p:spPr>
          <a:xfrm>
            <a:off x="823861" y="810116"/>
            <a:ext cx="3140971" cy="70788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000" dirty="0" smtClean="0">
                <a:solidFill>
                  <a:srgbClr val="000000"/>
                </a:solidFill>
              </a:rPr>
              <a:t>Correcting the injustices of Versailles</a:t>
            </a:r>
            <a:endParaRPr lang="en-US" sz="2000" dirty="0">
              <a:solidFill>
                <a:srgbClr val="000000"/>
              </a:solidFill>
            </a:endParaRPr>
          </a:p>
        </p:txBody>
      </p:sp>
      <p:cxnSp>
        <p:nvCxnSpPr>
          <p:cNvPr id="5" name="Straight Arrow Connector 4"/>
          <p:cNvCxnSpPr>
            <a:stCxn id="2" idx="1"/>
            <a:endCxn id="3" idx="2"/>
          </p:cNvCxnSpPr>
          <p:nvPr/>
        </p:nvCxnSpPr>
        <p:spPr>
          <a:xfrm flipH="1" flipV="1">
            <a:off x="2394347" y="1518002"/>
            <a:ext cx="821970" cy="10848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5129894" y="805356"/>
            <a:ext cx="3140971" cy="707886"/>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sz="2000" dirty="0" smtClean="0">
                <a:solidFill>
                  <a:srgbClr val="000000"/>
                </a:solidFill>
              </a:rPr>
              <a:t>Increasing militarism of Japan and Italy</a:t>
            </a:r>
            <a:endParaRPr lang="en-US" sz="2000" dirty="0">
              <a:solidFill>
                <a:srgbClr val="000000"/>
              </a:solidFill>
            </a:endParaRPr>
          </a:p>
        </p:txBody>
      </p:sp>
      <p:cxnSp>
        <p:nvCxnSpPr>
          <p:cNvPr id="8" name="Straight Arrow Connector 7"/>
          <p:cNvCxnSpPr>
            <a:stCxn id="2" idx="7"/>
            <a:endCxn id="7" idx="2"/>
          </p:cNvCxnSpPr>
          <p:nvPr/>
        </p:nvCxnSpPr>
        <p:spPr>
          <a:xfrm flipV="1">
            <a:off x="5983466" y="1513242"/>
            <a:ext cx="716914" cy="10895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847716" y="5217902"/>
            <a:ext cx="3140971" cy="40011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2000" dirty="0" smtClean="0">
                <a:solidFill>
                  <a:srgbClr val="000000"/>
                </a:solidFill>
              </a:rPr>
              <a:t>A popular policy</a:t>
            </a:r>
            <a:endParaRPr lang="en-US" sz="2000" dirty="0">
              <a:solidFill>
                <a:srgbClr val="000000"/>
              </a:solidFill>
            </a:endParaRPr>
          </a:p>
        </p:txBody>
      </p:sp>
      <p:cxnSp>
        <p:nvCxnSpPr>
          <p:cNvPr id="12" name="Straight Arrow Connector 11"/>
          <p:cNvCxnSpPr>
            <a:stCxn id="2" idx="3"/>
            <a:endCxn id="11" idx="0"/>
          </p:cNvCxnSpPr>
          <p:nvPr/>
        </p:nvCxnSpPr>
        <p:spPr>
          <a:xfrm flipH="1">
            <a:off x="2418202" y="3901234"/>
            <a:ext cx="798115" cy="13166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4986076" y="5370302"/>
            <a:ext cx="3140971" cy="40011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000" dirty="0" smtClean="0">
                <a:solidFill>
                  <a:srgbClr val="000000"/>
                </a:solidFill>
              </a:rPr>
              <a:t>Threat of communism</a:t>
            </a:r>
            <a:endParaRPr lang="en-US" sz="2000" dirty="0">
              <a:solidFill>
                <a:srgbClr val="000000"/>
              </a:solidFill>
            </a:endParaRPr>
          </a:p>
        </p:txBody>
      </p:sp>
      <p:cxnSp>
        <p:nvCxnSpPr>
          <p:cNvPr id="20" name="Straight Arrow Connector 19"/>
          <p:cNvCxnSpPr>
            <a:endCxn id="19" idx="0"/>
          </p:cNvCxnSpPr>
          <p:nvPr/>
        </p:nvCxnSpPr>
        <p:spPr>
          <a:xfrm>
            <a:off x="5983466" y="3901234"/>
            <a:ext cx="573096" cy="14690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56289962"/>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0486429"/>
              </p:ext>
            </p:extLst>
          </p:nvPr>
        </p:nvGraphicFramePr>
        <p:xfrm>
          <a:off x="480587" y="429025"/>
          <a:ext cx="8187118" cy="6172089"/>
        </p:xfrm>
        <a:graphic>
          <a:graphicData uri="http://schemas.openxmlformats.org/drawingml/2006/table">
            <a:tbl>
              <a:tblPr firstRow="1" bandRow="1">
                <a:tableStyleId>{284E427A-3D55-4303-BF80-6455036E1DE7}</a:tableStyleId>
              </a:tblPr>
              <a:tblGrid>
                <a:gridCol w="8187118"/>
              </a:tblGrid>
              <a:tr h="543018">
                <a:tc>
                  <a:txBody>
                    <a:bodyPr/>
                    <a:lstStyle/>
                    <a:p>
                      <a:pPr algn="ctr"/>
                      <a:r>
                        <a:rPr lang="en-US" sz="3600" dirty="0" smtClean="0"/>
                        <a:t>Correcting the injustices of Versailles</a:t>
                      </a:r>
                      <a:endParaRPr lang="en-US" sz="3600" dirty="0"/>
                    </a:p>
                  </a:txBody>
                  <a:tcPr/>
                </a:tc>
              </a:tr>
              <a:tr h="5532009">
                <a:tc>
                  <a:txBody>
                    <a:bodyPr/>
                    <a:lstStyle/>
                    <a:p>
                      <a:r>
                        <a:rPr lang="en-US" sz="2400" dirty="0" smtClean="0"/>
                        <a:t>By the 1930s many thought that Versailles had been too harsh</a:t>
                      </a:r>
                      <a:r>
                        <a:rPr lang="en-US" sz="2400" baseline="0" dirty="0" smtClean="0"/>
                        <a:t> on Germany.  While no-one liked Hitler’s bullying methods there was some sympathy for his main demands.  Few thought it unreasonable that Germany should be allowed the means to defend itself, secure its frontiers or make common cause with the substantial pockets of Germans living under foreign rule.</a:t>
                      </a:r>
                    </a:p>
                    <a:p>
                      <a:endParaRPr lang="en-US" sz="2400" baseline="0" dirty="0" smtClean="0"/>
                    </a:p>
                    <a:p>
                      <a:r>
                        <a:rPr lang="en-US" sz="2400" baseline="0" dirty="0" smtClean="0"/>
                        <a:t>Until March 1939 there was good reason to accept Hitler’s demands while deploring his diplomatic behavior.  A strong-arm approach would have run the risk of upsetting public opinion, offending the British Dominions, who supported the notion of self-determination, and intensifying the German sense of just.</a:t>
                      </a:r>
                      <a:endParaRPr lang="en-US" sz="2400" dirty="0"/>
                    </a:p>
                  </a:txBody>
                  <a:tcPr/>
                </a:tc>
              </a:tr>
            </a:tbl>
          </a:graphicData>
        </a:graphic>
      </p:graphicFrame>
    </p:spTree>
    <p:extLst>
      <p:ext uri="{BB962C8B-B14F-4D97-AF65-F5344CB8AC3E}">
        <p14:creationId xmlns:p14="http://schemas.microsoft.com/office/powerpoint/2010/main" val="113601256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175455863"/>
              </p:ext>
            </p:extLst>
          </p:nvPr>
        </p:nvGraphicFramePr>
        <p:xfrm>
          <a:off x="480587" y="429025"/>
          <a:ext cx="8187118" cy="6217919"/>
        </p:xfrm>
        <a:graphic>
          <a:graphicData uri="http://schemas.openxmlformats.org/drawingml/2006/table">
            <a:tbl>
              <a:tblPr firstRow="1" bandRow="1">
                <a:tableStyleId>{35758FB7-9AC5-4552-8A53-C91805E547FA}</a:tableStyleId>
              </a:tblPr>
              <a:tblGrid>
                <a:gridCol w="8187118"/>
              </a:tblGrid>
              <a:tr h="543018">
                <a:tc>
                  <a:txBody>
                    <a:bodyPr/>
                    <a:lstStyle/>
                    <a:p>
                      <a:pPr algn="ctr"/>
                      <a:r>
                        <a:rPr lang="en-US" sz="3600" dirty="0" smtClean="0"/>
                        <a:t>Increasing militarism</a:t>
                      </a:r>
                      <a:r>
                        <a:rPr lang="en-US" sz="3600" baseline="0" dirty="0" smtClean="0"/>
                        <a:t> of Japan and Italy</a:t>
                      </a:r>
                      <a:endParaRPr lang="en-US" sz="3600" dirty="0"/>
                    </a:p>
                  </a:txBody>
                  <a:tcPr/>
                </a:tc>
              </a:tr>
              <a:tr h="5532009">
                <a:tc>
                  <a:txBody>
                    <a:bodyPr/>
                    <a:lstStyle/>
                    <a:p>
                      <a:r>
                        <a:rPr lang="en-US" sz="2400" dirty="0" smtClean="0"/>
                        <a:t>During</a:t>
                      </a:r>
                      <a:r>
                        <a:rPr lang="en-US" sz="2400" baseline="0" dirty="0" smtClean="0"/>
                        <a:t> the late 1930s Germany was not the only threat to world peace.  Both Japan and Italy became increasingly aggressive and militaristic following the successes of Manchuria and Abyssinia respectively.  Whereas Italy actively supported General Franco during the Spanish Civil War and, in April 1939, invaded and overran Albania, Japan invaded the rest of China in 1937.  There was a real possibility that Britain could find itself at war with Germany, Italy and Japan simultaneously with only France as a major ally.  The chiefs of the British armed services did not think that Britain could win such a war.</a:t>
                      </a:r>
                    </a:p>
                    <a:p>
                      <a:endParaRPr lang="en-US" sz="2400" baseline="0" dirty="0" smtClean="0"/>
                    </a:p>
                    <a:p>
                      <a:r>
                        <a:rPr lang="en-US" sz="2400" baseline="0" dirty="0" smtClean="0"/>
                        <a:t>Appeasement reflected Britain's military weakness in the face of these dangers.  It seemed unwise to issue threats which could not be backed by adequate forces.  Meanwhile Britain gained valuable time to rearm and improve its air defenses.</a:t>
                      </a:r>
                      <a:endParaRPr lang="en-US" sz="2400" dirty="0"/>
                    </a:p>
                  </a:txBody>
                  <a:tcPr/>
                </a:tc>
              </a:tr>
            </a:tbl>
          </a:graphicData>
        </a:graphic>
      </p:graphicFrame>
    </p:spTree>
    <p:extLst>
      <p:ext uri="{BB962C8B-B14F-4D97-AF65-F5344CB8AC3E}">
        <p14:creationId xmlns:p14="http://schemas.microsoft.com/office/powerpoint/2010/main" val="21427078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0759570"/>
              </p:ext>
            </p:extLst>
          </p:nvPr>
        </p:nvGraphicFramePr>
        <p:xfrm>
          <a:off x="480587" y="429026"/>
          <a:ext cx="8187118" cy="4485429"/>
        </p:xfrm>
        <a:graphic>
          <a:graphicData uri="http://schemas.openxmlformats.org/drawingml/2006/table">
            <a:tbl>
              <a:tblPr firstRow="1" bandRow="1">
                <a:tableStyleId>{775DCB02-9BB8-47FD-8907-85C794F793BA}</a:tableStyleId>
              </a:tblPr>
              <a:tblGrid>
                <a:gridCol w="8187118"/>
              </a:tblGrid>
              <a:tr h="444925">
                <a:tc>
                  <a:txBody>
                    <a:bodyPr/>
                    <a:lstStyle/>
                    <a:p>
                      <a:pPr algn="ctr"/>
                      <a:r>
                        <a:rPr lang="en-US" sz="3600" dirty="0" smtClean="0"/>
                        <a:t>A</a:t>
                      </a:r>
                      <a:r>
                        <a:rPr lang="en-US" sz="3600" baseline="0" dirty="0" smtClean="0"/>
                        <a:t> popular policy</a:t>
                      </a:r>
                      <a:endParaRPr lang="en-US" sz="3600" dirty="0"/>
                    </a:p>
                  </a:txBody>
                  <a:tcPr/>
                </a:tc>
              </a:tr>
              <a:tr h="3845349">
                <a:tc>
                  <a:txBody>
                    <a:bodyPr/>
                    <a:lstStyle/>
                    <a:p>
                      <a:r>
                        <a:rPr lang="en-US" sz="2400" dirty="0" smtClean="0"/>
                        <a:t>The appeasers were all leaders of democratic countries where the governments were decided by free elections.</a:t>
                      </a:r>
                      <a:r>
                        <a:rPr lang="en-US" sz="2400" baseline="0" dirty="0" smtClean="0"/>
                        <a:t>  All politicians working in a democracy have to take account of public opinion if they are to survive.</a:t>
                      </a:r>
                    </a:p>
                    <a:p>
                      <a:endParaRPr lang="en-US" sz="2400" baseline="0" dirty="0" smtClean="0"/>
                    </a:p>
                    <a:p>
                      <a:r>
                        <a:rPr lang="en-US" sz="2400" baseline="0" dirty="0" smtClean="0"/>
                        <a:t>Public opinion in Britain and France was overwhelmingly for peace during the 1930s.  Deeply affected by the experiences of the First World War there was little support for rearmament or a stronger stand against Germany, Italy and Japan.</a:t>
                      </a:r>
                      <a:endParaRPr lang="en-US" sz="2400" dirty="0"/>
                    </a:p>
                  </a:txBody>
                  <a:tcPr/>
                </a:tc>
              </a:tr>
            </a:tbl>
          </a:graphicData>
        </a:graphic>
      </p:graphicFrame>
    </p:spTree>
    <p:extLst>
      <p:ext uri="{BB962C8B-B14F-4D97-AF65-F5344CB8AC3E}">
        <p14:creationId xmlns:p14="http://schemas.microsoft.com/office/powerpoint/2010/main" val="139755734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79536854"/>
              </p:ext>
            </p:extLst>
          </p:nvPr>
        </p:nvGraphicFramePr>
        <p:xfrm>
          <a:off x="480587" y="429026"/>
          <a:ext cx="8187118" cy="4485429"/>
        </p:xfrm>
        <a:graphic>
          <a:graphicData uri="http://schemas.openxmlformats.org/drawingml/2006/table">
            <a:tbl>
              <a:tblPr firstRow="1" bandRow="1">
                <a:tableStyleId>{69C7853C-536D-4A76-A0AE-DD22124D55A5}</a:tableStyleId>
              </a:tblPr>
              <a:tblGrid>
                <a:gridCol w="8187118"/>
              </a:tblGrid>
              <a:tr h="444925">
                <a:tc>
                  <a:txBody>
                    <a:bodyPr/>
                    <a:lstStyle/>
                    <a:p>
                      <a:pPr algn="ctr"/>
                      <a:r>
                        <a:rPr lang="en-US" sz="3600" dirty="0" smtClean="0"/>
                        <a:t>Threat of communism</a:t>
                      </a:r>
                      <a:endParaRPr lang="en-US" sz="3600" dirty="0"/>
                    </a:p>
                  </a:txBody>
                  <a:tcPr/>
                </a:tc>
              </a:tr>
              <a:tr h="3845349">
                <a:tc>
                  <a:txBody>
                    <a:bodyPr/>
                    <a:lstStyle/>
                    <a:p>
                      <a:r>
                        <a:rPr lang="en-US" sz="2400" dirty="0" smtClean="0"/>
                        <a:t>Aggressive German expansion was</a:t>
                      </a:r>
                      <a:r>
                        <a:rPr lang="en-US" sz="2400" baseline="0" dirty="0" smtClean="0"/>
                        <a:t> not the only problem faced by western Europe during the 1930s.  There was the simultaneous threat of Soviet Russia and world communism.</a:t>
                      </a:r>
                    </a:p>
                    <a:p>
                      <a:endParaRPr lang="en-US" sz="2400" baseline="0" dirty="0" smtClean="0"/>
                    </a:p>
                    <a:p>
                      <a:r>
                        <a:rPr lang="en-US" sz="2400" baseline="0" dirty="0" smtClean="0"/>
                        <a:t>Some western politicians feared communism more than Nazism.  One way to reduce the potential threat of Soviet Russia was to ensure that there was a strong, anti-communist state in central Europe committed to its destruction.  Germany fitted the bill perfectly.  Anti-communists found it convenient to support appeasement.</a:t>
                      </a:r>
                      <a:endParaRPr lang="en-US" sz="2400" dirty="0"/>
                    </a:p>
                  </a:txBody>
                  <a:tcPr/>
                </a:tc>
              </a:tr>
            </a:tbl>
          </a:graphicData>
        </a:graphic>
      </p:graphicFrame>
    </p:spTree>
    <p:extLst>
      <p:ext uri="{BB962C8B-B14F-4D97-AF65-F5344CB8AC3E}">
        <p14:creationId xmlns:p14="http://schemas.microsoft.com/office/powerpoint/2010/main" val="66567595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did Britain and France adopt a policy of trying to deter Germany after March 1939?</a:t>
            </a:r>
            <a:endParaRPr lang="en-US" sz="3200" dirty="0"/>
          </a:p>
        </p:txBody>
      </p:sp>
      <p:sp>
        <p:nvSpPr>
          <p:cNvPr id="3" name="Content Placeholder 2"/>
          <p:cNvSpPr>
            <a:spLocks noGrp="1"/>
          </p:cNvSpPr>
          <p:nvPr>
            <p:ph idx="1"/>
          </p:nvPr>
        </p:nvSpPr>
        <p:spPr>
          <a:xfrm>
            <a:off x="240293" y="1252759"/>
            <a:ext cx="8702033" cy="5354260"/>
          </a:xfrm>
        </p:spPr>
        <p:txBody>
          <a:bodyPr>
            <a:normAutofit/>
          </a:bodyPr>
          <a:lstStyle/>
          <a:p>
            <a:pPr>
              <a:buClr>
                <a:srgbClr val="FF0000"/>
              </a:buClr>
              <a:buFont typeface="Wingdings" charset="2"/>
              <a:buChar char="v"/>
            </a:pPr>
            <a:r>
              <a:rPr lang="en-US" dirty="0" smtClean="0"/>
              <a:t>In March 1939 Britain and France largely abandoned their policy of trying to appease Hitler in favor of a policy of deterrence.</a:t>
            </a:r>
          </a:p>
          <a:p>
            <a:pPr>
              <a:buClr>
                <a:srgbClr val="FF0000"/>
              </a:buClr>
              <a:buFont typeface="Wingdings" charset="2"/>
              <a:buChar char="v"/>
            </a:pPr>
            <a:r>
              <a:rPr lang="en-US" dirty="0" smtClean="0"/>
              <a:t>The reason for this major change in direction lay with what happened to Czechoslovakia.</a:t>
            </a:r>
          </a:p>
        </p:txBody>
      </p:sp>
    </p:spTree>
    <p:extLst>
      <p:ext uri="{BB962C8B-B14F-4D97-AF65-F5344CB8AC3E}">
        <p14:creationId xmlns:p14="http://schemas.microsoft.com/office/powerpoint/2010/main" val="4247829651"/>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invasion of Czechoslovakia</a:t>
            </a:r>
            <a:endParaRPr lang="en-US" sz="3200" dirty="0"/>
          </a:p>
        </p:txBody>
      </p:sp>
      <p:sp>
        <p:nvSpPr>
          <p:cNvPr id="3" name="Content Placeholder 2"/>
          <p:cNvSpPr>
            <a:spLocks noGrp="1"/>
          </p:cNvSpPr>
          <p:nvPr>
            <p:ph idx="1"/>
          </p:nvPr>
        </p:nvSpPr>
        <p:spPr>
          <a:xfrm>
            <a:off x="240293" y="1252759"/>
            <a:ext cx="8702033" cy="5354260"/>
          </a:xfrm>
        </p:spPr>
        <p:txBody>
          <a:bodyPr>
            <a:normAutofit/>
          </a:bodyPr>
          <a:lstStyle/>
          <a:p>
            <a:pPr>
              <a:buClr>
                <a:srgbClr val="FF0000"/>
              </a:buClr>
              <a:buFont typeface="Wingdings" charset="2"/>
              <a:buChar char="v"/>
            </a:pPr>
            <a:r>
              <a:rPr lang="en-US" dirty="0" smtClean="0"/>
              <a:t>Czechoslovakia was a multinational state inhabited by Czechs, Magyars, Slavs, and </a:t>
            </a:r>
            <a:r>
              <a:rPr lang="en-US" dirty="0" err="1" smtClean="0"/>
              <a:t>Ruthenes</a:t>
            </a:r>
            <a:r>
              <a:rPr lang="en-US" dirty="0" smtClean="0"/>
              <a:t> as well as other nationalities.</a:t>
            </a:r>
          </a:p>
          <a:p>
            <a:pPr>
              <a:buClr>
                <a:srgbClr val="FF0000"/>
              </a:buClr>
              <a:buFont typeface="Wingdings" charset="2"/>
              <a:buChar char="v"/>
            </a:pPr>
            <a:r>
              <a:rPr lang="en-US" dirty="0" smtClean="0"/>
              <a:t>Once the Sudetenland was transferred to Germany the rest of the state began to break up.</a:t>
            </a:r>
          </a:p>
          <a:p>
            <a:pPr>
              <a:buClr>
                <a:srgbClr val="FF0000"/>
              </a:buClr>
              <a:buFont typeface="Wingdings" charset="2"/>
              <a:buChar char="v"/>
            </a:pPr>
            <a:r>
              <a:rPr lang="en-US" dirty="0" smtClean="0"/>
              <a:t>Nevertheless, Czechoslovakia remained a country rich in agriculture and industry, resources that Hitler very much wanted to obtain for the benefit of Germany.</a:t>
            </a:r>
          </a:p>
        </p:txBody>
      </p:sp>
    </p:spTree>
    <p:extLst>
      <p:ext uri="{BB962C8B-B14F-4D97-AF65-F5344CB8AC3E}">
        <p14:creationId xmlns:p14="http://schemas.microsoft.com/office/powerpoint/2010/main" val="69981923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invasion of Czechoslovakia</a:t>
            </a:r>
            <a:endParaRPr lang="en-US" sz="3200" dirty="0"/>
          </a:p>
        </p:txBody>
      </p:sp>
      <p:sp>
        <p:nvSpPr>
          <p:cNvPr id="3" name="Content Placeholder 2"/>
          <p:cNvSpPr>
            <a:spLocks noGrp="1"/>
          </p:cNvSpPr>
          <p:nvPr>
            <p:ph idx="1"/>
          </p:nvPr>
        </p:nvSpPr>
        <p:spPr>
          <a:xfrm>
            <a:off x="240293" y="1252759"/>
            <a:ext cx="8702033" cy="5354260"/>
          </a:xfrm>
        </p:spPr>
        <p:txBody>
          <a:bodyPr>
            <a:normAutofit fontScale="92500" lnSpcReduction="10000"/>
          </a:bodyPr>
          <a:lstStyle/>
          <a:p>
            <a:pPr>
              <a:buClr>
                <a:srgbClr val="FF0000"/>
              </a:buClr>
              <a:buFont typeface="Wingdings" charset="2"/>
              <a:buChar char="v"/>
            </a:pPr>
            <a:r>
              <a:rPr lang="en-US" dirty="0" smtClean="0"/>
              <a:t>He finally made his strike in March 1939.</a:t>
            </a:r>
          </a:p>
          <a:p>
            <a:pPr>
              <a:buClr>
                <a:srgbClr val="FF0000"/>
              </a:buClr>
              <a:buFont typeface="Wingdings" charset="2"/>
              <a:buChar char="v"/>
            </a:pPr>
            <a:r>
              <a:rPr lang="en-US" dirty="0" smtClean="0"/>
              <a:t>President </a:t>
            </a:r>
            <a:r>
              <a:rPr lang="en-US" dirty="0" err="1" smtClean="0"/>
              <a:t>Hacha</a:t>
            </a:r>
            <a:r>
              <a:rPr lang="en-US" dirty="0" smtClean="0"/>
              <a:t> of Czechoslovakia was bullied into placing the fortunes of his country in the hands of the German Reich and the German army occupied Prague on March 15, 1939.</a:t>
            </a:r>
          </a:p>
          <a:p>
            <a:pPr>
              <a:buClr>
                <a:srgbClr val="FF0000"/>
              </a:buClr>
              <a:buFont typeface="Wingdings" charset="2"/>
              <a:buChar char="v"/>
            </a:pPr>
            <a:r>
              <a:rPr lang="en-US" dirty="0" smtClean="0"/>
              <a:t>These events are complicated but important for what they reveal about Hitler’s true intentions.</a:t>
            </a:r>
            <a:endParaRPr lang="en-US" dirty="0"/>
          </a:p>
          <a:p>
            <a:pPr>
              <a:buClr>
                <a:srgbClr val="FF0000"/>
              </a:buClr>
              <a:buFont typeface="Wingdings" charset="2"/>
              <a:buChar char="v"/>
            </a:pPr>
            <a:r>
              <a:rPr lang="en-US" dirty="0" smtClean="0"/>
              <a:t>Up until and including the Munich Agreement, every territorial change sought by Hitler could be justified on the grounds of self-determination allowing land mainly populated by Germans to transfer to the German Reich.</a:t>
            </a:r>
          </a:p>
        </p:txBody>
      </p:sp>
    </p:spTree>
    <p:extLst>
      <p:ext uri="{BB962C8B-B14F-4D97-AF65-F5344CB8AC3E}">
        <p14:creationId xmlns:p14="http://schemas.microsoft.com/office/powerpoint/2010/main" val="315092002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invasion of Czechoslovakia</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The events of March 1939 were different.</a:t>
            </a:r>
          </a:p>
          <a:p>
            <a:pPr>
              <a:buClr>
                <a:srgbClr val="FF0000"/>
              </a:buClr>
              <a:buFont typeface="Wingdings" charset="2"/>
              <a:buChar char="v"/>
            </a:pPr>
            <a:r>
              <a:rPr lang="en-US" dirty="0" smtClean="0"/>
              <a:t>Here Hitler was taking new territory simply in order to increase the power of Germany.</a:t>
            </a:r>
          </a:p>
          <a:p>
            <a:pPr>
              <a:buClr>
                <a:srgbClr val="FF0000"/>
              </a:buClr>
              <a:buFont typeface="Wingdings" charset="2"/>
              <a:buChar char="v"/>
            </a:pPr>
            <a:r>
              <a:rPr lang="en-US" dirty="0" smtClean="0"/>
              <a:t>Germany had no more right to Czechoslovakia then it did to Belgium or Luxembourg</a:t>
            </a:r>
            <a:r>
              <a:rPr lang="en-US" dirty="0" smtClean="0"/>
              <a:t>.</a:t>
            </a:r>
          </a:p>
          <a:p>
            <a:pPr>
              <a:buClr>
                <a:srgbClr val="FF0000"/>
              </a:buClr>
              <a:buFont typeface="Wingdings" charset="2"/>
              <a:buChar char="v"/>
            </a:pPr>
            <a:r>
              <a:rPr lang="en-US" dirty="0" smtClean="0"/>
              <a:t>There were no Germans living in the newly acquired territories.</a:t>
            </a:r>
          </a:p>
          <a:p>
            <a:pPr>
              <a:buClr>
                <a:srgbClr val="FF0000"/>
              </a:buClr>
              <a:buFont typeface="Wingdings" charset="2"/>
              <a:buChar char="v"/>
            </a:pPr>
            <a:r>
              <a:rPr lang="en-US" dirty="0" smtClean="0"/>
              <a:t>Hitler was clearly straying well beyond the acceptable principles of achieving his Greater Germany.</a:t>
            </a:r>
          </a:p>
          <a:p>
            <a:pPr>
              <a:buClr>
                <a:srgbClr val="FF0000"/>
              </a:buClr>
              <a:buFont typeface="Wingdings" charset="2"/>
              <a:buChar char="v"/>
            </a:pPr>
            <a:r>
              <a:rPr lang="en-US" dirty="0" smtClean="0"/>
              <a:t>He was now making a bid to dominate Europe by force.</a:t>
            </a:r>
            <a:endParaRPr lang="en-US" dirty="0" smtClean="0"/>
          </a:p>
        </p:txBody>
      </p:sp>
    </p:spTree>
    <p:extLst>
      <p:ext uri="{BB962C8B-B14F-4D97-AF65-F5344CB8AC3E}">
        <p14:creationId xmlns:p14="http://schemas.microsoft.com/office/powerpoint/2010/main" val="6022081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49"/>
          </a:xfrm>
        </p:spPr>
        <p:txBody>
          <a:bodyPr/>
          <a:lstStyle/>
          <a:p>
            <a:r>
              <a:rPr lang="en-US" dirty="0" smtClean="0"/>
              <a:t>Germany’s potential</a:t>
            </a:r>
            <a:endParaRPr lang="en-US" dirty="0"/>
          </a:p>
        </p:txBody>
      </p:sp>
      <p:sp>
        <p:nvSpPr>
          <p:cNvPr id="3" name="Content Placeholder 2"/>
          <p:cNvSpPr>
            <a:spLocks noGrp="1"/>
          </p:cNvSpPr>
          <p:nvPr>
            <p:ph idx="1"/>
          </p:nvPr>
        </p:nvSpPr>
        <p:spPr>
          <a:xfrm>
            <a:off x="457200" y="1063988"/>
            <a:ext cx="8229600" cy="5594514"/>
          </a:xfrm>
        </p:spPr>
        <p:txBody>
          <a:bodyPr>
            <a:normAutofit lnSpcReduction="10000"/>
          </a:bodyPr>
          <a:lstStyle/>
          <a:p>
            <a:pPr>
              <a:buClr>
                <a:srgbClr val="FF0000"/>
              </a:buClr>
              <a:buFont typeface="Wingdings" charset="2"/>
              <a:buChar char="v"/>
            </a:pPr>
            <a:r>
              <a:rPr lang="en-US" dirty="0" smtClean="0"/>
              <a:t>Not only did the Versailles Treaty leave Germany extremely dissatisfied, it also failed to disable her and prevent her from growing into a powerful European state.</a:t>
            </a:r>
          </a:p>
          <a:p>
            <a:pPr>
              <a:buClr>
                <a:srgbClr val="FF0000"/>
              </a:buClr>
              <a:buFont typeface="Wingdings" charset="2"/>
              <a:buChar char="v"/>
            </a:pPr>
            <a:r>
              <a:rPr lang="en-US" dirty="0" smtClean="0"/>
              <a:t>Even though Germany had lost a significant amount of territory, including all her colonies, she was still left with considerable resources.</a:t>
            </a:r>
          </a:p>
          <a:p>
            <a:pPr>
              <a:buClr>
                <a:srgbClr val="FF0000"/>
              </a:buClr>
              <a:buFont typeface="Wingdings" charset="2"/>
              <a:buChar char="v"/>
            </a:pPr>
            <a:r>
              <a:rPr lang="en-US" dirty="0" smtClean="0"/>
              <a:t>It was the combination of Germany’s extreme dissatisfaction with Versailles together with its ability to bring about a revision of the settlement that proved to be dangerous.</a:t>
            </a:r>
          </a:p>
          <a:p>
            <a:pPr>
              <a:buClr>
                <a:srgbClr val="00FF00"/>
              </a:buClr>
              <a:buFont typeface="Wingdings" charset="2"/>
              <a:buChar char="v"/>
            </a:pPr>
            <a:endParaRPr lang="en-US" dirty="0"/>
          </a:p>
        </p:txBody>
      </p:sp>
    </p:spTree>
    <p:extLst>
      <p:ext uri="{BB962C8B-B14F-4D97-AF65-F5344CB8AC3E}">
        <p14:creationId xmlns:p14="http://schemas.microsoft.com/office/powerpoint/2010/main" val="174582269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2392388"/>
              </p:ext>
            </p:extLst>
          </p:nvPr>
        </p:nvGraphicFramePr>
        <p:xfrm>
          <a:off x="171638" y="127078"/>
          <a:ext cx="8972362" cy="6096000"/>
        </p:xfrm>
        <a:graphic>
          <a:graphicData uri="http://schemas.openxmlformats.org/drawingml/2006/table">
            <a:tbl>
              <a:tblPr firstRow="1" bandRow="1">
                <a:tableStyleId>{284E427A-3D55-4303-BF80-6455036E1DE7}</a:tableStyleId>
              </a:tblPr>
              <a:tblGrid>
                <a:gridCol w="1581112"/>
                <a:gridCol w="7391250"/>
              </a:tblGrid>
              <a:tr h="230884">
                <a:tc>
                  <a:txBody>
                    <a:bodyPr/>
                    <a:lstStyle/>
                    <a:p>
                      <a:pPr algn="ctr"/>
                      <a:r>
                        <a:rPr lang="en-US" sz="2400" dirty="0" smtClean="0"/>
                        <a:t>Date</a:t>
                      </a:r>
                      <a:endParaRPr lang="en-US" sz="2400" dirty="0"/>
                    </a:p>
                  </a:txBody>
                  <a:tcPr/>
                </a:tc>
                <a:tc>
                  <a:txBody>
                    <a:bodyPr/>
                    <a:lstStyle/>
                    <a:p>
                      <a:pPr algn="ctr"/>
                      <a:r>
                        <a:rPr lang="en-US" sz="2400" dirty="0" smtClean="0"/>
                        <a:t>Event</a:t>
                      </a:r>
                      <a:endParaRPr lang="en-US" sz="2400" dirty="0"/>
                    </a:p>
                  </a:txBody>
                  <a:tcPr/>
                </a:tc>
              </a:tr>
              <a:tr h="207587">
                <a:tc>
                  <a:txBody>
                    <a:bodyPr/>
                    <a:lstStyle/>
                    <a:p>
                      <a:r>
                        <a:rPr lang="en-US" sz="1900" dirty="0" smtClean="0"/>
                        <a:t>July 1934</a:t>
                      </a:r>
                      <a:endParaRPr lang="en-US" sz="1900" dirty="0"/>
                    </a:p>
                  </a:txBody>
                  <a:tcPr anchor="ctr"/>
                </a:tc>
                <a:tc>
                  <a:txBody>
                    <a:bodyPr/>
                    <a:lstStyle/>
                    <a:p>
                      <a:r>
                        <a:rPr lang="en-US" sz="1900" dirty="0" smtClean="0"/>
                        <a:t>Italy opposes</a:t>
                      </a:r>
                      <a:r>
                        <a:rPr lang="en-US" sz="1900" baseline="0" dirty="0" smtClean="0"/>
                        <a:t> German plans to unite with Austria</a:t>
                      </a:r>
                      <a:endParaRPr lang="en-US" sz="1900" dirty="0"/>
                    </a:p>
                  </a:txBody>
                  <a:tcPr anchor="ctr"/>
                </a:tc>
              </a:tr>
              <a:tr h="233989">
                <a:tc>
                  <a:txBody>
                    <a:bodyPr/>
                    <a:lstStyle/>
                    <a:p>
                      <a:r>
                        <a:rPr lang="en-US" sz="1900" dirty="0" smtClean="0"/>
                        <a:t>April 1935</a:t>
                      </a:r>
                      <a:endParaRPr lang="en-US" sz="1900" dirty="0"/>
                    </a:p>
                  </a:txBody>
                  <a:tcPr anchor="ctr"/>
                </a:tc>
                <a:tc>
                  <a:txBody>
                    <a:bodyPr/>
                    <a:lstStyle/>
                    <a:p>
                      <a:r>
                        <a:rPr lang="en-US" sz="1900" dirty="0" smtClean="0"/>
                        <a:t>Italy joins</a:t>
                      </a:r>
                      <a:r>
                        <a:rPr lang="en-US" sz="1900" baseline="0" dirty="0" smtClean="0"/>
                        <a:t> the </a:t>
                      </a:r>
                      <a:r>
                        <a:rPr lang="en-US" sz="1900" baseline="0" dirty="0" err="1" smtClean="0"/>
                        <a:t>Stresa</a:t>
                      </a:r>
                      <a:r>
                        <a:rPr lang="en-US" sz="1900" baseline="0" dirty="0" smtClean="0"/>
                        <a:t> Front directed against German rearmament</a:t>
                      </a:r>
                      <a:endParaRPr lang="en-US" sz="1900" dirty="0"/>
                    </a:p>
                  </a:txBody>
                  <a:tcPr anchor="ctr"/>
                </a:tc>
              </a:tr>
              <a:tr h="372996">
                <a:tc>
                  <a:txBody>
                    <a:bodyPr/>
                    <a:lstStyle/>
                    <a:p>
                      <a:r>
                        <a:rPr lang="en-US" sz="1900" dirty="0" smtClean="0"/>
                        <a:t>October 1935</a:t>
                      </a:r>
                      <a:endParaRPr lang="en-US" sz="1900" dirty="0"/>
                    </a:p>
                  </a:txBody>
                  <a:tcPr anchor="ctr"/>
                </a:tc>
                <a:tc>
                  <a:txBody>
                    <a:bodyPr/>
                    <a:lstStyle/>
                    <a:p>
                      <a:r>
                        <a:rPr lang="en-US" sz="1900" dirty="0" smtClean="0"/>
                        <a:t>Germany continues to trade with Italy during the Abyssinian</a:t>
                      </a:r>
                      <a:r>
                        <a:rPr lang="en-US" sz="1900" baseline="0" dirty="0" smtClean="0"/>
                        <a:t> crisis</a:t>
                      </a:r>
                      <a:endParaRPr lang="en-US" sz="1900" dirty="0"/>
                    </a:p>
                  </a:txBody>
                  <a:tcPr anchor="ctr"/>
                </a:tc>
              </a:tr>
              <a:tr h="372996">
                <a:tc>
                  <a:txBody>
                    <a:bodyPr/>
                    <a:lstStyle/>
                    <a:p>
                      <a:r>
                        <a:rPr lang="en-US" sz="1900" dirty="0" smtClean="0"/>
                        <a:t>July</a:t>
                      </a:r>
                      <a:r>
                        <a:rPr lang="en-US" sz="1900" baseline="0" dirty="0" smtClean="0"/>
                        <a:t> 1936</a:t>
                      </a:r>
                      <a:endParaRPr lang="en-US" sz="1900" dirty="0"/>
                    </a:p>
                  </a:txBody>
                  <a:tcPr anchor="ctr"/>
                </a:tc>
                <a:tc>
                  <a:txBody>
                    <a:bodyPr/>
                    <a:lstStyle/>
                    <a:p>
                      <a:r>
                        <a:rPr lang="en-US" sz="1900" dirty="0" smtClean="0"/>
                        <a:t>Italy joins</a:t>
                      </a:r>
                      <a:r>
                        <a:rPr lang="en-US" sz="1900" baseline="0" dirty="0" smtClean="0"/>
                        <a:t> Germany in assisting Franco in the Spanish Civil War.</a:t>
                      </a:r>
                      <a:endParaRPr lang="en-US" sz="1900" dirty="0"/>
                    </a:p>
                  </a:txBody>
                  <a:tcPr anchor="ctr"/>
                </a:tc>
              </a:tr>
              <a:tr h="372996">
                <a:tc>
                  <a:txBody>
                    <a:bodyPr/>
                    <a:lstStyle/>
                    <a:p>
                      <a:r>
                        <a:rPr lang="en-US" sz="1900" dirty="0" smtClean="0"/>
                        <a:t>November 1936</a:t>
                      </a:r>
                      <a:endParaRPr lang="en-US" sz="1900" dirty="0"/>
                    </a:p>
                  </a:txBody>
                  <a:tcPr anchor="ctr"/>
                </a:tc>
                <a:tc>
                  <a:txBody>
                    <a:bodyPr/>
                    <a:lstStyle/>
                    <a:p>
                      <a:r>
                        <a:rPr lang="en-US" sz="1900" dirty="0" smtClean="0"/>
                        <a:t>Mussolini refers to a Rome-Berlin Axis</a:t>
                      </a:r>
                      <a:endParaRPr lang="en-US" sz="1900" dirty="0"/>
                    </a:p>
                  </a:txBody>
                  <a:tcPr anchor="ctr"/>
                </a:tc>
              </a:tr>
              <a:tr h="372996">
                <a:tc>
                  <a:txBody>
                    <a:bodyPr/>
                    <a:lstStyle/>
                    <a:p>
                      <a:r>
                        <a:rPr lang="en-US" sz="1900" dirty="0" smtClean="0"/>
                        <a:t>September 1937</a:t>
                      </a:r>
                      <a:endParaRPr lang="en-US" sz="1900" dirty="0"/>
                    </a:p>
                  </a:txBody>
                  <a:tcPr anchor="ctr"/>
                </a:tc>
                <a:tc>
                  <a:txBody>
                    <a:bodyPr/>
                    <a:lstStyle/>
                    <a:p>
                      <a:r>
                        <a:rPr lang="en-US" sz="1900" dirty="0" smtClean="0"/>
                        <a:t>Mussolini</a:t>
                      </a:r>
                      <a:r>
                        <a:rPr lang="en-US" sz="1900" baseline="0" dirty="0" smtClean="0"/>
                        <a:t> visits Hitler in Berlin.</a:t>
                      </a:r>
                      <a:endParaRPr lang="en-US" sz="1900" dirty="0"/>
                    </a:p>
                  </a:txBody>
                  <a:tcPr anchor="ctr"/>
                </a:tc>
              </a:tr>
              <a:tr h="372996">
                <a:tc>
                  <a:txBody>
                    <a:bodyPr/>
                    <a:lstStyle/>
                    <a:p>
                      <a:r>
                        <a:rPr lang="en-US" sz="1900" dirty="0" smtClean="0"/>
                        <a:t>November 1937</a:t>
                      </a:r>
                      <a:endParaRPr lang="en-US" sz="1900" dirty="0"/>
                    </a:p>
                  </a:txBody>
                  <a:tcPr anchor="ctr"/>
                </a:tc>
                <a:tc>
                  <a:txBody>
                    <a:bodyPr/>
                    <a:lstStyle/>
                    <a:p>
                      <a:r>
                        <a:rPr lang="en-US" sz="1900" dirty="0" smtClean="0"/>
                        <a:t>Italy joins Germany and Japan by signing the</a:t>
                      </a:r>
                      <a:r>
                        <a:rPr lang="en-US" sz="1900" baseline="0" dirty="0" smtClean="0"/>
                        <a:t> Anti-</a:t>
                      </a:r>
                      <a:r>
                        <a:rPr lang="en-US" sz="1900" baseline="0" dirty="0" err="1" smtClean="0"/>
                        <a:t>Comintern</a:t>
                      </a:r>
                      <a:r>
                        <a:rPr lang="en-US" sz="1900" baseline="0" dirty="0" smtClean="0"/>
                        <a:t> Pact</a:t>
                      </a:r>
                      <a:endParaRPr lang="en-US" sz="1900" dirty="0"/>
                    </a:p>
                  </a:txBody>
                  <a:tcPr anchor="ctr"/>
                </a:tc>
              </a:tr>
              <a:tr h="372996">
                <a:tc>
                  <a:txBody>
                    <a:bodyPr/>
                    <a:lstStyle/>
                    <a:p>
                      <a:r>
                        <a:rPr lang="en-US" sz="1900" dirty="0" smtClean="0"/>
                        <a:t>March 1938</a:t>
                      </a:r>
                      <a:endParaRPr lang="en-US" sz="1900" dirty="0"/>
                    </a:p>
                  </a:txBody>
                  <a:tcPr anchor="ctr"/>
                </a:tc>
                <a:tc>
                  <a:txBody>
                    <a:bodyPr/>
                    <a:lstStyle/>
                    <a:p>
                      <a:r>
                        <a:rPr lang="en-US" sz="1900" dirty="0" smtClean="0"/>
                        <a:t>Mussolini agrees to the Anschluss</a:t>
                      </a:r>
                      <a:endParaRPr lang="en-US" sz="1900" dirty="0"/>
                    </a:p>
                  </a:txBody>
                  <a:tcPr anchor="ctr"/>
                </a:tc>
              </a:tr>
              <a:tr h="372996">
                <a:tc>
                  <a:txBody>
                    <a:bodyPr/>
                    <a:lstStyle/>
                    <a:p>
                      <a:r>
                        <a:rPr lang="en-US" sz="1900" dirty="0" smtClean="0"/>
                        <a:t>September 1938</a:t>
                      </a:r>
                      <a:endParaRPr lang="en-US" sz="1900" dirty="0"/>
                    </a:p>
                  </a:txBody>
                  <a:tcPr anchor="ctr"/>
                </a:tc>
                <a:tc>
                  <a:txBody>
                    <a:bodyPr/>
                    <a:lstStyle/>
                    <a:p>
                      <a:r>
                        <a:rPr lang="en-US" sz="1900" dirty="0" smtClean="0"/>
                        <a:t>Mussolini persuades</a:t>
                      </a:r>
                      <a:r>
                        <a:rPr lang="en-US" sz="1900" baseline="0" dirty="0" smtClean="0"/>
                        <a:t> Hitler to agree to the Munich Conference</a:t>
                      </a:r>
                      <a:endParaRPr lang="en-US" sz="1900" dirty="0"/>
                    </a:p>
                  </a:txBody>
                  <a:tcPr anchor="ctr"/>
                </a:tc>
              </a:tr>
              <a:tr h="372996">
                <a:tc>
                  <a:txBody>
                    <a:bodyPr/>
                    <a:lstStyle/>
                    <a:p>
                      <a:r>
                        <a:rPr lang="en-US" sz="1900" dirty="0" smtClean="0"/>
                        <a:t>May 1939</a:t>
                      </a:r>
                      <a:endParaRPr lang="en-US" sz="1900" dirty="0"/>
                    </a:p>
                  </a:txBody>
                  <a:tcPr anchor="ctr"/>
                </a:tc>
                <a:tc>
                  <a:txBody>
                    <a:bodyPr/>
                    <a:lstStyle/>
                    <a:p>
                      <a:r>
                        <a:rPr lang="en-US" sz="1900" dirty="0" smtClean="0"/>
                        <a:t>Italy signs a formal alliance with Germany,</a:t>
                      </a:r>
                      <a:r>
                        <a:rPr lang="en-US" sz="1900" baseline="0" dirty="0" smtClean="0"/>
                        <a:t> the Pact of Steel.</a:t>
                      </a:r>
                      <a:endParaRPr lang="en-US" sz="1900" dirty="0"/>
                    </a:p>
                  </a:txBody>
                  <a:tcPr anchor="ctr"/>
                </a:tc>
              </a:tr>
              <a:tr h="372996">
                <a:tc>
                  <a:txBody>
                    <a:bodyPr/>
                    <a:lstStyle/>
                    <a:p>
                      <a:r>
                        <a:rPr lang="en-US" sz="1900" dirty="0" smtClean="0"/>
                        <a:t>September 1939</a:t>
                      </a:r>
                      <a:endParaRPr lang="en-US" sz="1900" dirty="0"/>
                    </a:p>
                  </a:txBody>
                  <a:tcPr anchor="ctr"/>
                </a:tc>
                <a:tc>
                  <a:txBody>
                    <a:bodyPr/>
                    <a:lstStyle/>
                    <a:p>
                      <a:r>
                        <a:rPr lang="en-US" sz="1900" dirty="0" smtClean="0"/>
                        <a:t>Italy remains</a:t>
                      </a:r>
                      <a:r>
                        <a:rPr lang="en-US" sz="1900" baseline="0" dirty="0" smtClean="0"/>
                        <a:t> neutral when Britain and France declare war on Germany after Mussolini informs Hitler that he is not yet ready for war.</a:t>
                      </a:r>
                      <a:endParaRPr lang="en-US" sz="1900" dirty="0"/>
                    </a:p>
                  </a:txBody>
                  <a:tcPr anchor="ctr"/>
                </a:tc>
              </a:tr>
            </a:tbl>
          </a:graphicData>
        </a:graphic>
      </p:graphicFrame>
    </p:spTree>
    <p:extLst>
      <p:ext uri="{BB962C8B-B14F-4D97-AF65-F5344CB8AC3E}">
        <p14:creationId xmlns:p14="http://schemas.microsoft.com/office/powerpoint/2010/main" val="86049293"/>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British-French guarantee to Poland</a:t>
            </a:r>
            <a:endParaRPr lang="en-US" sz="3200" dirty="0"/>
          </a:p>
        </p:txBody>
      </p:sp>
      <p:sp>
        <p:nvSpPr>
          <p:cNvPr id="3" name="Content Placeholder 2"/>
          <p:cNvSpPr>
            <a:spLocks noGrp="1"/>
          </p:cNvSpPr>
          <p:nvPr>
            <p:ph idx="1"/>
          </p:nvPr>
        </p:nvSpPr>
        <p:spPr>
          <a:xfrm>
            <a:off x="240293" y="978182"/>
            <a:ext cx="8702033" cy="5628837"/>
          </a:xfrm>
        </p:spPr>
        <p:txBody>
          <a:bodyPr>
            <a:normAutofit lnSpcReduction="10000"/>
          </a:bodyPr>
          <a:lstStyle/>
          <a:p>
            <a:pPr>
              <a:buClr>
                <a:srgbClr val="FF0000"/>
              </a:buClr>
              <a:buFont typeface="Wingdings" charset="2"/>
              <a:buChar char="v"/>
            </a:pPr>
            <a:r>
              <a:rPr lang="en-US" dirty="0" smtClean="0"/>
              <a:t>There was little the British or French could do to save Czechoslovakia in March 1939 but there was no longer any doubt about Hitler’s ambitions.</a:t>
            </a:r>
          </a:p>
          <a:p>
            <a:pPr>
              <a:buClr>
                <a:srgbClr val="FF0000"/>
              </a:buClr>
              <a:buFont typeface="Wingdings" charset="2"/>
              <a:buChar char="v"/>
            </a:pPr>
            <a:r>
              <a:rPr lang="en-US" dirty="0" smtClean="0"/>
              <a:t>Poland was almost certainly going to be his next target for the following reasons.</a:t>
            </a:r>
          </a:p>
          <a:p>
            <a:pPr lvl="1">
              <a:buClr>
                <a:srgbClr val="FF0000"/>
              </a:buClr>
              <a:buFont typeface="Wingdings" charset="2"/>
              <a:buChar char="Ø"/>
            </a:pPr>
            <a:r>
              <a:rPr lang="en-US" dirty="0" smtClean="0"/>
              <a:t>Poland was a recreation by the Versailles Settlement</a:t>
            </a:r>
          </a:p>
          <a:p>
            <a:pPr lvl="1">
              <a:buClr>
                <a:srgbClr val="FF0000"/>
              </a:buClr>
              <a:buFont typeface="Wingdings" charset="2"/>
              <a:buChar char="Ø"/>
            </a:pPr>
            <a:r>
              <a:rPr lang="en-US" dirty="0" smtClean="0"/>
              <a:t>Poland included territory that had been part of Germany prior to 1919 such as West Prussia.</a:t>
            </a:r>
          </a:p>
          <a:p>
            <a:pPr lvl="1">
              <a:buClr>
                <a:srgbClr val="FF0000"/>
              </a:buClr>
              <a:buFont typeface="Wingdings" charset="2"/>
              <a:buChar char="Ø"/>
            </a:pPr>
            <a:r>
              <a:rPr lang="en-US" dirty="0" smtClean="0"/>
              <a:t>The Polish Corridor separated East Prussia from the main bulk of German territory.</a:t>
            </a:r>
          </a:p>
          <a:p>
            <a:pPr lvl="1">
              <a:buClr>
                <a:srgbClr val="FF0000"/>
              </a:buClr>
              <a:buFont typeface="Wingdings" charset="2"/>
              <a:buChar char="Ø"/>
            </a:pPr>
            <a:r>
              <a:rPr lang="en-US" dirty="0" smtClean="0"/>
              <a:t>Danzig, located in the Polish Corridor, was populated mainly by Germans.</a:t>
            </a:r>
            <a:endParaRPr lang="en-US" dirty="0" smtClean="0"/>
          </a:p>
        </p:txBody>
      </p:sp>
    </p:spTree>
    <p:extLst>
      <p:ext uri="{BB962C8B-B14F-4D97-AF65-F5344CB8AC3E}">
        <p14:creationId xmlns:p14="http://schemas.microsoft.com/office/powerpoint/2010/main" val="3060960059"/>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British-French guarantee to Poland</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a:bodyPr>
          <a:lstStyle/>
          <a:p>
            <a:pPr>
              <a:buClr>
                <a:srgbClr val="FF0000"/>
              </a:buClr>
              <a:buFont typeface="Wingdings" charset="2"/>
              <a:buChar char="v"/>
            </a:pPr>
            <a:r>
              <a:rPr lang="en-US" dirty="0" smtClean="0"/>
              <a:t>Hitler began by demanding the return of Danzig together with the establishment of German-controlled transport links across the Polish Corridor.</a:t>
            </a:r>
          </a:p>
          <a:p>
            <a:pPr>
              <a:buClr>
                <a:srgbClr val="FF0000"/>
              </a:buClr>
              <a:buFont typeface="Wingdings" charset="2"/>
              <a:buChar char="v"/>
            </a:pPr>
            <a:r>
              <a:rPr lang="en-US" dirty="0" smtClean="0"/>
              <a:t>Although Hitler’s demands over Poland appeared just as reasonable as they had over the Sudetenland, the events of March 1939 led to the policy of appeasement being replaced by one of deterrence.</a:t>
            </a:r>
          </a:p>
          <a:p>
            <a:pPr>
              <a:buClr>
                <a:srgbClr val="FF0000"/>
              </a:buClr>
              <a:buFont typeface="Wingdings" charset="2"/>
              <a:buChar char="v"/>
            </a:pPr>
            <a:r>
              <a:rPr lang="en-US" dirty="0" smtClean="0"/>
              <a:t>On March 31</a:t>
            </a:r>
            <a:r>
              <a:rPr lang="en-US" baseline="30000" dirty="0" smtClean="0"/>
              <a:t>st</a:t>
            </a:r>
            <a:r>
              <a:rPr lang="en-US" dirty="0" smtClean="0"/>
              <a:t> a British-French guarantee was given to Poland that promised that Poland would receive British and French support and assistance if attacked.</a:t>
            </a:r>
            <a:endParaRPr lang="en-US" dirty="0" smtClean="0"/>
          </a:p>
        </p:txBody>
      </p:sp>
    </p:spTree>
    <p:extLst>
      <p:ext uri="{BB962C8B-B14F-4D97-AF65-F5344CB8AC3E}">
        <p14:creationId xmlns:p14="http://schemas.microsoft.com/office/powerpoint/2010/main" val="3932503377"/>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The British-French guarantee to Poland</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a:bodyPr>
          <a:lstStyle/>
          <a:p>
            <a:pPr>
              <a:buClr>
                <a:srgbClr val="FF0000"/>
              </a:buClr>
              <a:buFont typeface="Wingdings" charset="2"/>
              <a:buChar char="v"/>
            </a:pPr>
            <a:r>
              <a:rPr lang="en-US" dirty="0" smtClean="0"/>
              <a:t>For this eastern alliance to be effective Soviet Russia had to be persuaded to become a member.</a:t>
            </a:r>
          </a:p>
          <a:p>
            <a:pPr>
              <a:buClr>
                <a:srgbClr val="FF0000"/>
              </a:buClr>
              <a:buFont typeface="Wingdings" charset="2"/>
              <a:buChar char="v"/>
            </a:pPr>
            <a:r>
              <a:rPr lang="en-US" dirty="0" smtClean="0"/>
              <a:t>Unsuccessful attempts were made by the British and the French to achieve this during the spring and summer of 1939.</a:t>
            </a:r>
          </a:p>
          <a:p>
            <a:pPr>
              <a:buClr>
                <a:srgbClr val="FF0000"/>
              </a:buClr>
              <a:buFont typeface="Wingdings" charset="2"/>
              <a:buChar char="v"/>
            </a:pPr>
            <a:r>
              <a:rPr lang="en-US" dirty="0" smtClean="0"/>
              <a:t>A major problem was that Stalin feared he was being drawn into a war with Germany.</a:t>
            </a:r>
          </a:p>
          <a:p>
            <a:pPr>
              <a:buClr>
                <a:srgbClr val="FF0000"/>
              </a:buClr>
              <a:buFont typeface="Wingdings" charset="2"/>
              <a:buChar char="v"/>
            </a:pPr>
            <a:r>
              <a:rPr lang="en-US" dirty="0" smtClean="0"/>
              <a:t>When the project failed, Poland was left with two western allies, Britain and France, neither of whom was in a position to provide immediate assistance in the event of a German invasion.</a:t>
            </a:r>
            <a:endParaRPr lang="en-US" dirty="0" smtClean="0"/>
          </a:p>
        </p:txBody>
      </p:sp>
    </p:spTree>
    <p:extLst>
      <p:ext uri="{BB962C8B-B14F-4D97-AF65-F5344CB8AC3E}">
        <p14:creationId xmlns:p14="http://schemas.microsoft.com/office/powerpoint/2010/main" val="1389764390"/>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5309"/>
            <a:ext cx="7772400" cy="1470025"/>
          </a:xfrm>
        </p:spPr>
        <p:txBody>
          <a:bodyPr>
            <a:normAutofit/>
          </a:bodyPr>
          <a:lstStyle/>
          <a:p>
            <a:r>
              <a:rPr lang="en-US" b="1" dirty="0" smtClean="0"/>
              <a:t>How important was the Nazi-Soviet Pact?</a:t>
            </a:r>
            <a:endParaRPr lang="en-US" b="1" dirty="0"/>
          </a:p>
        </p:txBody>
      </p:sp>
    </p:spTree>
    <p:extLst>
      <p:ext uri="{BB962C8B-B14F-4D97-AF65-F5344CB8AC3E}">
        <p14:creationId xmlns:p14="http://schemas.microsoft.com/office/powerpoint/2010/main" val="2384548792"/>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How important was the Nazi-Soviet Pact?</a:t>
            </a:r>
            <a:endParaRPr lang="en-US" sz="3200" dirty="0"/>
          </a:p>
        </p:txBody>
      </p:sp>
      <p:sp>
        <p:nvSpPr>
          <p:cNvPr id="3" name="Content Placeholder 2"/>
          <p:cNvSpPr>
            <a:spLocks noGrp="1"/>
          </p:cNvSpPr>
          <p:nvPr>
            <p:ph idx="1"/>
          </p:nvPr>
        </p:nvSpPr>
        <p:spPr>
          <a:xfrm>
            <a:off x="240293" y="978182"/>
            <a:ext cx="8702033" cy="5628837"/>
          </a:xfrm>
        </p:spPr>
        <p:txBody>
          <a:bodyPr>
            <a:normAutofit lnSpcReduction="10000"/>
          </a:bodyPr>
          <a:lstStyle/>
          <a:p>
            <a:pPr>
              <a:buClr>
                <a:srgbClr val="FF0000"/>
              </a:buClr>
              <a:buFont typeface="Wingdings" charset="2"/>
              <a:buChar char="v"/>
            </a:pPr>
            <a:r>
              <a:rPr lang="en-US" dirty="0" smtClean="0"/>
              <a:t>One of the most astonishing and surprising events resulting from Hitler's foreign policy was the announcement in lat</a:t>
            </a:r>
            <a:r>
              <a:rPr lang="en-US" dirty="0" smtClean="0"/>
              <a:t>e August 1939 of the Nazi-Soviet Pact, otherwise known as the Molotov-Ribbentrop Pact.</a:t>
            </a:r>
          </a:p>
          <a:p>
            <a:pPr>
              <a:buClr>
                <a:srgbClr val="FF0000"/>
              </a:buClr>
              <a:buFont typeface="Wingdings" charset="2"/>
              <a:buChar char="v"/>
            </a:pPr>
            <a:r>
              <a:rPr lang="en-US" dirty="0" smtClean="0"/>
              <a:t>Publicly, this amounted to a 10-year non-aggression pact.</a:t>
            </a:r>
          </a:p>
          <a:p>
            <a:pPr>
              <a:buClr>
                <a:srgbClr val="FF0000"/>
              </a:buClr>
              <a:buFont typeface="Wingdings" charset="2"/>
              <a:buChar char="v"/>
            </a:pPr>
            <a:r>
              <a:rPr lang="en-US" dirty="0" smtClean="0"/>
              <a:t>Privately, it contained clauses relating to the future partition of Poland.</a:t>
            </a:r>
          </a:p>
          <a:p>
            <a:pPr>
              <a:buClr>
                <a:srgbClr val="FF0000"/>
              </a:buClr>
              <a:buFont typeface="Wingdings" charset="2"/>
              <a:buChar char="v"/>
            </a:pPr>
            <a:r>
              <a:rPr lang="en-US" dirty="0" smtClean="0"/>
              <a:t>At first sight this agreement appeared an extremely unlikely event.</a:t>
            </a:r>
          </a:p>
        </p:txBody>
      </p:sp>
    </p:spTree>
    <p:extLst>
      <p:ext uri="{BB962C8B-B14F-4D97-AF65-F5344CB8AC3E}">
        <p14:creationId xmlns:p14="http://schemas.microsoft.com/office/powerpoint/2010/main" val="383272644"/>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How important was the Nazi-Soviet Pact?</a:t>
            </a:r>
            <a:endParaRPr lang="en-US" sz="3200" dirty="0"/>
          </a:p>
        </p:txBody>
      </p:sp>
      <p:sp>
        <p:nvSpPr>
          <p:cNvPr id="3" name="Content Placeholder 2"/>
          <p:cNvSpPr>
            <a:spLocks noGrp="1"/>
          </p:cNvSpPr>
          <p:nvPr>
            <p:ph idx="1"/>
          </p:nvPr>
        </p:nvSpPr>
        <p:spPr>
          <a:xfrm>
            <a:off x="240293" y="978182"/>
            <a:ext cx="8702033" cy="5628837"/>
          </a:xfrm>
        </p:spPr>
        <p:txBody>
          <a:bodyPr>
            <a:normAutofit lnSpcReduction="10000"/>
          </a:bodyPr>
          <a:lstStyle/>
          <a:p>
            <a:pPr>
              <a:buClr>
                <a:srgbClr val="FF0000"/>
              </a:buClr>
              <a:buFont typeface="Wingdings" charset="2"/>
              <a:buChar char="v"/>
            </a:pPr>
            <a:r>
              <a:rPr lang="en-US" dirty="0" smtClean="0"/>
              <a:t>Here were two states representing ideological opposites, fascism and communism, making a deal with one another.</a:t>
            </a:r>
          </a:p>
          <a:p>
            <a:pPr>
              <a:buClr>
                <a:srgbClr val="FF0000"/>
              </a:buClr>
              <a:buFont typeface="Wingdings" charset="2"/>
              <a:buChar char="v"/>
            </a:pPr>
            <a:r>
              <a:rPr lang="en-US" dirty="0" smtClean="0"/>
              <a:t>Hitler had never made any secret of his hatred for communism and in Mein </a:t>
            </a:r>
            <a:r>
              <a:rPr lang="en-US" dirty="0" err="1" smtClean="0"/>
              <a:t>Kampf</a:t>
            </a:r>
            <a:r>
              <a:rPr lang="en-US" dirty="0" smtClean="0"/>
              <a:t> had argued in favor of the destruction of Soviet Russia.</a:t>
            </a:r>
          </a:p>
          <a:p>
            <a:pPr>
              <a:buClr>
                <a:srgbClr val="FF0000"/>
              </a:buClr>
              <a:buFont typeface="Wingdings" charset="2"/>
              <a:buChar char="v"/>
            </a:pPr>
            <a:r>
              <a:rPr lang="en-US" dirty="0" smtClean="0"/>
              <a:t>Stalin was well aware of German intentions and expected an invasion of his country at some point.</a:t>
            </a:r>
          </a:p>
          <a:p>
            <a:pPr>
              <a:buClr>
                <a:srgbClr val="FF0000"/>
              </a:buClr>
              <a:buFont typeface="Wingdings" charset="2"/>
              <a:buChar char="v"/>
            </a:pPr>
            <a:r>
              <a:rPr lang="en-US" dirty="0" smtClean="0"/>
              <a:t>Yet on another level this pact made perfect sense.</a:t>
            </a:r>
          </a:p>
        </p:txBody>
      </p:sp>
    </p:spTree>
    <p:extLst>
      <p:ext uri="{BB962C8B-B14F-4D97-AF65-F5344CB8AC3E}">
        <p14:creationId xmlns:p14="http://schemas.microsoft.com/office/powerpoint/2010/main" val="2843877465"/>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How important was the Nazi-Soviet Pact?</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Hitler wanted to ensure that, having defeated Poland, he was not attacked by Soviet Russia while he dealt with Britain and France.</a:t>
            </a:r>
          </a:p>
          <a:p>
            <a:pPr>
              <a:buClr>
                <a:srgbClr val="FF0000"/>
              </a:buClr>
              <a:buFont typeface="Wingdings" charset="2"/>
              <a:buChar char="v"/>
            </a:pPr>
            <a:r>
              <a:rPr lang="en-US" dirty="0" smtClean="0"/>
              <a:t>Stalin hoped that an Anglo-French/German war would last many years and wanted to buy time to strengthen his defenses and build up his military machine.</a:t>
            </a:r>
          </a:p>
          <a:p>
            <a:pPr>
              <a:buClr>
                <a:srgbClr val="FF0000"/>
              </a:buClr>
              <a:buFont typeface="Wingdings" charset="2"/>
              <a:buChar char="v"/>
            </a:pPr>
            <a:r>
              <a:rPr lang="en-US" dirty="0" smtClean="0"/>
              <a:t>Stalin also feared a war on two fronts given the current hostility of Japan.</a:t>
            </a:r>
          </a:p>
          <a:p>
            <a:pPr>
              <a:buClr>
                <a:srgbClr val="FF0000"/>
              </a:buClr>
              <a:buFont typeface="Wingdings" charset="2"/>
              <a:buChar char="v"/>
            </a:pPr>
            <a:r>
              <a:rPr lang="en-US" dirty="0" smtClean="0"/>
              <a:t>So it suited the short-term ambitions of both Germany and Soviet Russia to do a deal with on another.</a:t>
            </a:r>
            <a:endParaRPr lang="en-US" dirty="0" smtClean="0"/>
          </a:p>
        </p:txBody>
      </p:sp>
    </p:spTree>
    <p:extLst>
      <p:ext uri="{BB962C8B-B14F-4D97-AF65-F5344CB8AC3E}">
        <p14:creationId xmlns:p14="http://schemas.microsoft.com/office/powerpoint/2010/main" val="1381463000"/>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How important was the Nazi-Soviet Pact?</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The immediate result, of course, was to seal the fate of Poland.</a:t>
            </a:r>
          </a:p>
          <a:p>
            <a:pPr>
              <a:buClr>
                <a:srgbClr val="FF0000"/>
              </a:buClr>
              <a:buFont typeface="Wingdings" charset="2"/>
              <a:buChar char="v"/>
            </a:pPr>
            <a:r>
              <a:rPr lang="en-US" dirty="0" smtClean="0"/>
              <a:t>If Hitler invaded, as he now made immediate plans to do, there was absolutely nothing that Britain or France could do to assist their ally other than wage a general war against Germany.</a:t>
            </a:r>
          </a:p>
          <a:p>
            <a:pPr>
              <a:buClr>
                <a:srgbClr val="FF0000"/>
              </a:buClr>
              <a:buFont typeface="Wingdings" charset="2"/>
              <a:buChar char="v"/>
            </a:pPr>
            <a:r>
              <a:rPr lang="en-US" dirty="0" smtClean="0"/>
              <a:t>Hitler had no reason to suppose that Anglo-French opposition would be any more serious than it had been over Czechoslovakia.</a:t>
            </a:r>
          </a:p>
          <a:p>
            <a:pPr>
              <a:buClr>
                <a:srgbClr val="FF0000"/>
              </a:buClr>
              <a:buFont typeface="Wingdings" charset="2"/>
              <a:buChar char="v"/>
            </a:pPr>
            <a:r>
              <a:rPr lang="en-US" dirty="0" smtClean="0"/>
              <a:t>Also Hitler's diplomatic hand had strengthened since the Munich Agreement as Italy had become a formal ally in the Pact of Steel of May 1939.</a:t>
            </a:r>
            <a:endParaRPr lang="en-US" dirty="0" smtClean="0"/>
          </a:p>
        </p:txBody>
      </p:sp>
    </p:spTree>
    <p:extLst>
      <p:ext uri="{BB962C8B-B14F-4D97-AF65-F5344CB8AC3E}">
        <p14:creationId xmlns:p14="http://schemas.microsoft.com/office/powerpoint/2010/main" val="2892160220"/>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5309"/>
            <a:ext cx="7772400" cy="1470025"/>
          </a:xfrm>
        </p:spPr>
        <p:txBody>
          <a:bodyPr>
            <a:normAutofit fontScale="90000"/>
          </a:bodyPr>
          <a:lstStyle/>
          <a:p>
            <a:r>
              <a:rPr lang="en-US" b="1" dirty="0" smtClean="0"/>
              <a:t>Why did Britain and France declare war on Germany in September 1939?</a:t>
            </a:r>
            <a:endParaRPr lang="en-US" b="1" dirty="0"/>
          </a:p>
        </p:txBody>
      </p:sp>
    </p:spTree>
    <p:extLst>
      <p:ext uri="{BB962C8B-B14F-4D97-AF65-F5344CB8AC3E}">
        <p14:creationId xmlns:p14="http://schemas.microsoft.com/office/powerpoint/2010/main" val="32266976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960"/>
          </a:xfrm>
        </p:spPr>
        <p:txBody>
          <a:bodyPr/>
          <a:lstStyle/>
          <a:p>
            <a:r>
              <a:rPr lang="en-US" dirty="0" smtClean="0"/>
              <a:t>Hitler's Foreign Policy</a:t>
            </a:r>
            <a:endParaRPr lang="en-US" dirty="0"/>
          </a:p>
        </p:txBody>
      </p:sp>
      <p:sp>
        <p:nvSpPr>
          <p:cNvPr id="3" name="Content Placeholder 2"/>
          <p:cNvSpPr>
            <a:spLocks noGrp="1"/>
          </p:cNvSpPr>
          <p:nvPr>
            <p:ph idx="1"/>
          </p:nvPr>
        </p:nvSpPr>
        <p:spPr>
          <a:xfrm>
            <a:off x="240293" y="1235598"/>
            <a:ext cx="8702033" cy="5354260"/>
          </a:xfrm>
        </p:spPr>
        <p:txBody>
          <a:bodyPr>
            <a:normAutofit fontScale="85000" lnSpcReduction="10000"/>
          </a:bodyPr>
          <a:lstStyle/>
          <a:p>
            <a:pPr>
              <a:buClr>
                <a:srgbClr val="FF0000"/>
              </a:buClr>
              <a:buFont typeface="Wingdings" charset="2"/>
              <a:buChar char="v"/>
            </a:pPr>
            <a:r>
              <a:rPr lang="en-US" dirty="0" smtClean="0"/>
              <a:t>Destruction of the Versailles Settlement provided Hitler with a foreign policy agenda.</a:t>
            </a:r>
          </a:p>
          <a:p>
            <a:pPr>
              <a:buClr>
                <a:srgbClr val="FF0000"/>
              </a:buClr>
              <a:buFont typeface="Wingdings" charset="2"/>
              <a:buChar char="v"/>
            </a:pPr>
            <a:r>
              <a:rPr lang="en-US" dirty="0" smtClean="0"/>
              <a:t>Virtually every foreign policy action and demand that Hitler made between 1933 and September 1939 involved the violation of the Treaty of Versailles or the Treaty of Saint </a:t>
            </a:r>
            <a:r>
              <a:rPr lang="en-US" dirty="0" err="1" smtClean="0"/>
              <a:t>Germain</a:t>
            </a:r>
            <a:r>
              <a:rPr lang="en-US" dirty="0" smtClean="0"/>
              <a:t>. These actions included:</a:t>
            </a:r>
          </a:p>
          <a:p>
            <a:pPr lvl="1">
              <a:buClr>
                <a:srgbClr val="FF0000"/>
              </a:buClr>
              <a:buFont typeface="Wingdings" charset="2"/>
              <a:buChar char="Ø"/>
            </a:pPr>
            <a:r>
              <a:rPr lang="en-US" dirty="0" smtClean="0"/>
              <a:t>German rearmament and the remilitarization of the Rhineland</a:t>
            </a:r>
          </a:p>
          <a:p>
            <a:pPr lvl="1">
              <a:buClr>
                <a:srgbClr val="FF0000"/>
              </a:buClr>
              <a:buFont typeface="Wingdings" charset="2"/>
              <a:buChar char="Ø"/>
            </a:pPr>
            <a:r>
              <a:rPr lang="en-US" dirty="0" smtClean="0"/>
              <a:t>The Anschluss or union with Austria</a:t>
            </a:r>
          </a:p>
          <a:p>
            <a:pPr lvl="1">
              <a:buClr>
                <a:srgbClr val="FF0000"/>
              </a:buClr>
              <a:buFont typeface="Wingdings" charset="2"/>
              <a:buChar char="Ø"/>
            </a:pPr>
            <a:r>
              <a:rPr lang="en-US" dirty="0" smtClean="0"/>
              <a:t>The transfer of the Sudetenland from Czechoslovakia.</a:t>
            </a:r>
          </a:p>
          <a:p>
            <a:pPr lvl="1">
              <a:buClr>
                <a:srgbClr val="FF0000"/>
              </a:buClr>
              <a:buFont typeface="Wingdings" charset="2"/>
              <a:buChar char="Ø"/>
            </a:pPr>
            <a:r>
              <a:rPr lang="en-US" dirty="0" smtClean="0"/>
              <a:t>The occupation of Prague</a:t>
            </a:r>
          </a:p>
          <a:p>
            <a:pPr lvl="1">
              <a:buClr>
                <a:srgbClr val="FF0000"/>
              </a:buClr>
              <a:buFont typeface="Wingdings" charset="2"/>
              <a:buChar char="Ø"/>
            </a:pPr>
            <a:r>
              <a:rPr lang="en-US" dirty="0" smtClean="0"/>
              <a:t>The seizure of Memel</a:t>
            </a:r>
          </a:p>
          <a:p>
            <a:pPr lvl="1">
              <a:buClr>
                <a:srgbClr val="FF0000"/>
              </a:buClr>
              <a:buFont typeface="Wingdings" charset="2"/>
              <a:buChar char="Ø"/>
            </a:pPr>
            <a:r>
              <a:rPr lang="en-US" dirty="0" smtClean="0"/>
              <a:t>Clams made over </a:t>
            </a:r>
            <a:r>
              <a:rPr lang="en-US" dirty="0" err="1" smtClean="0"/>
              <a:t>Danzing</a:t>
            </a:r>
            <a:r>
              <a:rPr lang="en-US" dirty="0" smtClean="0"/>
              <a:t> and the Polish Corridor</a:t>
            </a:r>
            <a:endParaRPr lang="en-US" dirty="0"/>
          </a:p>
        </p:txBody>
      </p:sp>
    </p:spTree>
    <p:extLst>
      <p:ext uri="{BB962C8B-B14F-4D97-AF65-F5344CB8AC3E}">
        <p14:creationId xmlns:p14="http://schemas.microsoft.com/office/powerpoint/2010/main" val="2025352351"/>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did Britain and France declare war on Germany in September 1939?</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Britain and France declared war on Germany following the German invasion of Poland on September 1</a:t>
            </a:r>
            <a:r>
              <a:rPr lang="en-US" baseline="30000" dirty="0" smtClean="0"/>
              <a:t>st</a:t>
            </a:r>
            <a:r>
              <a:rPr lang="en-US" dirty="0" smtClean="0"/>
              <a:t>.</a:t>
            </a:r>
          </a:p>
          <a:p>
            <a:pPr>
              <a:buClr>
                <a:srgbClr val="FF0000"/>
              </a:buClr>
              <a:buFont typeface="Wingdings" charset="2"/>
              <a:buChar char="v"/>
            </a:pPr>
            <a:r>
              <a:rPr lang="en-US" dirty="0" smtClean="0"/>
              <a:t>The immediate reason for this action was that Germany had ignored an ultimatum demanding that its army be withdrawn from the invaded areas.</a:t>
            </a:r>
          </a:p>
          <a:p>
            <a:pPr>
              <a:buClr>
                <a:srgbClr val="FF0000"/>
              </a:buClr>
              <a:buFont typeface="Wingdings" charset="2"/>
              <a:buChar char="v"/>
            </a:pPr>
            <a:r>
              <a:rPr lang="en-US" dirty="0" smtClean="0"/>
              <a:t>But the real reason behind the declaration of war went beyond what was happening in Poland.</a:t>
            </a:r>
          </a:p>
          <a:p>
            <a:pPr>
              <a:buClr>
                <a:srgbClr val="FF0000"/>
              </a:buClr>
              <a:buFont typeface="Wingdings" charset="2"/>
              <a:buChar char="v"/>
            </a:pPr>
            <a:r>
              <a:rPr lang="en-US" dirty="0" smtClean="0"/>
              <a:t>It had become clear that Germany was making a bid for European domination.</a:t>
            </a:r>
          </a:p>
          <a:p>
            <a:pPr>
              <a:buClr>
                <a:srgbClr val="FF0000"/>
              </a:buClr>
              <a:buFont typeface="Wingdings" charset="2"/>
              <a:buChar char="v"/>
            </a:pPr>
            <a:r>
              <a:rPr lang="en-US" dirty="0" smtClean="0"/>
              <a:t>Not to have declared war would have been acceptance of this domination.</a:t>
            </a:r>
          </a:p>
        </p:txBody>
      </p:sp>
    </p:spTree>
    <p:extLst>
      <p:ext uri="{BB962C8B-B14F-4D97-AF65-F5344CB8AC3E}">
        <p14:creationId xmlns:p14="http://schemas.microsoft.com/office/powerpoint/2010/main" val="1293598133"/>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960"/>
            <a:ext cx="8229600" cy="755027"/>
          </a:xfrm>
        </p:spPr>
        <p:txBody>
          <a:bodyPr>
            <a:noAutofit/>
          </a:bodyPr>
          <a:lstStyle/>
          <a:p>
            <a:r>
              <a:rPr lang="en-US" sz="3200" dirty="0" smtClean="0"/>
              <a:t>Why did Britain and France regard this action as a sign of Germany’s intention to dominate Europe.</a:t>
            </a:r>
            <a:endParaRPr lang="en-US" sz="3200" dirty="0"/>
          </a:p>
        </p:txBody>
      </p:sp>
      <p:sp>
        <p:nvSpPr>
          <p:cNvPr id="3" name="Content Placeholder 2"/>
          <p:cNvSpPr>
            <a:spLocks noGrp="1"/>
          </p:cNvSpPr>
          <p:nvPr>
            <p:ph idx="1"/>
          </p:nvPr>
        </p:nvSpPr>
        <p:spPr>
          <a:xfrm>
            <a:off x="240293" y="1493014"/>
            <a:ext cx="8702033" cy="5234132"/>
          </a:xfrm>
        </p:spPr>
        <p:txBody>
          <a:bodyPr>
            <a:normAutofit/>
          </a:bodyPr>
          <a:lstStyle/>
          <a:p>
            <a:pPr>
              <a:buClr>
                <a:srgbClr val="FF0000"/>
              </a:buClr>
              <a:buFont typeface="Wingdings" charset="2"/>
              <a:buChar char="v"/>
            </a:pPr>
            <a:r>
              <a:rPr lang="en-US" sz="3000" dirty="0" smtClean="0"/>
              <a:t>Hitler had already shown that his ambitions went beyond achieving a Greater Germany with his actions over Czechoslovakia in March 1939.</a:t>
            </a:r>
          </a:p>
          <a:p>
            <a:pPr>
              <a:buClr>
                <a:srgbClr val="FF0000"/>
              </a:buClr>
              <a:buFont typeface="Wingdings" charset="2"/>
              <a:buChar char="v"/>
            </a:pPr>
            <a:r>
              <a:rPr lang="en-US" sz="3000" dirty="0" smtClean="0"/>
              <a:t>Until then it had been just possible to interpret Germany’s territorial expansion in Austria and the Sudetenland as in line with the principle of self-determination for German-speaking peoples.</a:t>
            </a:r>
          </a:p>
          <a:p>
            <a:pPr>
              <a:buClr>
                <a:srgbClr val="FF0000"/>
              </a:buClr>
              <a:buFont typeface="Wingdings" charset="2"/>
              <a:buChar char="v"/>
            </a:pPr>
            <a:r>
              <a:rPr lang="en-US" sz="3000" dirty="0" smtClean="0"/>
              <a:t>The events in Czechoslovakia showed that Hitler's real agenda was the domination of Europe by force.</a:t>
            </a:r>
            <a:endParaRPr lang="en-US" sz="3000" dirty="0" smtClean="0"/>
          </a:p>
        </p:txBody>
      </p:sp>
    </p:spTree>
    <p:extLst>
      <p:ext uri="{BB962C8B-B14F-4D97-AF65-F5344CB8AC3E}">
        <p14:creationId xmlns:p14="http://schemas.microsoft.com/office/powerpoint/2010/main" val="4121988915"/>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960"/>
            <a:ext cx="8229600" cy="755027"/>
          </a:xfrm>
        </p:spPr>
        <p:txBody>
          <a:bodyPr>
            <a:noAutofit/>
          </a:bodyPr>
          <a:lstStyle/>
          <a:p>
            <a:r>
              <a:rPr lang="en-US" sz="3200" dirty="0" smtClean="0"/>
              <a:t>Why did Britain and France regard this action as a sign of Germany’s intention to dominate Europe.</a:t>
            </a:r>
            <a:endParaRPr lang="en-US" sz="3200" dirty="0"/>
          </a:p>
        </p:txBody>
      </p:sp>
      <p:sp>
        <p:nvSpPr>
          <p:cNvPr id="3" name="Content Placeholder 2"/>
          <p:cNvSpPr>
            <a:spLocks noGrp="1"/>
          </p:cNvSpPr>
          <p:nvPr>
            <p:ph idx="1"/>
          </p:nvPr>
        </p:nvSpPr>
        <p:spPr>
          <a:xfrm>
            <a:off x="240293" y="1493014"/>
            <a:ext cx="8702033" cy="5234132"/>
          </a:xfrm>
        </p:spPr>
        <p:txBody>
          <a:bodyPr>
            <a:normAutofit/>
          </a:bodyPr>
          <a:lstStyle/>
          <a:p>
            <a:pPr>
              <a:buClr>
                <a:srgbClr val="FF0000"/>
              </a:buClr>
              <a:buFont typeface="Wingdings" charset="2"/>
              <a:buChar char="v"/>
            </a:pPr>
            <a:r>
              <a:rPr lang="en-US" sz="3000" dirty="0" smtClean="0"/>
              <a:t>The invasion of Poland was regarded by Britain and France as a continuation of this process even though Germany had legitimate grievances over </a:t>
            </a:r>
            <a:r>
              <a:rPr lang="en-US" sz="3000" dirty="0" err="1" smtClean="0"/>
              <a:t>Danzing</a:t>
            </a:r>
            <a:r>
              <a:rPr lang="en-US" sz="3000" dirty="0" smtClean="0"/>
              <a:t> and access across the Polish Corridor.</a:t>
            </a:r>
            <a:endParaRPr lang="en-US" sz="3000" dirty="0" smtClean="0"/>
          </a:p>
        </p:txBody>
      </p:sp>
    </p:spTree>
    <p:extLst>
      <p:ext uri="{BB962C8B-B14F-4D97-AF65-F5344CB8AC3E}">
        <p14:creationId xmlns:p14="http://schemas.microsoft.com/office/powerpoint/2010/main" val="276056010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was Hitler not deterred by the British-French guarantees to Poland?</a:t>
            </a:r>
            <a:endParaRPr lang="en-US" sz="3200" dirty="0"/>
          </a:p>
        </p:txBody>
      </p:sp>
      <p:sp>
        <p:nvSpPr>
          <p:cNvPr id="3" name="Content Placeholder 2"/>
          <p:cNvSpPr>
            <a:spLocks noGrp="1"/>
          </p:cNvSpPr>
          <p:nvPr>
            <p:ph idx="1"/>
          </p:nvPr>
        </p:nvSpPr>
        <p:spPr>
          <a:xfrm>
            <a:off x="240293" y="978182"/>
            <a:ext cx="8702033" cy="5628837"/>
          </a:xfrm>
        </p:spPr>
        <p:txBody>
          <a:bodyPr>
            <a:normAutofit lnSpcReduction="10000"/>
          </a:bodyPr>
          <a:lstStyle/>
          <a:p>
            <a:pPr>
              <a:buClr>
                <a:srgbClr val="FF0000"/>
              </a:buClr>
              <a:buFont typeface="Wingdings" charset="2"/>
              <a:buChar char="v"/>
            </a:pPr>
            <a:r>
              <a:rPr lang="en-US" dirty="0" smtClean="0"/>
              <a:t>When Britain and France declared war on Germany in September 1939 Hitler was taken by surprise.</a:t>
            </a:r>
          </a:p>
          <a:p>
            <a:pPr>
              <a:buClr>
                <a:srgbClr val="FF0000"/>
              </a:buClr>
              <a:buFont typeface="Wingdings" charset="2"/>
              <a:buChar char="v"/>
            </a:pPr>
            <a:r>
              <a:rPr lang="en-US" dirty="0" smtClean="0"/>
              <a:t>He did not think they would take this action despite their guarantee to Poland.</a:t>
            </a:r>
          </a:p>
          <a:p>
            <a:pPr>
              <a:buClr>
                <a:srgbClr val="FF0000"/>
              </a:buClr>
              <a:buFont typeface="Wingdings" charset="2"/>
              <a:buChar char="v"/>
            </a:pPr>
            <a:r>
              <a:rPr lang="en-US" dirty="0" smtClean="0"/>
              <a:t>This was partly because once the Nazi-Soviet Pact had been signed Hitler could not see how Britain and France could give effective help to Poland.</a:t>
            </a:r>
          </a:p>
          <a:p>
            <a:pPr>
              <a:buClr>
                <a:srgbClr val="FF0000"/>
              </a:buClr>
              <a:buFont typeface="Wingdings" charset="2"/>
              <a:buChar char="v"/>
            </a:pPr>
            <a:r>
              <a:rPr lang="en-US" dirty="0" smtClean="0"/>
              <a:t>In his mind this made a declaration of war quite pointless.</a:t>
            </a:r>
            <a:endParaRPr lang="en-US" dirty="0" smtClean="0"/>
          </a:p>
        </p:txBody>
      </p:sp>
    </p:spTree>
    <p:extLst>
      <p:ext uri="{BB962C8B-B14F-4D97-AF65-F5344CB8AC3E}">
        <p14:creationId xmlns:p14="http://schemas.microsoft.com/office/powerpoint/2010/main" val="518373513"/>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was Hitler not deterred by the British-French guarantees to Poland?</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It was also because Hitler was aware of how Britain and France had reacted to his previous violations of the </a:t>
            </a:r>
            <a:r>
              <a:rPr lang="en-US" dirty="0"/>
              <a:t>p</a:t>
            </a:r>
            <a:r>
              <a:rPr lang="en-US" dirty="0" smtClean="0"/>
              <a:t>eace settlement.</a:t>
            </a:r>
          </a:p>
          <a:p>
            <a:pPr>
              <a:buClr>
                <a:srgbClr val="FF0000"/>
              </a:buClr>
              <a:buFont typeface="Wingdings" charset="2"/>
              <a:buChar char="v"/>
            </a:pPr>
            <a:r>
              <a:rPr lang="en-US" dirty="0" smtClean="0"/>
              <a:t>He had decided that it would be out of character for them to go to war over which Germany had such strong claims.</a:t>
            </a:r>
          </a:p>
          <a:p>
            <a:pPr>
              <a:buClr>
                <a:srgbClr val="FF0000"/>
              </a:buClr>
              <a:buFont typeface="Wingdings" charset="2"/>
              <a:buChar char="v"/>
            </a:pPr>
            <a:r>
              <a:rPr lang="en-US" dirty="0" smtClean="0"/>
              <a:t>Britain and France were possibly to blame, having behaved in such a way that allowed Hitler to draw this conclusion.</a:t>
            </a:r>
          </a:p>
          <a:p>
            <a:pPr>
              <a:buClr>
                <a:srgbClr val="FF0000"/>
              </a:buClr>
              <a:buFont typeface="Wingdings" charset="2"/>
              <a:buChar char="v"/>
            </a:pPr>
            <a:r>
              <a:rPr lang="en-US" dirty="0" smtClean="0"/>
              <a:t>They had done little more than protest over issues such as German rearmament, the remilitarization of the Rhineland, and the Anschluss.</a:t>
            </a:r>
            <a:endParaRPr lang="en-US" dirty="0" smtClean="0"/>
          </a:p>
        </p:txBody>
      </p:sp>
    </p:spTree>
    <p:extLst>
      <p:ext uri="{BB962C8B-B14F-4D97-AF65-F5344CB8AC3E}">
        <p14:creationId xmlns:p14="http://schemas.microsoft.com/office/powerpoint/2010/main" val="2143682376"/>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was Hitler not deterred by the British-French guarantees to Poland?</a:t>
            </a:r>
            <a:endParaRPr lang="en-US" sz="3200" dirty="0"/>
          </a:p>
        </p:txBody>
      </p:sp>
      <p:sp>
        <p:nvSpPr>
          <p:cNvPr id="3" name="Content Placeholder 2"/>
          <p:cNvSpPr>
            <a:spLocks noGrp="1"/>
          </p:cNvSpPr>
          <p:nvPr>
            <p:ph idx="1"/>
          </p:nvPr>
        </p:nvSpPr>
        <p:spPr>
          <a:xfrm>
            <a:off x="240293" y="978182"/>
            <a:ext cx="8702033" cy="5628837"/>
          </a:xfrm>
        </p:spPr>
        <p:txBody>
          <a:bodyPr>
            <a:normAutofit fontScale="92500" lnSpcReduction="10000"/>
          </a:bodyPr>
          <a:lstStyle/>
          <a:p>
            <a:pPr>
              <a:buClr>
                <a:srgbClr val="FF0000"/>
              </a:buClr>
              <a:buFont typeface="Wingdings" charset="2"/>
              <a:buChar char="v"/>
            </a:pPr>
            <a:r>
              <a:rPr lang="en-US" dirty="0" smtClean="0"/>
              <a:t>When Hitler ad demanded the Sudetenland Britain and France found a way for it to be transferred to Germany.</a:t>
            </a:r>
          </a:p>
          <a:p>
            <a:pPr>
              <a:buClr>
                <a:srgbClr val="FF0000"/>
              </a:buClr>
              <a:buFont typeface="Wingdings" charset="2"/>
              <a:buChar char="v"/>
            </a:pPr>
            <a:r>
              <a:rPr lang="en-US" dirty="0" smtClean="0"/>
              <a:t>None of this looked like the behavior of countries that would eventually make a firm stand.</a:t>
            </a:r>
          </a:p>
          <a:p>
            <a:pPr>
              <a:buClr>
                <a:srgbClr val="FF0000"/>
              </a:buClr>
              <a:buFont typeface="Wingdings" charset="2"/>
              <a:buChar char="v"/>
            </a:pPr>
            <a:r>
              <a:rPr lang="en-US" dirty="0" smtClean="0"/>
              <a:t>So, in one sense</a:t>
            </a:r>
            <a:r>
              <a:rPr lang="en-US" dirty="0" smtClean="0"/>
              <a:t>, war broke out because of miscalculation on Hitler’s part.</a:t>
            </a:r>
          </a:p>
          <a:p>
            <a:pPr>
              <a:buClr>
                <a:srgbClr val="FF0000"/>
              </a:buClr>
              <a:buFont typeface="Wingdings" charset="2"/>
              <a:buChar char="v"/>
            </a:pPr>
            <a:r>
              <a:rPr lang="en-US" dirty="0" smtClean="0"/>
              <a:t>Yet there seems to be little doubt that European war would have broken out sooner or later.</a:t>
            </a:r>
          </a:p>
          <a:p>
            <a:pPr>
              <a:buClr>
                <a:srgbClr val="FF0000"/>
              </a:buClr>
              <a:buFont typeface="Wingdings" charset="2"/>
              <a:buChar char="v"/>
            </a:pPr>
            <a:r>
              <a:rPr lang="en-US" dirty="0" smtClean="0"/>
              <a:t>All Hitler’s rearmament plans were geared towards a way in the near future and he was set upon demonstrating Germany’s now-found strength.</a:t>
            </a:r>
            <a:endParaRPr lang="en-US" dirty="0" smtClean="0"/>
          </a:p>
        </p:txBody>
      </p:sp>
    </p:spTree>
    <p:extLst>
      <p:ext uri="{BB962C8B-B14F-4D97-AF65-F5344CB8AC3E}">
        <p14:creationId xmlns:p14="http://schemas.microsoft.com/office/powerpoint/2010/main" val="3474101082"/>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55"/>
            <a:ext cx="8229600" cy="755027"/>
          </a:xfrm>
        </p:spPr>
        <p:txBody>
          <a:bodyPr>
            <a:noAutofit/>
          </a:bodyPr>
          <a:lstStyle/>
          <a:p>
            <a:r>
              <a:rPr lang="en-US" sz="3200" dirty="0" smtClean="0"/>
              <a:t>Why was Hitler not deterred by the British-French guarantees to Poland?</a:t>
            </a:r>
            <a:endParaRPr lang="en-US" sz="3200" dirty="0"/>
          </a:p>
        </p:txBody>
      </p:sp>
      <p:sp>
        <p:nvSpPr>
          <p:cNvPr id="3" name="Content Placeholder 2"/>
          <p:cNvSpPr>
            <a:spLocks noGrp="1"/>
          </p:cNvSpPr>
          <p:nvPr>
            <p:ph idx="1"/>
          </p:nvPr>
        </p:nvSpPr>
        <p:spPr>
          <a:xfrm>
            <a:off x="240293" y="978182"/>
            <a:ext cx="8702033" cy="5628837"/>
          </a:xfrm>
        </p:spPr>
        <p:txBody>
          <a:bodyPr>
            <a:normAutofit/>
          </a:bodyPr>
          <a:lstStyle/>
          <a:p>
            <a:pPr>
              <a:buClr>
                <a:srgbClr val="FF0000"/>
              </a:buClr>
              <a:buFont typeface="Wingdings" charset="2"/>
              <a:buChar char="v"/>
            </a:pPr>
            <a:r>
              <a:rPr lang="en-US" dirty="0" smtClean="0"/>
              <a:t>In addition, the patience and tolerance of Britain and France had fun out in early 1939 and after the events of March there was general acceptance that war was around the corner.</a:t>
            </a:r>
          </a:p>
        </p:txBody>
      </p:sp>
    </p:spTree>
    <p:extLst>
      <p:ext uri="{BB962C8B-B14F-4D97-AF65-F5344CB8AC3E}">
        <p14:creationId xmlns:p14="http://schemas.microsoft.com/office/powerpoint/2010/main" val="961693597"/>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994"/>
          </a:xfrm>
        </p:spPr>
        <p:txBody>
          <a:bodyPr>
            <a:noAutofit/>
          </a:bodyPr>
          <a:lstStyle/>
          <a:p>
            <a:r>
              <a:rPr lang="en-US" sz="3600" dirty="0" smtClean="0">
                <a:solidFill>
                  <a:schemeClr val="bg1"/>
                </a:solidFill>
              </a:rPr>
              <a:t>Key Points</a:t>
            </a:r>
            <a:endParaRPr lang="en-US" sz="3600" dirty="0">
              <a:solidFill>
                <a:schemeClr val="bg1"/>
              </a:solidFill>
            </a:endParaRPr>
          </a:p>
        </p:txBody>
      </p:sp>
      <p:sp>
        <p:nvSpPr>
          <p:cNvPr id="3" name="Content Placeholder 2"/>
          <p:cNvSpPr>
            <a:spLocks noGrp="1"/>
          </p:cNvSpPr>
          <p:nvPr>
            <p:ph idx="1"/>
          </p:nvPr>
        </p:nvSpPr>
        <p:spPr>
          <a:xfrm>
            <a:off x="457200" y="995344"/>
            <a:ext cx="8229600" cy="5594514"/>
          </a:xfrm>
        </p:spPr>
        <p:txBody>
          <a:bodyPr>
            <a:normAutofit/>
          </a:bodyPr>
          <a:lstStyle/>
          <a:p>
            <a:pPr>
              <a:buClr>
                <a:srgbClr val="00FF00"/>
              </a:buClr>
              <a:buFont typeface="Wingdings" charset="2"/>
              <a:buChar char="v"/>
            </a:pPr>
            <a:r>
              <a:rPr lang="en-US" dirty="0" smtClean="0">
                <a:solidFill>
                  <a:srgbClr val="FFFFFF"/>
                </a:solidFill>
              </a:rPr>
              <a:t>The Paris Peace Settlement provided a series of long-term causes of the Second World War by creating a number of dissatisfied powers, failing to disable Germany, and giving Hitler a foreign policy agenda.</a:t>
            </a:r>
          </a:p>
          <a:p>
            <a:pPr>
              <a:buClr>
                <a:srgbClr val="00FF00"/>
              </a:buClr>
              <a:buFont typeface="Wingdings" charset="2"/>
              <a:buChar char="v"/>
            </a:pPr>
            <a:r>
              <a:rPr lang="en-US" dirty="0" smtClean="0">
                <a:solidFill>
                  <a:srgbClr val="FFFFFF"/>
                </a:solidFill>
              </a:rPr>
              <a:t>The League of Nations was unable to make success of collective security as it failed to restrain Japan and Italy, failed to bring about world disarmament, and left Britain and France without the means to check the ambitions of Hitler.</a:t>
            </a:r>
            <a:endParaRPr lang="en-US" dirty="0" smtClean="0">
              <a:solidFill>
                <a:srgbClr val="FFFFFF"/>
              </a:solidFill>
            </a:endParaRPr>
          </a:p>
        </p:txBody>
      </p:sp>
    </p:spTree>
    <p:extLst>
      <p:ext uri="{BB962C8B-B14F-4D97-AF65-F5344CB8AC3E}">
        <p14:creationId xmlns:p14="http://schemas.microsoft.com/office/powerpoint/2010/main" val="961693597"/>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994"/>
          </a:xfrm>
        </p:spPr>
        <p:txBody>
          <a:bodyPr>
            <a:noAutofit/>
          </a:bodyPr>
          <a:lstStyle/>
          <a:p>
            <a:r>
              <a:rPr lang="en-US" sz="3600" dirty="0" smtClean="0">
                <a:solidFill>
                  <a:srgbClr val="FFFFFF"/>
                </a:solidFill>
              </a:rPr>
              <a:t>Key Points</a:t>
            </a:r>
            <a:endParaRPr lang="en-US" sz="3600" dirty="0">
              <a:solidFill>
                <a:srgbClr val="FFFFFF"/>
              </a:solidFill>
            </a:endParaRPr>
          </a:p>
        </p:txBody>
      </p:sp>
      <p:sp>
        <p:nvSpPr>
          <p:cNvPr id="3" name="Content Placeholder 2"/>
          <p:cNvSpPr>
            <a:spLocks noGrp="1"/>
          </p:cNvSpPr>
          <p:nvPr>
            <p:ph idx="1"/>
          </p:nvPr>
        </p:nvSpPr>
        <p:spPr>
          <a:xfrm>
            <a:off x="457200" y="995344"/>
            <a:ext cx="8229600" cy="5594514"/>
          </a:xfrm>
        </p:spPr>
        <p:txBody>
          <a:bodyPr>
            <a:normAutofit/>
          </a:bodyPr>
          <a:lstStyle/>
          <a:p>
            <a:pPr>
              <a:buClr>
                <a:srgbClr val="00FF00"/>
              </a:buClr>
              <a:buFont typeface="Wingdings" charset="2"/>
              <a:buChar char="v"/>
            </a:pPr>
            <a:r>
              <a:rPr lang="en-US" dirty="0" smtClean="0">
                <a:solidFill>
                  <a:srgbClr val="FFFFFF"/>
                </a:solidFill>
              </a:rPr>
              <a:t>Hitler’s foreign policy significantly increased the power and prestige of Germany between 1933 and 1939 with the annexation of Austria and parts of Czechoslovakia.  As Britain and France gave in to his demands he developed contempt for the democracies.</a:t>
            </a:r>
          </a:p>
          <a:p>
            <a:pPr>
              <a:buClr>
                <a:srgbClr val="00FF00"/>
              </a:buClr>
              <a:buFont typeface="Wingdings" charset="2"/>
              <a:buChar char="v"/>
            </a:pPr>
            <a:r>
              <a:rPr lang="en-US" dirty="0" smtClean="0">
                <a:solidFill>
                  <a:srgbClr val="FFFFFF"/>
                </a:solidFill>
              </a:rPr>
              <a:t>The policy of appeasement came to its climax in September 1938 when the Munich Settlement effectively gave the Sudetenland of Czechoslovakia to Germany.</a:t>
            </a:r>
            <a:endParaRPr lang="en-US" dirty="0" smtClean="0">
              <a:solidFill>
                <a:srgbClr val="FFFFFF"/>
              </a:solidFill>
            </a:endParaRPr>
          </a:p>
        </p:txBody>
      </p:sp>
    </p:spTree>
    <p:extLst>
      <p:ext uri="{BB962C8B-B14F-4D97-AF65-F5344CB8AC3E}">
        <p14:creationId xmlns:p14="http://schemas.microsoft.com/office/powerpoint/2010/main" val="1381599803"/>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994"/>
          </a:xfrm>
        </p:spPr>
        <p:txBody>
          <a:bodyPr>
            <a:noAutofit/>
          </a:bodyPr>
          <a:lstStyle/>
          <a:p>
            <a:r>
              <a:rPr lang="en-US" sz="3600" dirty="0" smtClean="0">
                <a:solidFill>
                  <a:srgbClr val="FFFFFF"/>
                </a:solidFill>
              </a:rPr>
              <a:t>Key Points</a:t>
            </a:r>
            <a:endParaRPr lang="en-US" sz="3600" dirty="0">
              <a:solidFill>
                <a:srgbClr val="FFFFFF"/>
              </a:solidFill>
            </a:endParaRPr>
          </a:p>
        </p:txBody>
      </p:sp>
      <p:sp>
        <p:nvSpPr>
          <p:cNvPr id="3" name="Content Placeholder 2"/>
          <p:cNvSpPr>
            <a:spLocks noGrp="1"/>
          </p:cNvSpPr>
          <p:nvPr>
            <p:ph idx="1"/>
          </p:nvPr>
        </p:nvSpPr>
        <p:spPr>
          <a:xfrm>
            <a:off x="457200" y="995344"/>
            <a:ext cx="8229600" cy="5594514"/>
          </a:xfrm>
        </p:spPr>
        <p:txBody>
          <a:bodyPr>
            <a:normAutofit/>
          </a:bodyPr>
          <a:lstStyle/>
          <a:p>
            <a:pPr>
              <a:buClr>
                <a:srgbClr val="00FF00"/>
              </a:buClr>
              <a:buFont typeface="Wingdings" charset="2"/>
              <a:buChar char="v"/>
            </a:pPr>
            <a:r>
              <a:rPr lang="en-US" dirty="0" smtClean="0">
                <a:solidFill>
                  <a:srgbClr val="FFFFFF"/>
                </a:solidFill>
              </a:rPr>
              <a:t>After the German occupation of Prague in March 1939 Britain and France decided to try to deter Hitler by giving a guarantee of support to Poland.  Attempts were also made to draw Soviet Russia into an eastern alliance against Germany.</a:t>
            </a:r>
          </a:p>
          <a:p>
            <a:pPr>
              <a:buClr>
                <a:srgbClr val="00FF00"/>
              </a:buClr>
              <a:buFont typeface="Wingdings" charset="2"/>
              <a:buChar char="v"/>
            </a:pPr>
            <a:r>
              <a:rPr lang="en-US" dirty="0" smtClean="0">
                <a:solidFill>
                  <a:srgbClr val="FFFFFF"/>
                </a:solidFill>
              </a:rPr>
              <a:t>These attempts came to nothing with the announcement of the Nazi-Soviet Pact of August 1939.  Hitler now thought there was nothing to prevent him from invading Poland.</a:t>
            </a:r>
            <a:endParaRPr lang="en-US" dirty="0" smtClean="0">
              <a:solidFill>
                <a:srgbClr val="FFFFFF"/>
              </a:solidFill>
            </a:endParaRPr>
          </a:p>
        </p:txBody>
      </p:sp>
    </p:spTree>
    <p:extLst>
      <p:ext uri="{BB962C8B-B14F-4D97-AF65-F5344CB8AC3E}">
        <p14:creationId xmlns:p14="http://schemas.microsoft.com/office/powerpoint/2010/main" val="30192324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960"/>
          </a:xfrm>
        </p:spPr>
        <p:txBody>
          <a:bodyPr/>
          <a:lstStyle/>
          <a:p>
            <a:r>
              <a:rPr lang="en-US" dirty="0" smtClean="0"/>
              <a:t>Hitler's Foreign Policy</a:t>
            </a:r>
            <a:endParaRPr lang="en-US" dirty="0"/>
          </a:p>
        </p:txBody>
      </p:sp>
      <p:sp>
        <p:nvSpPr>
          <p:cNvPr id="3" name="Content Placeholder 2"/>
          <p:cNvSpPr>
            <a:spLocks noGrp="1"/>
          </p:cNvSpPr>
          <p:nvPr>
            <p:ph idx="1"/>
          </p:nvPr>
        </p:nvSpPr>
        <p:spPr>
          <a:xfrm>
            <a:off x="240293" y="1235598"/>
            <a:ext cx="8702033" cy="5354260"/>
          </a:xfrm>
        </p:spPr>
        <p:txBody>
          <a:bodyPr>
            <a:normAutofit/>
          </a:bodyPr>
          <a:lstStyle/>
          <a:p>
            <a:pPr>
              <a:buClr>
                <a:srgbClr val="FF0000"/>
              </a:buClr>
              <a:buFont typeface="Wingdings" charset="2"/>
              <a:buChar char="v"/>
            </a:pPr>
            <a:r>
              <a:rPr lang="en-US" dirty="0" smtClean="0"/>
              <a:t>The Treaty of Versailles, in particular, was detested by the German people and Hitler could ensure his short-term popularity by dismantling the treaty clause by clause.</a:t>
            </a:r>
            <a:endParaRPr lang="en-US" dirty="0"/>
          </a:p>
        </p:txBody>
      </p:sp>
    </p:spTree>
    <p:extLst>
      <p:ext uri="{BB962C8B-B14F-4D97-AF65-F5344CB8AC3E}">
        <p14:creationId xmlns:p14="http://schemas.microsoft.com/office/powerpoint/2010/main" val="33958241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709</TotalTime>
  <Words>7123</Words>
  <Application>Microsoft Macintosh PowerPoint</Application>
  <PresentationFormat>On-screen Show (4:3)</PresentationFormat>
  <Paragraphs>454</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3. Why had international peace collapsed by 1939?</vt:lpstr>
      <vt:lpstr>Background</vt:lpstr>
      <vt:lpstr>Background</vt:lpstr>
      <vt:lpstr>What were the long-term consequences of peace treaties of 1919-23?</vt:lpstr>
      <vt:lpstr>Dissatisfied Powers</vt:lpstr>
      <vt:lpstr>Dissatisfied Powers</vt:lpstr>
      <vt:lpstr>Germany’s potential</vt:lpstr>
      <vt:lpstr>Hitler's Foreign Policy</vt:lpstr>
      <vt:lpstr>Hitler's Foreign Policy</vt:lpstr>
      <vt:lpstr>Impact on British and French opinion</vt:lpstr>
      <vt:lpstr>Impact on British and French opinion</vt:lpstr>
      <vt:lpstr>Impact on British and French opinion</vt:lpstr>
      <vt:lpstr>A settlement of inconsistencies</vt:lpstr>
      <vt:lpstr>A settlement of inconsistencies</vt:lpstr>
      <vt:lpstr>What were the consequences of the failures of the League in the 1930s?</vt:lpstr>
      <vt:lpstr>Background</vt:lpstr>
      <vt:lpstr>Background</vt:lpstr>
      <vt:lpstr>Manchuria</vt:lpstr>
      <vt:lpstr>Manchuria</vt:lpstr>
      <vt:lpstr>Abyssinia</vt:lpstr>
      <vt:lpstr>The failure of the League and rearmament</vt:lpstr>
      <vt:lpstr>The failure of the League and rearmament</vt:lpstr>
      <vt:lpstr>The failure of the League and appeasement</vt:lpstr>
      <vt:lpstr>How far was Hitler’s foreign policy to blame for the outbreak of war in 1939?</vt:lpstr>
      <vt:lpstr>What were Hitler’s foreign policy aims?</vt:lpstr>
      <vt:lpstr>What were Hitler’s foreign policy aims?</vt:lpstr>
      <vt:lpstr>What were Hitler’s foreign policy aims?</vt:lpstr>
      <vt:lpstr>What were Hitler’s foreign policy aims?</vt:lpstr>
      <vt:lpstr>How far was Hitler’s early foreign policy 1933-5 directed towards war?</vt:lpstr>
      <vt:lpstr>PowerPoint Presentation</vt:lpstr>
      <vt:lpstr>PowerPoint Presentation</vt:lpstr>
      <vt:lpstr>PowerPoint Presentation</vt:lpstr>
      <vt:lpstr>How far did Hitler reveal his true intentions between 1936 and 1938?</vt:lpstr>
      <vt:lpstr>The remilitarization of the Rhineland, March 1936</vt:lpstr>
      <vt:lpstr>The remilitarization of the Rhineland, March 1936</vt:lpstr>
      <vt:lpstr>The remilitarization of the Rhineland, March 1936</vt:lpstr>
      <vt:lpstr>The Spanish Civil War, 1936-39</vt:lpstr>
      <vt:lpstr>The Spanish Civil War, 1936-39</vt:lpstr>
      <vt:lpstr>The Spanish Civil War, 1936-39</vt:lpstr>
      <vt:lpstr>The Spanish Civil War, 1936-39</vt:lpstr>
      <vt:lpstr>The Anti-Comintern Pact, November 1936</vt:lpstr>
      <vt:lpstr>The Anschluss, March 1938</vt:lpstr>
      <vt:lpstr>The Anschluss, March 1938</vt:lpstr>
      <vt:lpstr>The Anschluss, March 1938</vt:lpstr>
      <vt:lpstr>The Anschluss, March 1938</vt:lpstr>
      <vt:lpstr>The Anschluss, March 1938</vt:lpstr>
      <vt:lpstr>The Anschluss, March 1938</vt:lpstr>
      <vt:lpstr>The Sudetenland</vt:lpstr>
      <vt:lpstr>The Sudetenland</vt:lpstr>
      <vt:lpstr>The Sudetenland</vt:lpstr>
      <vt:lpstr>The Munich Agreement</vt:lpstr>
      <vt:lpstr>The Munich Agreement</vt:lpstr>
      <vt:lpstr>The Munich Agreement</vt:lpstr>
      <vt:lpstr>The Munich Agreement</vt:lpstr>
      <vt:lpstr>The Munich Agreement</vt:lpstr>
      <vt:lpstr>The Munich Agreement</vt:lpstr>
      <vt:lpstr>PowerPoint Presentation</vt:lpstr>
      <vt:lpstr>Was the policy of appeasement justified?</vt:lpstr>
      <vt:lpstr>Background</vt:lpstr>
      <vt:lpstr>Background</vt:lpstr>
      <vt:lpstr>PowerPoint Presentation</vt:lpstr>
      <vt:lpstr>PowerPoint Presentation</vt:lpstr>
      <vt:lpstr>PowerPoint Presentation</vt:lpstr>
      <vt:lpstr>PowerPoint Presentation</vt:lpstr>
      <vt:lpstr>PowerPoint Presentation</vt:lpstr>
      <vt:lpstr>Why did Britain and France adopt a policy of trying to deter Germany after March 1939?</vt:lpstr>
      <vt:lpstr>The invasion of Czechoslovakia</vt:lpstr>
      <vt:lpstr>The invasion of Czechoslovakia</vt:lpstr>
      <vt:lpstr>The invasion of Czechoslovakia</vt:lpstr>
      <vt:lpstr>PowerPoint Presentation</vt:lpstr>
      <vt:lpstr>The British-French guarantee to Poland</vt:lpstr>
      <vt:lpstr>The British-French guarantee to Poland</vt:lpstr>
      <vt:lpstr>The British-French guarantee to Poland</vt:lpstr>
      <vt:lpstr>How important was the Nazi-Soviet Pact?</vt:lpstr>
      <vt:lpstr>How important was the Nazi-Soviet Pact?</vt:lpstr>
      <vt:lpstr>How important was the Nazi-Soviet Pact?</vt:lpstr>
      <vt:lpstr>How important was the Nazi-Soviet Pact?</vt:lpstr>
      <vt:lpstr>How important was the Nazi-Soviet Pact?</vt:lpstr>
      <vt:lpstr>Why did Britain and France declare war on Germany in September 1939?</vt:lpstr>
      <vt:lpstr>Why did Britain and France declare war on Germany in September 1939?</vt:lpstr>
      <vt:lpstr>Why did Britain and France regard this action as a sign of Germany’s intention to dominate Europe.</vt:lpstr>
      <vt:lpstr>Why did Britain and France regard this action as a sign of Germany’s intention to dominate Europe.</vt:lpstr>
      <vt:lpstr>Why was Hitler not deterred by the British-French guarantees to Poland?</vt:lpstr>
      <vt:lpstr>Why was Hitler not deterred by the British-French guarantees to Poland?</vt:lpstr>
      <vt:lpstr>Why was Hitler not deterred by the British-French guarantees to Poland?</vt:lpstr>
      <vt:lpstr>Why was Hitler not deterred by the British-French guarantees to Poland?</vt:lpstr>
      <vt:lpstr>Key Points</vt:lpstr>
      <vt:lpstr>Key Points</vt:lpstr>
      <vt:lpstr>Key Points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87</cp:revision>
  <dcterms:created xsi:type="dcterms:W3CDTF">2017-02-02T10:34:24Z</dcterms:created>
  <dcterms:modified xsi:type="dcterms:W3CDTF">2017-04-13T11:51:44Z</dcterms:modified>
</cp:coreProperties>
</file>