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6" r:id="rId6"/>
    <p:sldId id="260" r:id="rId7"/>
    <p:sldId id="261" r:id="rId8"/>
    <p:sldId id="265" r:id="rId9"/>
    <p:sldId id="262" r:id="rId10"/>
    <p:sldId id="263"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303" r:id="rId36"/>
    <p:sldId id="304" r:id="rId37"/>
    <p:sldId id="293" r:id="rId38"/>
    <p:sldId id="294" r:id="rId39"/>
    <p:sldId id="292" r:id="rId40"/>
    <p:sldId id="291" r:id="rId41"/>
    <p:sldId id="295" r:id="rId42"/>
    <p:sldId id="302" r:id="rId43"/>
    <p:sldId id="297" r:id="rId44"/>
    <p:sldId id="298" r:id="rId45"/>
    <p:sldId id="299" r:id="rId46"/>
    <p:sldId id="296" r:id="rId47"/>
    <p:sldId id="300" r:id="rId48"/>
    <p:sldId id="301"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6" r:id="rId66"/>
    <p:sldId id="321" r:id="rId67"/>
    <p:sldId id="322" r:id="rId68"/>
    <p:sldId id="323" r:id="rId69"/>
    <p:sldId id="324" r:id="rId70"/>
    <p:sldId id="325"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6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4F9D73-8F20-6D43-985D-572484BBE451}" type="datetimeFigureOut">
              <a:rPr lang="en-US" smtClean="0"/>
              <a:t>9/8/16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91C8B-2FBD-1844-80F6-006D8A5D461E}" type="slidenum">
              <a:rPr lang="en-US" smtClean="0"/>
              <a:t>‹#›</a:t>
            </a:fld>
            <a:endParaRPr lang="en-US"/>
          </a:p>
        </p:txBody>
      </p:sp>
    </p:spTree>
    <p:extLst>
      <p:ext uri="{BB962C8B-B14F-4D97-AF65-F5344CB8AC3E}">
        <p14:creationId xmlns:p14="http://schemas.microsoft.com/office/powerpoint/2010/main" val="194253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F9D73-8F20-6D43-985D-572484BBE451}" type="datetimeFigureOut">
              <a:rPr lang="en-US" smtClean="0"/>
              <a:t>9/8/16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91C8B-2FBD-1844-80F6-006D8A5D461E}" type="slidenum">
              <a:rPr lang="en-US" smtClean="0"/>
              <a:t>‹#›</a:t>
            </a:fld>
            <a:endParaRPr lang="en-US"/>
          </a:p>
        </p:txBody>
      </p:sp>
    </p:spTree>
    <p:extLst>
      <p:ext uri="{BB962C8B-B14F-4D97-AF65-F5344CB8AC3E}">
        <p14:creationId xmlns:p14="http://schemas.microsoft.com/office/powerpoint/2010/main" val="189098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F9D73-8F20-6D43-985D-572484BBE451}" type="datetimeFigureOut">
              <a:rPr lang="en-US" smtClean="0"/>
              <a:t>9/8/16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91C8B-2FBD-1844-80F6-006D8A5D461E}" type="slidenum">
              <a:rPr lang="en-US" smtClean="0"/>
              <a:t>‹#›</a:t>
            </a:fld>
            <a:endParaRPr lang="en-US"/>
          </a:p>
        </p:txBody>
      </p:sp>
    </p:spTree>
    <p:extLst>
      <p:ext uri="{BB962C8B-B14F-4D97-AF65-F5344CB8AC3E}">
        <p14:creationId xmlns:p14="http://schemas.microsoft.com/office/powerpoint/2010/main" val="1723680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F9D73-8F20-6D43-985D-572484BBE451}" type="datetimeFigureOut">
              <a:rPr lang="en-US" smtClean="0"/>
              <a:t>9/8/16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91C8B-2FBD-1844-80F6-006D8A5D461E}" type="slidenum">
              <a:rPr lang="en-US" smtClean="0"/>
              <a:t>‹#›</a:t>
            </a:fld>
            <a:endParaRPr lang="en-US"/>
          </a:p>
        </p:txBody>
      </p:sp>
    </p:spTree>
    <p:extLst>
      <p:ext uri="{BB962C8B-B14F-4D97-AF65-F5344CB8AC3E}">
        <p14:creationId xmlns:p14="http://schemas.microsoft.com/office/powerpoint/2010/main" val="4070578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4F9D73-8F20-6D43-985D-572484BBE451}" type="datetimeFigureOut">
              <a:rPr lang="en-US" smtClean="0"/>
              <a:t>9/8/16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C91C8B-2FBD-1844-80F6-006D8A5D461E}" type="slidenum">
              <a:rPr lang="en-US" smtClean="0"/>
              <a:t>‹#›</a:t>
            </a:fld>
            <a:endParaRPr lang="en-US"/>
          </a:p>
        </p:txBody>
      </p:sp>
    </p:spTree>
    <p:extLst>
      <p:ext uri="{BB962C8B-B14F-4D97-AF65-F5344CB8AC3E}">
        <p14:creationId xmlns:p14="http://schemas.microsoft.com/office/powerpoint/2010/main" val="1928525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4F9D73-8F20-6D43-985D-572484BBE451}" type="datetimeFigureOut">
              <a:rPr lang="en-US" smtClean="0"/>
              <a:t>9/8/16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91C8B-2FBD-1844-80F6-006D8A5D461E}" type="slidenum">
              <a:rPr lang="en-US" smtClean="0"/>
              <a:t>‹#›</a:t>
            </a:fld>
            <a:endParaRPr lang="en-US"/>
          </a:p>
        </p:txBody>
      </p:sp>
    </p:spTree>
    <p:extLst>
      <p:ext uri="{BB962C8B-B14F-4D97-AF65-F5344CB8AC3E}">
        <p14:creationId xmlns:p14="http://schemas.microsoft.com/office/powerpoint/2010/main" val="341173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4F9D73-8F20-6D43-985D-572484BBE451}" type="datetimeFigureOut">
              <a:rPr lang="en-US" smtClean="0"/>
              <a:t>9/8/16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C91C8B-2FBD-1844-80F6-006D8A5D461E}" type="slidenum">
              <a:rPr lang="en-US" smtClean="0"/>
              <a:t>‹#›</a:t>
            </a:fld>
            <a:endParaRPr lang="en-US"/>
          </a:p>
        </p:txBody>
      </p:sp>
    </p:spTree>
    <p:extLst>
      <p:ext uri="{BB962C8B-B14F-4D97-AF65-F5344CB8AC3E}">
        <p14:creationId xmlns:p14="http://schemas.microsoft.com/office/powerpoint/2010/main" val="148619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4F9D73-8F20-6D43-985D-572484BBE451}" type="datetimeFigureOut">
              <a:rPr lang="en-US" smtClean="0"/>
              <a:t>9/8/16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C91C8B-2FBD-1844-80F6-006D8A5D461E}" type="slidenum">
              <a:rPr lang="en-US" smtClean="0"/>
              <a:t>‹#›</a:t>
            </a:fld>
            <a:endParaRPr lang="en-US"/>
          </a:p>
        </p:txBody>
      </p:sp>
    </p:spTree>
    <p:extLst>
      <p:ext uri="{BB962C8B-B14F-4D97-AF65-F5344CB8AC3E}">
        <p14:creationId xmlns:p14="http://schemas.microsoft.com/office/powerpoint/2010/main" val="284182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F9D73-8F20-6D43-985D-572484BBE451}" type="datetimeFigureOut">
              <a:rPr lang="en-US" smtClean="0"/>
              <a:t>9/8/16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C91C8B-2FBD-1844-80F6-006D8A5D461E}" type="slidenum">
              <a:rPr lang="en-US" smtClean="0"/>
              <a:t>‹#›</a:t>
            </a:fld>
            <a:endParaRPr lang="en-US"/>
          </a:p>
        </p:txBody>
      </p:sp>
    </p:spTree>
    <p:extLst>
      <p:ext uri="{BB962C8B-B14F-4D97-AF65-F5344CB8AC3E}">
        <p14:creationId xmlns:p14="http://schemas.microsoft.com/office/powerpoint/2010/main" val="14834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F9D73-8F20-6D43-985D-572484BBE451}" type="datetimeFigureOut">
              <a:rPr lang="en-US" smtClean="0"/>
              <a:t>9/8/16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91C8B-2FBD-1844-80F6-006D8A5D461E}" type="slidenum">
              <a:rPr lang="en-US" smtClean="0"/>
              <a:t>‹#›</a:t>
            </a:fld>
            <a:endParaRPr lang="en-US"/>
          </a:p>
        </p:txBody>
      </p:sp>
    </p:spTree>
    <p:extLst>
      <p:ext uri="{BB962C8B-B14F-4D97-AF65-F5344CB8AC3E}">
        <p14:creationId xmlns:p14="http://schemas.microsoft.com/office/powerpoint/2010/main" val="166409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F9D73-8F20-6D43-985D-572484BBE451}" type="datetimeFigureOut">
              <a:rPr lang="en-US" smtClean="0"/>
              <a:t>9/8/16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91C8B-2FBD-1844-80F6-006D8A5D461E}" type="slidenum">
              <a:rPr lang="en-US" smtClean="0"/>
              <a:t>‹#›</a:t>
            </a:fld>
            <a:endParaRPr lang="en-US"/>
          </a:p>
        </p:txBody>
      </p:sp>
    </p:spTree>
    <p:extLst>
      <p:ext uri="{BB962C8B-B14F-4D97-AF65-F5344CB8AC3E}">
        <p14:creationId xmlns:p14="http://schemas.microsoft.com/office/powerpoint/2010/main" val="1507308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F9D73-8F20-6D43-985D-572484BBE451}" type="datetimeFigureOut">
              <a:rPr lang="en-US" smtClean="0"/>
              <a:t>9/8/16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91C8B-2FBD-1844-80F6-006D8A5D461E}" type="slidenum">
              <a:rPr lang="en-US" smtClean="0"/>
              <a:t>‹#›</a:t>
            </a:fld>
            <a:endParaRPr lang="en-US"/>
          </a:p>
        </p:txBody>
      </p:sp>
    </p:spTree>
    <p:extLst>
      <p:ext uri="{BB962C8B-B14F-4D97-AF65-F5344CB8AC3E}">
        <p14:creationId xmlns:p14="http://schemas.microsoft.com/office/powerpoint/2010/main" val="2982646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351069"/>
            <a:ext cx="9144000" cy="4506931"/>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_88281624_thinkstockphotos-49152307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16468"/>
          </a:xfrm>
          <a:prstGeom prst="rect">
            <a:avLst/>
          </a:prstGeom>
        </p:spPr>
      </p:pic>
      <p:sp>
        <p:nvSpPr>
          <p:cNvPr id="2" name="Title 1"/>
          <p:cNvSpPr>
            <a:spLocks noGrp="1"/>
          </p:cNvSpPr>
          <p:nvPr>
            <p:ph type="ctrTitle"/>
          </p:nvPr>
        </p:nvSpPr>
        <p:spPr>
          <a:xfrm>
            <a:off x="0" y="5116468"/>
            <a:ext cx="9144000" cy="1741532"/>
          </a:xfrm>
        </p:spPr>
        <p:txBody>
          <a:bodyPr>
            <a:normAutofit/>
          </a:bodyPr>
          <a:lstStyle/>
          <a:p>
            <a:r>
              <a:rPr lang="en-US" sz="3600" dirty="0" smtClean="0">
                <a:solidFill>
                  <a:schemeClr val="bg1"/>
                </a:solidFill>
              </a:rPr>
              <a:t>Chapter 6: How secure was the USSR’s control over Eastern Europe, 1948 – c. 1989?</a:t>
            </a:r>
            <a:endParaRPr lang="en-US" sz="3600" dirty="0">
              <a:solidFill>
                <a:schemeClr val="bg1"/>
              </a:solidFill>
            </a:endParaRPr>
          </a:p>
        </p:txBody>
      </p:sp>
    </p:spTree>
    <p:extLst>
      <p:ext uri="{BB962C8B-B14F-4D97-AF65-F5344CB8AC3E}">
        <p14:creationId xmlns:p14="http://schemas.microsoft.com/office/powerpoint/2010/main" val="24222525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600200"/>
            <a:ext cx="8229600" cy="4950425"/>
          </a:xfrm>
        </p:spPr>
        <p:txBody>
          <a:bodyPr>
            <a:normAutofit/>
          </a:bodyPr>
          <a:lstStyle/>
          <a:p>
            <a:r>
              <a:rPr lang="en-US" dirty="0" smtClean="0"/>
              <a:t>This lead Hungary to become a Communist country.</a:t>
            </a:r>
          </a:p>
          <a:p>
            <a:r>
              <a:rPr lang="en-US" dirty="0" smtClean="0"/>
              <a:t>In 1955 Hungary was one of the countries that signed the Warsaw Pact, a military treaty linking the Eastern European communist countries to the Soviet Union.</a:t>
            </a:r>
          </a:p>
        </p:txBody>
      </p:sp>
      <p:sp>
        <p:nvSpPr>
          <p:cNvPr id="6" name="Title 1"/>
          <p:cNvSpPr txBox="1">
            <a:spLocks/>
          </p:cNvSpPr>
          <p:nvPr/>
        </p:nvSpPr>
        <p:spPr>
          <a:xfrm>
            <a:off x="457200" y="274638"/>
            <a:ext cx="8229600" cy="8644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smtClean="0"/>
              <a:t>Background</a:t>
            </a:r>
            <a:endParaRPr lang="en-US" sz="4800" dirty="0"/>
          </a:p>
        </p:txBody>
      </p:sp>
    </p:spTree>
    <p:extLst>
      <p:ext uri="{BB962C8B-B14F-4D97-AF65-F5344CB8AC3E}">
        <p14:creationId xmlns:p14="http://schemas.microsoft.com/office/powerpoint/2010/main" val="23285670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600200"/>
            <a:ext cx="8229600" cy="4950425"/>
          </a:xfrm>
        </p:spPr>
        <p:txBody>
          <a:bodyPr>
            <a:normAutofit/>
          </a:bodyPr>
          <a:lstStyle/>
          <a:p>
            <a:r>
              <a:rPr lang="en-US" dirty="0" smtClean="0"/>
              <a:t>There was long-term anger about the influence of Soviet rule and deeply unpopular communist policies.</a:t>
            </a:r>
          </a:p>
          <a:p>
            <a:pPr lvl="1"/>
            <a:r>
              <a:rPr lang="en-US" dirty="0" smtClean="0"/>
              <a:t>Please remember during ww1 Germany and Austria-Hungary had an alliance and both countries hated Russia.</a:t>
            </a:r>
          </a:p>
          <a:p>
            <a:pPr lvl="1"/>
            <a:r>
              <a:rPr lang="en-US" dirty="0" smtClean="0"/>
              <a:t>Then in WW2 Hungary went with Germany against Russia.</a:t>
            </a:r>
          </a:p>
          <a:p>
            <a:r>
              <a:rPr lang="en-US" dirty="0" smtClean="0"/>
              <a:t>Now Hungary is part of Soviet Union (which is lead by Russia)</a:t>
            </a:r>
          </a:p>
        </p:txBody>
      </p:sp>
      <p:sp>
        <p:nvSpPr>
          <p:cNvPr id="6" name="Title 1"/>
          <p:cNvSpPr txBox="1">
            <a:spLocks/>
          </p:cNvSpPr>
          <p:nvPr/>
        </p:nvSpPr>
        <p:spPr>
          <a:xfrm>
            <a:off x="457200" y="274637"/>
            <a:ext cx="8229600" cy="11072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t>What caused the rebellion of 1956?</a:t>
            </a:r>
            <a:endParaRPr lang="en-US" sz="4800" dirty="0"/>
          </a:p>
        </p:txBody>
      </p:sp>
    </p:spTree>
    <p:extLst>
      <p:ext uri="{BB962C8B-B14F-4D97-AF65-F5344CB8AC3E}">
        <p14:creationId xmlns:p14="http://schemas.microsoft.com/office/powerpoint/2010/main" val="40118426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600200"/>
            <a:ext cx="8229600" cy="4950425"/>
          </a:xfrm>
        </p:spPr>
        <p:txBody>
          <a:bodyPr>
            <a:normAutofit fontScale="92500"/>
          </a:bodyPr>
          <a:lstStyle/>
          <a:p>
            <a:r>
              <a:rPr lang="en-US" dirty="0" smtClean="0"/>
              <a:t>Politics: Elections had been held after the end of the Second World War.  The Smallholders Party, a group working for the rights of ordinary Hungarians, won 57 percent of the votes.</a:t>
            </a:r>
          </a:p>
          <a:p>
            <a:r>
              <a:rPr lang="en-US" dirty="0" smtClean="0"/>
              <a:t>The Russians, however refused to allow the part to form a government, and instead allowed the Hungarian Communist Party to form a government with only 17 percent of the votes.</a:t>
            </a:r>
          </a:p>
          <a:p>
            <a:r>
              <a:rPr lang="en-US" dirty="0" smtClean="0"/>
              <a:t>Form this point on they were the party to run Hungary, despite the people’s wishes.</a:t>
            </a:r>
          </a:p>
        </p:txBody>
      </p:sp>
      <p:sp>
        <p:nvSpPr>
          <p:cNvPr id="6" name="Title 1"/>
          <p:cNvSpPr txBox="1">
            <a:spLocks/>
          </p:cNvSpPr>
          <p:nvPr/>
        </p:nvSpPr>
        <p:spPr>
          <a:xfrm>
            <a:off x="457200" y="274637"/>
            <a:ext cx="8229600" cy="11072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t>What caused the rebellion of 1956?</a:t>
            </a:r>
            <a:endParaRPr lang="en-US" sz="4800" dirty="0"/>
          </a:p>
        </p:txBody>
      </p:sp>
    </p:spTree>
    <p:extLst>
      <p:ext uri="{BB962C8B-B14F-4D97-AF65-F5344CB8AC3E}">
        <p14:creationId xmlns:p14="http://schemas.microsoft.com/office/powerpoint/2010/main" val="35384159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600200"/>
            <a:ext cx="8229600" cy="4950425"/>
          </a:xfrm>
        </p:spPr>
        <p:txBody>
          <a:bodyPr>
            <a:normAutofit/>
          </a:bodyPr>
          <a:lstStyle/>
          <a:p>
            <a:r>
              <a:rPr lang="en-US" dirty="0" smtClean="0"/>
              <a:t>Repression: Russian control of Hungarian society included censorship, a secret police (the AVH), and control over what schools taught.</a:t>
            </a:r>
          </a:p>
          <a:p>
            <a:r>
              <a:rPr lang="en-US" dirty="0" smtClean="0"/>
              <a:t>An estimated 2,000 people were executed and over 100,000 were imprisoned as the Russians took strict control over Hungary.</a:t>
            </a:r>
          </a:p>
        </p:txBody>
      </p:sp>
      <p:sp>
        <p:nvSpPr>
          <p:cNvPr id="6" name="Title 1"/>
          <p:cNvSpPr txBox="1">
            <a:spLocks/>
          </p:cNvSpPr>
          <p:nvPr/>
        </p:nvSpPr>
        <p:spPr>
          <a:xfrm>
            <a:off x="457200" y="274637"/>
            <a:ext cx="8229600" cy="11072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t>What caused the rebellion of 1956?</a:t>
            </a:r>
            <a:endParaRPr lang="en-US" sz="4800" dirty="0"/>
          </a:p>
        </p:txBody>
      </p:sp>
    </p:spTree>
    <p:extLst>
      <p:ext uri="{BB962C8B-B14F-4D97-AF65-F5344CB8AC3E}">
        <p14:creationId xmlns:p14="http://schemas.microsoft.com/office/powerpoint/2010/main" val="11317910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600200"/>
            <a:ext cx="8229600" cy="4950425"/>
          </a:xfrm>
        </p:spPr>
        <p:txBody>
          <a:bodyPr>
            <a:normAutofit/>
          </a:bodyPr>
          <a:lstStyle/>
          <a:p>
            <a:r>
              <a:rPr lang="en-US" dirty="0" smtClean="0"/>
              <a:t>Religion: The Hungarians were religious but under the Communist Party religion was banned and dismissed as “dangerous propaganda”.</a:t>
            </a:r>
          </a:p>
          <a:p>
            <a:r>
              <a:rPr lang="en-US" dirty="0" smtClean="0"/>
              <a:t>Cardinal Joseph </a:t>
            </a:r>
            <a:r>
              <a:rPr lang="en-US" dirty="0" err="1" smtClean="0"/>
              <a:t>Mindszenty</a:t>
            </a:r>
            <a:r>
              <a:rPr lang="en-US" dirty="0" smtClean="0"/>
              <a:t>, a leading Hungarian Catholic, was arrested, tortured, and put in prison.</a:t>
            </a:r>
          </a:p>
        </p:txBody>
      </p:sp>
      <p:sp>
        <p:nvSpPr>
          <p:cNvPr id="6" name="Title 1"/>
          <p:cNvSpPr txBox="1">
            <a:spLocks/>
          </p:cNvSpPr>
          <p:nvPr/>
        </p:nvSpPr>
        <p:spPr>
          <a:xfrm>
            <a:off x="457200" y="274637"/>
            <a:ext cx="8229600" cy="11072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t>What caused the rebellion of 1956?</a:t>
            </a:r>
            <a:endParaRPr lang="en-US" sz="4800" dirty="0"/>
          </a:p>
        </p:txBody>
      </p:sp>
    </p:spTree>
    <p:extLst>
      <p:ext uri="{BB962C8B-B14F-4D97-AF65-F5344CB8AC3E}">
        <p14:creationId xmlns:p14="http://schemas.microsoft.com/office/powerpoint/2010/main" val="14043949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600200"/>
            <a:ext cx="8229600" cy="4950425"/>
          </a:xfrm>
        </p:spPr>
        <p:txBody>
          <a:bodyPr>
            <a:normAutofit/>
          </a:bodyPr>
          <a:lstStyle/>
          <a:p>
            <a:r>
              <a:rPr lang="en-US" dirty="0" smtClean="0"/>
              <a:t>Economics: After the war Hungary was very poor and, like a lot of Europe, needed rebuilding after years of bombing and damage.</a:t>
            </a:r>
          </a:p>
          <a:p>
            <a:r>
              <a:rPr lang="en-US" dirty="0" smtClean="0"/>
              <a:t>Yet much of the food produced as well as industrial goods were set instead to Russia.</a:t>
            </a:r>
          </a:p>
          <a:p>
            <a:r>
              <a:rPr lang="en-US" dirty="0" smtClean="0"/>
              <a:t>This meant that standards of living dropped for ordinary people.</a:t>
            </a:r>
          </a:p>
        </p:txBody>
      </p:sp>
      <p:sp>
        <p:nvSpPr>
          <p:cNvPr id="6" name="Title 1"/>
          <p:cNvSpPr txBox="1">
            <a:spLocks/>
          </p:cNvSpPr>
          <p:nvPr/>
        </p:nvSpPr>
        <p:spPr>
          <a:xfrm>
            <a:off x="457200" y="274637"/>
            <a:ext cx="8229600" cy="11072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t>What caused the rebellion of 1956?</a:t>
            </a:r>
            <a:endParaRPr lang="en-US" sz="4800" dirty="0"/>
          </a:p>
        </p:txBody>
      </p:sp>
    </p:spTree>
    <p:extLst>
      <p:ext uri="{BB962C8B-B14F-4D97-AF65-F5344CB8AC3E}">
        <p14:creationId xmlns:p14="http://schemas.microsoft.com/office/powerpoint/2010/main" val="7937714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600200"/>
            <a:ext cx="8229600" cy="4950425"/>
          </a:xfrm>
        </p:spPr>
        <p:txBody>
          <a:bodyPr>
            <a:normAutofit/>
          </a:bodyPr>
          <a:lstStyle/>
          <a:p>
            <a:r>
              <a:rPr lang="en-US" dirty="0" smtClean="0"/>
              <a:t>All these factors meant that there was a great deal of resentment of Soviet rule among Hungarians.  In 1956 things reached a  critical point; the Hungarian people thought change might be possible for the following reasons:</a:t>
            </a:r>
          </a:p>
          <a:p>
            <a:pPr lvl="1"/>
            <a:r>
              <a:rPr lang="en-US" dirty="0" smtClean="0"/>
              <a:t>Hungarians thought that the United Nations or the new American president, Eisenhower, would help them after he made supportive comments in speeches.</a:t>
            </a:r>
          </a:p>
        </p:txBody>
      </p:sp>
      <p:sp>
        <p:nvSpPr>
          <p:cNvPr id="6" name="Title 1"/>
          <p:cNvSpPr txBox="1">
            <a:spLocks/>
          </p:cNvSpPr>
          <p:nvPr/>
        </p:nvSpPr>
        <p:spPr>
          <a:xfrm>
            <a:off x="457200" y="274637"/>
            <a:ext cx="8229600" cy="11072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t>What caused the rebellion of 1956?</a:t>
            </a:r>
            <a:endParaRPr lang="en-US" sz="4800" dirty="0"/>
          </a:p>
        </p:txBody>
      </p:sp>
    </p:spTree>
    <p:extLst>
      <p:ext uri="{BB962C8B-B14F-4D97-AF65-F5344CB8AC3E}">
        <p14:creationId xmlns:p14="http://schemas.microsoft.com/office/powerpoint/2010/main" val="9151520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600200"/>
            <a:ext cx="8229600" cy="4950425"/>
          </a:xfrm>
        </p:spPr>
        <p:txBody>
          <a:bodyPr>
            <a:normAutofit/>
          </a:bodyPr>
          <a:lstStyle/>
          <a:p>
            <a:pPr lvl="1"/>
            <a:r>
              <a:rPr lang="en-US" dirty="0" smtClean="0"/>
              <a:t>Stalin had died in 1953.  With his death, Russia had tried to move away from some of his policies, including the more brutal aspects.  The new leader, Nikita Khrushchev, refused to allow the arrest of 400 political opponents in Hungary.</a:t>
            </a:r>
          </a:p>
          <a:p>
            <a:pPr lvl="1"/>
            <a:r>
              <a:rPr lang="en-US" dirty="0" smtClean="0"/>
              <a:t>In 1956 workers in Poland had risen against Soviet rule and demanded change.  After a tense few weeks, Russia had given in to some of their demands.  This gave people hope in Hungary that the same could happen there.</a:t>
            </a:r>
          </a:p>
        </p:txBody>
      </p:sp>
      <p:sp>
        <p:nvSpPr>
          <p:cNvPr id="6" name="Title 1"/>
          <p:cNvSpPr txBox="1">
            <a:spLocks/>
          </p:cNvSpPr>
          <p:nvPr/>
        </p:nvSpPr>
        <p:spPr>
          <a:xfrm>
            <a:off x="457200" y="274637"/>
            <a:ext cx="8229600" cy="11072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t>What caused the rebellion of 1956?</a:t>
            </a:r>
            <a:endParaRPr lang="en-US" sz="4800" dirty="0"/>
          </a:p>
        </p:txBody>
      </p:sp>
    </p:spTree>
    <p:extLst>
      <p:ext uri="{BB962C8B-B14F-4D97-AF65-F5344CB8AC3E}">
        <p14:creationId xmlns:p14="http://schemas.microsoft.com/office/powerpoint/2010/main" val="21982184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600200"/>
            <a:ext cx="8229600" cy="4950425"/>
          </a:xfrm>
        </p:spPr>
        <p:txBody>
          <a:bodyPr>
            <a:normAutofit/>
          </a:bodyPr>
          <a:lstStyle/>
          <a:p>
            <a:r>
              <a:rPr lang="en-US" dirty="0" smtClean="0"/>
              <a:t>The uprising begins:</a:t>
            </a:r>
          </a:p>
          <a:p>
            <a:pPr lvl="1"/>
            <a:r>
              <a:rPr lang="en-US" dirty="0" smtClean="0"/>
              <a:t>23 October 1956: Students in Budapest demanded an end to Soviet occupation and the implementation of “true socialism”.  The police made arrests.  When the students attempted to aid those who had been arrested, the police opened fire on the crowd.  In a symbolic gesture, a 30-foot statue of Stalin was toppled by protestors.</a:t>
            </a:r>
          </a:p>
        </p:txBody>
      </p:sp>
      <p:sp>
        <p:nvSpPr>
          <p:cNvPr id="6" name="Title 1"/>
          <p:cNvSpPr txBox="1">
            <a:spLocks/>
          </p:cNvSpPr>
          <p:nvPr/>
        </p:nvSpPr>
        <p:spPr>
          <a:xfrm>
            <a:off x="457200" y="274637"/>
            <a:ext cx="8229600" cy="11072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t>What caused the rebellion of 1956?</a:t>
            </a:r>
            <a:endParaRPr lang="en-US" sz="4800" dirty="0"/>
          </a:p>
        </p:txBody>
      </p:sp>
    </p:spTree>
    <p:extLst>
      <p:ext uri="{BB962C8B-B14F-4D97-AF65-F5344CB8AC3E}">
        <p14:creationId xmlns:p14="http://schemas.microsoft.com/office/powerpoint/2010/main" val="30358951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6" name="Title 1"/>
          <p:cNvSpPr txBox="1">
            <a:spLocks/>
          </p:cNvSpPr>
          <p:nvPr/>
        </p:nvSpPr>
        <p:spPr>
          <a:xfrm>
            <a:off x="457200" y="274637"/>
            <a:ext cx="8229600" cy="11072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t>What caused the rebellion of 1956?</a:t>
            </a:r>
            <a:endParaRPr lang="en-US" sz="4800" dirty="0"/>
          </a:p>
        </p:txBody>
      </p:sp>
      <p:pic>
        <p:nvPicPr>
          <p:cNvPr id="4" name="Picture 3" descr="cc860ff64cbc926a297be6ad33beb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128" y="1505646"/>
            <a:ext cx="4090003" cy="5194304"/>
          </a:xfrm>
          <a:prstGeom prst="rect">
            <a:avLst/>
          </a:prstGeom>
        </p:spPr>
      </p:pic>
    </p:spTree>
    <p:extLst>
      <p:ext uri="{BB962C8B-B14F-4D97-AF65-F5344CB8AC3E}">
        <p14:creationId xmlns:p14="http://schemas.microsoft.com/office/powerpoint/2010/main" val="3891751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2" name="Title 1"/>
          <p:cNvSpPr>
            <a:spLocks noGrp="1"/>
          </p:cNvSpPr>
          <p:nvPr>
            <p:ph type="title"/>
          </p:nvPr>
        </p:nvSpPr>
        <p:spPr/>
        <p:txBody>
          <a:bodyPr>
            <a:normAutofit fontScale="90000"/>
          </a:bodyPr>
          <a:lstStyle/>
          <a:p>
            <a:r>
              <a:rPr lang="en-US" dirty="0" smtClean="0"/>
              <a:t>What will we be studying this core topic?</a:t>
            </a:r>
            <a:endParaRPr lang="en-US" dirty="0"/>
          </a:p>
        </p:txBody>
      </p:sp>
      <p:sp>
        <p:nvSpPr>
          <p:cNvPr id="3" name="Content Placeholder 2"/>
          <p:cNvSpPr>
            <a:spLocks noGrp="1"/>
          </p:cNvSpPr>
          <p:nvPr>
            <p:ph idx="1"/>
          </p:nvPr>
        </p:nvSpPr>
        <p:spPr>
          <a:xfrm>
            <a:off x="457200" y="1600200"/>
            <a:ext cx="8229600" cy="4950425"/>
          </a:xfrm>
        </p:spPr>
        <p:txBody>
          <a:bodyPr>
            <a:normAutofit fontScale="92500" lnSpcReduction="10000"/>
          </a:bodyPr>
          <a:lstStyle/>
          <a:p>
            <a:r>
              <a:rPr lang="en-US" dirty="0" smtClean="0"/>
              <a:t>Why was there opposition to Soviet control in Hungary in 1956 and Czechoslovakia in 1968, and how did the USSR react to this opposition?</a:t>
            </a:r>
          </a:p>
          <a:p>
            <a:r>
              <a:rPr lang="en-US" dirty="0" smtClean="0"/>
              <a:t>How similar were the events in Hungary in 1956 and in Czechoslovakia in 1968?</a:t>
            </a:r>
          </a:p>
          <a:p>
            <a:r>
              <a:rPr lang="en-US" dirty="0" smtClean="0"/>
              <a:t>Why was the Berlin Wall built in 1961?</a:t>
            </a:r>
          </a:p>
          <a:p>
            <a:pPr lvl="1"/>
            <a:r>
              <a:rPr lang="en-US" dirty="0" smtClean="0"/>
              <a:t>Why were people Leaving?</a:t>
            </a:r>
          </a:p>
          <a:p>
            <a:r>
              <a:rPr lang="en-US" dirty="0" smtClean="0"/>
              <a:t>What was the significance of “Solidarity” in Poland for the decline of Soviet influence in Eastern Europe?</a:t>
            </a:r>
          </a:p>
        </p:txBody>
      </p:sp>
    </p:spTree>
    <p:extLst>
      <p:ext uri="{BB962C8B-B14F-4D97-AF65-F5344CB8AC3E}">
        <p14:creationId xmlns:p14="http://schemas.microsoft.com/office/powerpoint/2010/main" val="9612203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600200"/>
            <a:ext cx="8229600" cy="4950425"/>
          </a:xfrm>
        </p:spPr>
        <p:txBody>
          <a:bodyPr>
            <a:normAutofit lnSpcReduction="10000"/>
          </a:bodyPr>
          <a:lstStyle/>
          <a:p>
            <a:r>
              <a:rPr lang="en-US" dirty="0" smtClean="0"/>
              <a:t>The uprising begins:</a:t>
            </a:r>
          </a:p>
          <a:p>
            <a:pPr lvl="1"/>
            <a:r>
              <a:rPr lang="en-US" dirty="0" smtClean="0"/>
              <a:t>24 October 1956: Overnight Russian troops had been sent in to stop and protests.  Soviet tanks were stationed outside the Parliament building and Soviet soldiers guarded key bridges and crossroads.</a:t>
            </a:r>
          </a:p>
          <a:p>
            <a:pPr lvl="1"/>
            <a:r>
              <a:rPr lang="en-US" dirty="0" smtClean="0"/>
              <a:t>Despite this, Hungarian soldiers and workers joined the students on the streets of Budapest.  The Hungarian Communist Party appointed a new Prime Minister, </a:t>
            </a:r>
            <a:r>
              <a:rPr lang="en-US" dirty="0" err="1" smtClean="0"/>
              <a:t>Imre</a:t>
            </a:r>
            <a:r>
              <a:rPr lang="en-US" dirty="0" smtClean="0"/>
              <a:t> Nagy.  He asked Khrushchev to remove Russian troops from Hungary and promised the people free elections.</a:t>
            </a:r>
          </a:p>
        </p:txBody>
      </p:sp>
      <p:sp>
        <p:nvSpPr>
          <p:cNvPr id="6" name="Title 1"/>
          <p:cNvSpPr txBox="1">
            <a:spLocks/>
          </p:cNvSpPr>
          <p:nvPr/>
        </p:nvSpPr>
        <p:spPr>
          <a:xfrm>
            <a:off x="457200" y="274637"/>
            <a:ext cx="8229600" cy="11072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t>What caused the rebellion of 1956?</a:t>
            </a:r>
            <a:endParaRPr lang="en-US" sz="4800" dirty="0"/>
          </a:p>
        </p:txBody>
      </p:sp>
    </p:spTree>
    <p:extLst>
      <p:ext uri="{BB962C8B-B14F-4D97-AF65-F5344CB8AC3E}">
        <p14:creationId xmlns:p14="http://schemas.microsoft.com/office/powerpoint/2010/main" val="19095583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6" name="Title 1"/>
          <p:cNvSpPr txBox="1">
            <a:spLocks/>
          </p:cNvSpPr>
          <p:nvPr/>
        </p:nvSpPr>
        <p:spPr>
          <a:xfrm>
            <a:off x="457200" y="274637"/>
            <a:ext cx="8229600" cy="11072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t>What caused the rebellion of 1956?</a:t>
            </a:r>
            <a:endParaRPr lang="en-US" sz="4800" dirty="0"/>
          </a:p>
        </p:txBody>
      </p:sp>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14" y="2037865"/>
            <a:ext cx="8138918" cy="4458945"/>
          </a:xfrm>
          <a:prstGeom prst="rect">
            <a:avLst/>
          </a:prstGeom>
        </p:spPr>
      </p:pic>
    </p:spTree>
    <p:extLst>
      <p:ext uri="{BB962C8B-B14F-4D97-AF65-F5344CB8AC3E}">
        <p14:creationId xmlns:p14="http://schemas.microsoft.com/office/powerpoint/2010/main" val="30003373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600200"/>
            <a:ext cx="8229600" cy="4950425"/>
          </a:xfrm>
        </p:spPr>
        <p:txBody>
          <a:bodyPr>
            <a:normAutofit lnSpcReduction="10000"/>
          </a:bodyPr>
          <a:lstStyle/>
          <a:p>
            <a:r>
              <a:rPr lang="en-US" dirty="0" smtClean="0"/>
              <a:t>The uprising begins:</a:t>
            </a:r>
          </a:p>
          <a:p>
            <a:pPr lvl="1"/>
            <a:r>
              <a:rPr lang="en-US" dirty="0" smtClean="0"/>
              <a:t>25 October 1956: A large number of protesters gathered in front of the Parliament building.  Those politicians loyal to Russia were forced to flee as the protestors took control of the running of the country.  Nagy continued as Prime Minister, still promising reform.</a:t>
            </a:r>
          </a:p>
          <a:p>
            <a:pPr lvl="1"/>
            <a:r>
              <a:rPr lang="en-US" dirty="0" smtClean="0"/>
              <a:t>28 October 1956: Keen to avoid bloodshed, Khrushchev agreed to the demands of Nagy to remove troops and the Russian army pulled out of Budapest.</a:t>
            </a:r>
          </a:p>
        </p:txBody>
      </p:sp>
      <p:sp>
        <p:nvSpPr>
          <p:cNvPr id="6" name="Title 1"/>
          <p:cNvSpPr txBox="1">
            <a:spLocks/>
          </p:cNvSpPr>
          <p:nvPr/>
        </p:nvSpPr>
        <p:spPr>
          <a:xfrm>
            <a:off x="457200" y="274637"/>
            <a:ext cx="8229600" cy="11072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t>What caused the rebellion of 1956?</a:t>
            </a:r>
            <a:endParaRPr lang="en-US" sz="4800" dirty="0"/>
          </a:p>
        </p:txBody>
      </p:sp>
    </p:spTree>
    <p:extLst>
      <p:ext uri="{BB962C8B-B14F-4D97-AF65-F5344CB8AC3E}">
        <p14:creationId xmlns:p14="http://schemas.microsoft.com/office/powerpoint/2010/main" val="15205540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600200"/>
            <a:ext cx="8229600" cy="4950425"/>
          </a:xfrm>
        </p:spPr>
        <p:txBody>
          <a:bodyPr>
            <a:normAutofit/>
          </a:bodyPr>
          <a:lstStyle/>
          <a:p>
            <a:r>
              <a:rPr lang="en-US" dirty="0" smtClean="0"/>
              <a:t>The uprising begins:</a:t>
            </a:r>
          </a:p>
          <a:p>
            <a:pPr lvl="1"/>
            <a:r>
              <a:rPr lang="en-US" dirty="0" smtClean="0"/>
              <a:t>29 October – 3 November: The new Hungarian government introduced democracy, freedom of speech, and freedom of religion.  Cardinal Joseph </a:t>
            </a:r>
            <a:r>
              <a:rPr lang="en-US" dirty="0" err="1" smtClean="0"/>
              <a:t>Mindzenty</a:t>
            </a:r>
            <a:r>
              <a:rPr lang="en-US" dirty="0" smtClean="0"/>
              <a:t> and other political prisoners were released from prison.  Nagy also announced that Hungary was going to leave the Warsaw Pact.  On 1 November he appealed to the UN for help in resolving the conflict.</a:t>
            </a:r>
          </a:p>
        </p:txBody>
      </p:sp>
      <p:sp>
        <p:nvSpPr>
          <p:cNvPr id="6" name="Title 1"/>
          <p:cNvSpPr txBox="1">
            <a:spLocks/>
          </p:cNvSpPr>
          <p:nvPr/>
        </p:nvSpPr>
        <p:spPr>
          <a:xfrm>
            <a:off x="457200" y="274637"/>
            <a:ext cx="8229600" cy="11072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t>What caused the rebellion of 1956?</a:t>
            </a:r>
            <a:endParaRPr lang="en-US" sz="4800" dirty="0"/>
          </a:p>
        </p:txBody>
      </p:sp>
    </p:spTree>
    <p:extLst>
      <p:ext uri="{BB962C8B-B14F-4D97-AF65-F5344CB8AC3E}">
        <p14:creationId xmlns:p14="http://schemas.microsoft.com/office/powerpoint/2010/main" val="10420492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600200"/>
            <a:ext cx="8229600" cy="4950425"/>
          </a:xfrm>
        </p:spPr>
        <p:txBody>
          <a:bodyPr>
            <a:normAutofit lnSpcReduction="10000"/>
          </a:bodyPr>
          <a:lstStyle/>
          <a:p>
            <a:r>
              <a:rPr lang="en-US" dirty="0" smtClean="0"/>
              <a:t>The uprising begins:</a:t>
            </a:r>
          </a:p>
          <a:p>
            <a:pPr lvl="1"/>
            <a:r>
              <a:rPr lang="en-US" dirty="0" smtClean="0"/>
              <a:t>4 November 1956: One thousand Russian tanks moved into Budapest.  They almost immediately captured Hungary’s airfields, highway junctions, and bridges.  Fierce fighting took place but Russian force was too strong for the Hungarian army and protestors.</a:t>
            </a:r>
          </a:p>
          <a:p>
            <a:pPr lvl="1"/>
            <a:r>
              <a:rPr lang="en-US" dirty="0" smtClean="0"/>
              <a:t>The new leader of Hungary, Janos Kadar promised Nagy and his followers that they would be allowed to leave the country safely.  Three weeks later they were kidnapped, tried and eventually executed </a:t>
            </a:r>
            <a:r>
              <a:rPr lang="en-US" smtClean="0"/>
              <a:t>for treason.</a:t>
            </a:r>
            <a:endParaRPr lang="en-US" dirty="0" smtClean="0"/>
          </a:p>
        </p:txBody>
      </p:sp>
      <p:sp>
        <p:nvSpPr>
          <p:cNvPr id="6" name="Title 1"/>
          <p:cNvSpPr txBox="1">
            <a:spLocks/>
          </p:cNvSpPr>
          <p:nvPr/>
        </p:nvSpPr>
        <p:spPr>
          <a:xfrm>
            <a:off x="457200" y="274637"/>
            <a:ext cx="8229600" cy="11072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t>What caused the rebellion of 1956?</a:t>
            </a:r>
            <a:endParaRPr lang="en-US" sz="4800" dirty="0"/>
          </a:p>
        </p:txBody>
      </p:sp>
    </p:spTree>
    <p:extLst>
      <p:ext uri="{BB962C8B-B14F-4D97-AF65-F5344CB8AC3E}">
        <p14:creationId xmlns:p14="http://schemas.microsoft.com/office/powerpoint/2010/main" val="25315123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7" name="Title 6"/>
          <p:cNvSpPr>
            <a:spLocks noGrp="1"/>
          </p:cNvSpPr>
          <p:nvPr>
            <p:ph type="ctrTitle"/>
          </p:nvPr>
        </p:nvSpPr>
        <p:spPr/>
        <p:txBody>
          <a:bodyPr/>
          <a:lstStyle/>
          <a:p>
            <a:r>
              <a:rPr lang="en-US" dirty="0" smtClean="0"/>
              <a:t>Czechoslovakia</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641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fontScale="92500" lnSpcReduction="10000"/>
          </a:bodyPr>
          <a:lstStyle/>
          <a:p>
            <a:r>
              <a:rPr lang="en-US" dirty="0" smtClean="0"/>
              <a:t>In 1968 the “Prague Spring” began with the government of Czechoslovakia attempting to make reforms, improve the country, and lessen the ties to Soviet Russia.</a:t>
            </a:r>
          </a:p>
          <a:p>
            <a:r>
              <a:rPr lang="en-US" dirty="0" smtClean="0"/>
              <a:t>In ended with a Russia invasion, a new enforced leader and a halt to all reforms.</a:t>
            </a:r>
          </a:p>
          <a:p>
            <a:r>
              <a:rPr lang="en-US" dirty="0" smtClean="0"/>
              <a:t>Much like Hungary, Czechoslovakia had fallen under Soviet rule after the end of the Second World War.</a:t>
            </a:r>
          </a:p>
          <a:p>
            <a:r>
              <a:rPr lang="en-US" dirty="0" smtClean="0"/>
              <a:t>Tight controls had been established on the way the country was run, how the economy was structured, and the rights people had.</a:t>
            </a:r>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t>Czechoslovakia</a:t>
            </a:r>
          </a:p>
        </p:txBody>
      </p:sp>
    </p:spTree>
    <p:extLst>
      <p:ext uri="{BB962C8B-B14F-4D97-AF65-F5344CB8AC3E}">
        <p14:creationId xmlns:p14="http://schemas.microsoft.com/office/powerpoint/2010/main" val="9917603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lnSpcReduction="10000"/>
          </a:bodyPr>
          <a:lstStyle/>
          <a:p>
            <a:r>
              <a:rPr lang="en-US" dirty="0" smtClean="0"/>
              <a:t>Throughout the 1960s the Czechoslovakian economy struggled. </a:t>
            </a:r>
          </a:p>
          <a:p>
            <a:r>
              <a:rPr lang="en-US" dirty="0" smtClean="0"/>
              <a:t>After suffering a recession during which Czech industry struggled to produce goods to sell and the standard of living for ordinary people dropped, several changes were made.</a:t>
            </a:r>
          </a:p>
          <a:p>
            <a:r>
              <a:rPr lang="en-US" dirty="0" smtClean="0"/>
              <a:t>The most important of these was loosening of government controls on businesses, meaning that companies could now have more control over setting prices and wages.</a:t>
            </a:r>
          </a:p>
          <a:p>
            <a:r>
              <a:rPr lang="en-US" dirty="0" smtClean="0"/>
              <a:t>This was very different to communist rule.</a:t>
            </a:r>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t>What caused the demand for reform?</a:t>
            </a:r>
          </a:p>
        </p:txBody>
      </p:sp>
    </p:spTree>
    <p:extLst>
      <p:ext uri="{BB962C8B-B14F-4D97-AF65-F5344CB8AC3E}">
        <p14:creationId xmlns:p14="http://schemas.microsoft.com/office/powerpoint/2010/main" val="41543659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lnSpcReduction="10000"/>
          </a:bodyPr>
          <a:lstStyle/>
          <a:p>
            <a:r>
              <a:rPr lang="en-US" dirty="0" smtClean="0"/>
              <a:t>Proposed reforms included the following:</a:t>
            </a:r>
          </a:p>
          <a:p>
            <a:pPr lvl="1"/>
            <a:r>
              <a:rPr lang="en-US" dirty="0" smtClean="0"/>
              <a:t>The abolition of censorship, the press could now print what they wanted to started to report revelations about corruption in high prices.</a:t>
            </a:r>
          </a:p>
          <a:p>
            <a:pPr lvl="1"/>
            <a:r>
              <a:rPr lang="en-US" dirty="0" smtClean="0"/>
              <a:t>Freedom of speech, citizens had the right to criticize the government.</a:t>
            </a:r>
          </a:p>
          <a:p>
            <a:pPr lvl="1"/>
            <a:r>
              <a:rPr lang="en-US" dirty="0" smtClean="0"/>
              <a:t>Members of the party were not to be unconditionally loyal to the party, but instead be honest about how the country was run.  The reforms stated that each member “has not only the right, but the duty to act according to his conscience.”</a:t>
            </a:r>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t>What caused the demand for reform?</a:t>
            </a:r>
          </a:p>
        </p:txBody>
      </p:sp>
    </p:spTree>
    <p:extLst>
      <p:ext uri="{BB962C8B-B14F-4D97-AF65-F5344CB8AC3E}">
        <p14:creationId xmlns:p14="http://schemas.microsoft.com/office/powerpoint/2010/main" val="25609546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a:bodyPr>
          <a:lstStyle/>
          <a:p>
            <a:r>
              <a:rPr lang="en-US" dirty="0" smtClean="0"/>
              <a:t>Proposed reforms included the following:</a:t>
            </a:r>
          </a:p>
          <a:p>
            <a:pPr lvl="1"/>
            <a:r>
              <a:rPr lang="en-US" dirty="0" smtClean="0"/>
              <a:t>The creation of workers’ councils in industry.</a:t>
            </a:r>
          </a:p>
          <a:p>
            <a:pPr lvl="1"/>
            <a:r>
              <a:rPr lang="en-US" dirty="0" smtClean="0"/>
              <a:t>Increased rights for trade unions.</a:t>
            </a:r>
          </a:p>
          <a:p>
            <a:pPr lvl="1"/>
            <a:r>
              <a:rPr lang="en-US" dirty="0" smtClean="0"/>
              <a:t>Rights for farmers to form independent farms away from state control.</a:t>
            </a:r>
          </a:p>
          <a:p>
            <a:pPr lvl="1"/>
            <a:r>
              <a:rPr lang="en-US" dirty="0" smtClean="0"/>
              <a:t>Freedom of movement for all people</a:t>
            </a:r>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t>What caused the demand for reform?</a:t>
            </a:r>
          </a:p>
        </p:txBody>
      </p:sp>
    </p:spTree>
    <p:extLst>
      <p:ext uri="{BB962C8B-B14F-4D97-AF65-F5344CB8AC3E}">
        <p14:creationId xmlns:p14="http://schemas.microsoft.com/office/powerpoint/2010/main" val="4026663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2" name="Title 1"/>
          <p:cNvSpPr>
            <a:spLocks noGrp="1"/>
          </p:cNvSpPr>
          <p:nvPr>
            <p:ph type="title"/>
          </p:nvPr>
        </p:nvSpPr>
        <p:spPr/>
        <p:txBody>
          <a:bodyPr>
            <a:normAutofit fontScale="90000"/>
          </a:bodyPr>
          <a:lstStyle/>
          <a:p>
            <a:r>
              <a:rPr lang="en-US" dirty="0" smtClean="0"/>
              <a:t>What will we be studying this core topic?</a:t>
            </a:r>
            <a:endParaRPr lang="en-US" dirty="0"/>
          </a:p>
        </p:txBody>
      </p:sp>
      <p:sp>
        <p:nvSpPr>
          <p:cNvPr id="3" name="Content Placeholder 2"/>
          <p:cNvSpPr>
            <a:spLocks noGrp="1"/>
          </p:cNvSpPr>
          <p:nvPr>
            <p:ph idx="1"/>
          </p:nvPr>
        </p:nvSpPr>
        <p:spPr>
          <a:xfrm>
            <a:off x="457200" y="1600200"/>
            <a:ext cx="8229600" cy="4950425"/>
          </a:xfrm>
        </p:spPr>
        <p:txBody>
          <a:bodyPr>
            <a:normAutofit fontScale="85000" lnSpcReduction="10000"/>
          </a:bodyPr>
          <a:lstStyle/>
          <a:p>
            <a:r>
              <a:rPr lang="en-US" dirty="0" smtClean="0"/>
              <a:t>What was the significance of “Solidarity” in Poland for the decline of Soviet influence in Eastern Europe?</a:t>
            </a:r>
          </a:p>
          <a:p>
            <a:pPr lvl="1"/>
            <a:r>
              <a:rPr lang="en-US" dirty="0" smtClean="0"/>
              <a:t>How did Solidarity succeed where others had failed?</a:t>
            </a:r>
          </a:p>
          <a:p>
            <a:pPr lvl="1"/>
            <a:r>
              <a:rPr lang="en-US" dirty="0" smtClean="0"/>
              <a:t>The return of Solidarity</a:t>
            </a:r>
          </a:p>
          <a:p>
            <a:r>
              <a:rPr lang="en-US" dirty="0"/>
              <a:t>How far was Gorbachev personally responsible for the collapse of Soviet control over Eastern Europe</a:t>
            </a:r>
            <a:r>
              <a:rPr lang="en-US" dirty="0" smtClean="0"/>
              <a:t>?</a:t>
            </a:r>
            <a:endParaRPr lang="en-US" dirty="0"/>
          </a:p>
          <a:p>
            <a:pPr lvl="1"/>
            <a:r>
              <a:rPr lang="en-US" dirty="0" smtClean="0"/>
              <a:t>The role of </a:t>
            </a:r>
            <a:r>
              <a:rPr lang="en-US" dirty="0" err="1" smtClean="0"/>
              <a:t>Golbachev</a:t>
            </a:r>
            <a:endParaRPr lang="en-US" dirty="0" smtClean="0"/>
          </a:p>
          <a:p>
            <a:pPr lvl="1"/>
            <a:r>
              <a:rPr lang="en-US" dirty="0" smtClean="0"/>
              <a:t>Actions in Eastern Europe</a:t>
            </a:r>
          </a:p>
          <a:p>
            <a:pPr lvl="1"/>
            <a:r>
              <a:rPr lang="en-US" dirty="0" smtClean="0"/>
              <a:t>The role of other countries</a:t>
            </a:r>
          </a:p>
          <a:p>
            <a:r>
              <a:rPr lang="en-US" dirty="0" smtClean="0"/>
              <a:t>Who was responsible for the collapse of Soviet power?</a:t>
            </a:r>
            <a:endParaRPr lang="en-US" dirty="0"/>
          </a:p>
        </p:txBody>
      </p:sp>
    </p:spTree>
    <p:extLst>
      <p:ext uri="{BB962C8B-B14F-4D97-AF65-F5344CB8AC3E}">
        <p14:creationId xmlns:p14="http://schemas.microsoft.com/office/powerpoint/2010/main" val="11350643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a:bodyPr>
          <a:lstStyle/>
          <a:p>
            <a:r>
              <a:rPr lang="en-US" dirty="0" smtClean="0"/>
              <a:t>The government of Czechoslovakia know that these reforms would be seen as potentially dangerous by Moscow, and fearing a situation like that in Hungary where troops had entered the country, publicly declared that Czechoslovakia had no intentions of changing its foreign policy, leaving the Warsaw Pact or ending its alliance with the Soviet union.</a:t>
            </a:r>
          </a:p>
          <a:p>
            <a:r>
              <a:rPr lang="en-US" dirty="0" smtClean="0"/>
              <a:t>This was meant to reassure the USSR and avoid the need for intervention from Moscow.</a:t>
            </a:r>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t>What caused the demand for reform?</a:t>
            </a:r>
          </a:p>
        </p:txBody>
      </p:sp>
    </p:spTree>
    <p:extLst>
      <p:ext uri="{BB962C8B-B14F-4D97-AF65-F5344CB8AC3E}">
        <p14:creationId xmlns:p14="http://schemas.microsoft.com/office/powerpoint/2010/main" val="15508084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a:bodyPr>
          <a:lstStyle/>
          <a:p>
            <a:r>
              <a:rPr lang="en-US" dirty="0" smtClean="0"/>
              <a:t>In July 1968 the Soviet leadership announced that it had evidence that West Germany was planning an invasion of the Sudetenland and asked permission to send in the Red Army to protect Czechoslovakia.</a:t>
            </a:r>
          </a:p>
          <a:p>
            <a:r>
              <a:rPr lang="en-US" dirty="0" smtClean="0"/>
              <a:t>Dubcek refused.</a:t>
            </a:r>
          </a:p>
          <a:p>
            <a:r>
              <a:rPr lang="en-US" dirty="0" smtClean="0"/>
              <a:t>However, Soviet's, invaded Czechoslovakia.  Knowing they stood no chance the Czech government ordered its armed forces not to resist the invasion.</a:t>
            </a:r>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Soviet Response</a:t>
            </a:r>
            <a:endParaRPr lang="en-US" sz="4000" dirty="0"/>
          </a:p>
        </p:txBody>
      </p:sp>
    </p:spTree>
    <p:extLst>
      <p:ext uri="{BB962C8B-B14F-4D97-AF65-F5344CB8AC3E}">
        <p14:creationId xmlns:p14="http://schemas.microsoft.com/office/powerpoint/2010/main" val="28062516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a:bodyPr>
          <a:lstStyle/>
          <a:p>
            <a:r>
              <a:rPr lang="en-US" dirty="0" smtClean="0"/>
              <a:t>The culture of reform known as the “Prague Spring” was crushed.</a:t>
            </a:r>
          </a:p>
          <a:p>
            <a:r>
              <a:rPr lang="en-US" dirty="0" smtClean="0"/>
              <a:t>Alexander Dubcek was taken to Moscow and soon afterward announced that Czechoslovakia would be abandoning its reform program.</a:t>
            </a:r>
          </a:p>
          <a:p>
            <a:pPr marL="0" indent="0">
              <a:buNone/>
            </a:pPr>
            <a:endParaRPr lang="en-US" dirty="0" smtClean="0"/>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Soviet Response</a:t>
            </a:r>
            <a:endParaRPr lang="en-US" sz="4000" dirty="0"/>
          </a:p>
        </p:txBody>
      </p:sp>
    </p:spTree>
    <p:extLst>
      <p:ext uri="{BB962C8B-B14F-4D97-AF65-F5344CB8AC3E}">
        <p14:creationId xmlns:p14="http://schemas.microsoft.com/office/powerpoint/2010/main" val="28093253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lnSpcReduction="10000"/>
          </a:bodyPr>
          <a:lstStyle/>
          <a:p>
            <a:r>
              <a:rPr lang="en-US" dirty="0" smtClean="0"/>
              <a:t>The leader of the USSR, Leonid Brezhnev, was worried  that the new ideas coming out of Czechoslovakia would spread.</a:t>
            </a:r>
          </a:p>
          <a:p>
            <a:r>
              <a:rPr lang="en-US" dirty="0" smtClean="0"/>
              <a:t>Other leaders in Eastern Europe feared that their own people would demand the same freedom that Dubcek had allowed in Czechoslovakia.</a:t>
            </a:r>
          </a:p>
          <a:p>
            <a:r>
              <a:rPr lang="en-US" dirty="0" smtClean="0"/>
              <a:t>Incidentally, in 1968 Albania resigned from the Warsaw Pact because it thought the Soviet Union itself had become too liberal since Stalin had died.</a:t>
            </a:r>
          </a:p>
          <a:p>
            <a:pPr marL="0" indent="0">
              <a:buNone/>
            </a:pPr>
            <a:endParaRPr lang="en-US" dirty="0" smtClean="0"/>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Soviet Response</a:t>
            </a:r>
            <a:endParaRPr lang="en-US" sz="4000" dirty="0"/>
          </a:p>
        </p:txBody>
      </p:sp>
    </p:spTree>
    <p:extLst>
      <p:ext uri="{BB962C8B-B14F-4D97-AF65-F5344CB8AC3E}">
        <p14:creationId xmlns:p14="http://schemas.microsoft.com/office/powerpoint/2010/main" val="289353722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fontScale="92500" lnSpcReduction="20000"/>
          </a:bodyPr>
          <a:lstStyle/>
          <a:p>
            <a:r>
              <a:rPr lang="en-US" dirty="0" smtClean="0"/>
              <a:t>To stop this from repeating the </a:t>
            </a:r>
            <a:r>
              <a:rPr lang="en-US" b="1" u="sng" dirty="0" smtClean="0"/>
              <a:t>Brezhnev Doctrine </a:t>
            </a:r>
            <a:r>
              <a:rPr lang="en-US" dirty="0" smtClean="0"/>
              <a:t>was introduced.</a:t>
            </a:r>
          </a:p>
          <a:p>
            <a:r>
              <a:rPr lang="en-US" dirty="0" smtClean="0"/>
              <a:t>This Soviet foreign policy stated that communist countries should be mindful of how their actions impacted on the other communist states.</a:t>
            </a:r>
          </a:p>
          <a:p>
            <a:r>
              <a:rPr lang="en-US" dirty="0" smtClean="0"/>
              <a:t>Communist countries therefore would be governed by two principles:</a:t>
            </a:r>
          </a:p>
          <a:p>
            <a:pPr lvl="1"/>
            <a:r>
              <a:rPr lang="en-US" dirty="0" smtClean="0"/>
              <a:t>A one-party system in each country</a:t>
            </a:r>
          </a:p>
          <a:p>
            <a:pPr lvl="1"/>
            <a:r>
              <a:rPr lang="en-US" dirty="0" smtClean="0"/>
              <a:t>All countries were to remain members of the Warsaw Pact.</a:t>
            </a:r>
          </a:p>
          <a:p>
            <a:r>
              <a:rPr lang="en-US" dirty="0" smtClean="0"/>
              <a:t>If these conditions were not met, under the terms of the doctrine, the USSR could use military force to re-establish control.</a:t>
            </a:r>
          </a:p>
          <a:p>
            <a:pPr marL="0" indent="0">
              <a:buNone/>
            </a:pPr>
            <a:endParaRPr lang="en-US" dirty="0" smtClean="0"/>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Soviet Response</a:t>
            </a:r>
            <a:endParaRPr lang="en-US" sz="4000" dirty="0"/>
          </a:p>
        </p:txBody>
      </p:sp>
    </p:spTree>
    <p:extLst>
      <p:ext uri="{BB962C8B-B14F-4D97-AF65-F5344CB8AC3E}">
        <p14:creationId xmlns:p14="http://schemas.microsoft.com/office/powerpoint/2010/main" val="123028496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a:bodyPr>
          <a:lstStyle/>
          <a:p>
            <a:r>
              <a:rPr lang="en-US" dirty="0" smtClean="0"/>
              <a:t>In April 1969 Alexander Dubcek was replaced as party secretary, expelled from the party and spent the next two decades working as a clerk in a lumber yard in Slovakia.</a:t>
            </a:r>
          </a:p>
          <a:p>
            <a:r>
              <a:rPr lang="en-US" dirty="0" smtClean="0"/>
              <a:t>The invasion ushered in a 20 year period of so-called “normalization”.</a:t>
            </a:r>
          </a:p>
          <a:p>
            <a:pPr marL="0" indent="0">
              <a:buNone/>
            </a:pPr>
            <a:endParaRPr lang="en-US" dirty="0" smtClean="0"/>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Soviet Response</a:t>
            </a:r>
            <a:endParaRPr lang="en-US" sz="4000" dirty="0"/>
          </a:p>
        </p:txBody>
      </p:sp>
    </p:spTree>
    <p:extLst>
      <p:ext uri="{BB962C8B-B14F-4D97-AF65-F5344CB8AC3E}">
        <p14:creationId xmlns:p14="http://schemas.microsoft.com/office/powerpoint/2010/main" val="5320114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a:bodyPr>
          <a:lstStyle/>
          <a:p>
            <a:r>
              <a:rPr lang="en-US" dirty="0" smtClean="0"/>
              <a:t>During the reforms </a:t>
            </a:r>
            <a:r>
              <a:rPr lang="en-US" dirty="0" err="1" smtClean="0"/>
              <a:t>Dubek</a:t>
            </a:r>
            <a:r>
              <a:rPr lang="en-US" dirty="0" smtClean="0"/>
              <a:t> placed great emphasis on the fact that Czechoslovakia didn’t want to break form Soviet control.</a:t>
            </a:r>
          </a:p>
          <a:p>
            <a:pPr lvl="1"/>
            <a:r>
              <a:rPr lang="en-US" dirty="0" smtClean="0"/>
              <a:t>Why do you think he was keen to do this?</a:t>
            </a:r>
          </a:p>
          <a:p>
            <a:pPr lvl="1"/>
            <a:r>
              <a:rPr lang="en-US" dirty="0" smtClean="0"/>
              <a:t>Why ere the Soviets frightened of the proposed reforms in Czechoslovakia?</a:t>
            </a:r>
          </a:p>
          <a:p>
            <a:pPr lvl="1"/>
            <a:endParaRPr lang="en-US" dirty="0" smtClean="0"/>
          </a:p>
          <a:p>
            <a:pPr marL="0" indent="0">
              <a:buNone/>
            </a:pPr>
            <a:endParaRPr lang="en-US" dirty="0" smtClean="0"/>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Question</a:t>
            </a:r>
            <a:endParaRPr lang="en-US" sz="4000" dirty="0"/>
          </a:p>
        </p:txBody>
      </p:sp>
    </p:spTree>
    <p:extLst>
      <p:ext uri="{BB962C8B-B14F-4D97-AF65-F5344CB8AC3E}">
        <p14:creationId xmlns:p14="http://schemas.microsoft.com/office/powerpoint/2010/main" val="20266622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62408" cy="6909483"/>
          </a:xfrm>
          <a:prstGeom prst="rect">
            <a:avLst/>
          </a:prstGeom>
        </p:spPr>
      </p:pic>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How similar were events in Hungary in 1956 and in Czechoslovakia in 1968?</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4132966889"/>
              </p:ext>
            </p:extLst>
          </p:nvPr>
        </p:nvGraphicFramePr>
        <p:xfrm>
          <a:off x="382720" y="1293069"/>
          <a:ext cx="8452953" cy="5436096"/>
        </p:xfrm>
        <a:graphic>
          <a:graphicData uri="http://schemas.openxmlformats.org/drawingml/2006/table">
            <a:tbl>
              <a:tblPr firstRow="1" bandRow="1">
                <a:tableStyleId>{775DCB02-9BB8-47FD-8907-85C794F793BA}</a:tableStyleId>
              </a:tblPr>
              <a:tblGrid>
                <a:gridCol w="1513268"/>
                <a:gridCol w="2503440"/>
                <a:gridCol w="4436245"/>
              </a:tblGrid>
              <a:tr h="707060">
                <a:tc>
                  <a:txBody>
                    <a:bodyPr/>
                    <a:lstStyle/>
                    <a:p>
                      <a:endParaRPr lang="en-US" dirty="0"/>
                    </a:p>
                  </a:txBody>
                  <a:tcPr/>
                </a:tc>
                <a:tc>
                  <a:txBody>
                    <a:bodyPr/>
                    <a:lstStyle/>
                    <a:p>
                      <a:r>
                        <a:rPr lang="en-US" dirty="0" smtClean="0"/>
                        <a:t>How were events similar?</a:t>
                      </a:r>
                      <a:endParaRPr lang="en-US" dirty="0"/>
                    </a:p>
                  </a:txBody>
                  <a:tcPr/>
                </a:tc>
                <a:tc>
                  <a:txBody>
                    <a:bodyPr/>
                    <a:lstStyle/>
                    <a:p>
                      <a:r>
                        <a:rPr lang="en-US" dirty="0" smtClean="0"/>
                        <a:t>How were they different?</a:t>
                      </a:r>
                      <a:endParaRPr lang="en-US" dirty="0"/>
                    </a:p>
                  </a:txBody>
                  <a:tcPr/>
                </a:tc>
              </a:tr>
              <a:tr h="1538296">
                <a:tc>
                  <a:txBody>
                    <a:bodyPr/>
                    <a:lstStyle/>
                    <a:p>
                      <a:r>
                        <a:rPr lang="en-US" dirty="0" smtClean="0"/>
                        <a:t>Causes</a:t>
                      </a:r>
                      <a:endParaRPr lang="en-US" dirty="0"/>
                    </a:p>
                  </a:txBody>
                  <a:tcPr/>
                </a:tc>
                <a:tc>
                  <a:txBody>
                    <a:bodyPr/>
                    <a:lstStyle/>
                    <a:p>
                      <a:endParaRPr lang="en-US" dirty="0"/>
                    </a:p>
                  </a:txBody>
                  <a:tcPr/>
                </a:tc>
                <a:tc>
                  <a:txBody>
                    <a:bodyPr/>
                    <a:lstStyle/>
                    <a:p>
                      <a:endParaRPr lang="en-US" dirty="0"/>
                    </a:p>
                  </a:txBody>
                  <a:tcPr/>
                </a:tc>
              </a:tr>
              <a:tr h="1271575">
                <a:tc>
                  <a:txBody>
                    <a:bodyPr/>
                    <a:lstStyle/>
                    <a:p>
                      <a:r>
                        <a:rPr lang="en-US" dirty="0" smtClean="0"/>
                        <a:t>Aims of the rebels</a:t>
                      </a:r>
                      <a:endParaRPr lang="en-US" dirty="0"/>
                    </a:p>
                  </a:txBody>
                  <a:tcPr/>
                </a:tc>
                <a:tc>
                  <a:txBody>
                    <a:bodyPr/>
                    <a:lstStyle/>
                    <a:p>
                      <a:endParaRPr lang="en-US" dirty="0"/>
                    </a:p>
                  </a:txBody>
                  <a:tcPr/>
                </a:tc>
                <a:tc>
                  <a:txBody>
                    <a:bodyPr/>
                    <a:lstStyle/>
                    <a:p>
                      <a:endParaRPr lang="en-US" dirty="0"/>
                    </a:p>
                  </a:txBody>
                  <a:tcPr/>
                </a:tc>
              </a:tr>
              <a:tr h="1919165">
                <a:tc>
                  <a:txBody>
                    <a:bodyPr/>
                    <a:lstStyle/>
                    <a:p>
                      <a:r>
                        <a:rPr lang="en-US" dirty="0" smtClean="0"/>
                        <a:t>Actions of the people</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34933374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62408" cy="6909483"/>
          </a:xfrm>
          <a:prstGeom prst="rect">
            <a:avLst/>
          </a:prstGeom>
        </p:spPr>
      </p:pic>
      <p:sp>
        <p:nvSpPr>
          <p:cNvPr id="6" name="Title 1"/>
          <p:cNvSpPr txBox="1">
            <a:spLocks/>
          </p:cNvSpPr>
          <p:nvPr/>
        </p:nvSpPr>
        <p:spPr>
          <a:xfrm>
            <a:off x="457200" y="9058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How similar were events in Hungary in 1956 and in Czechoslovakia in 1968?</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15231334"/>
              </p:ext>
            </p:extLst>
          </p:nvPr>
        </p:nvGraphicFramePr>
        <p:xfrm>
          <a:off x="125008" y="1035399"/>
          <a:ext cx="8779688" cy="5792693"/>
        </p:xfrm>
        <a:graphic>
          <a:graphicData uri="http://schemas.openxmlformats.org/drawingml/2006/table">
            <a:tbl>
              <a:tblPr firstRow="1" bandRow="1">
                <a:tableStyleId>{775DCB02-9BB8-47FD-8907-85C794F793BA}</a:tableStyleId>
              </a:tblPr>
              <a:tblGrid>
                <a:gridCol w="1418808"/>
                <a:gridCol w="3297396"/>
                <a:gridCol w="4063484"/>
              </a:tblGrid>
              <a:tr h="344937">
                <a:tc>
                  <a:txBody>
                    <a:bodyPr/>
                    <a:lstStyle/>
                    <a:p>
                      <a:endParaRPr lang="en-US" dirty="0"/>
                    </a:p>
                  </a:txBody>
                  <a:tcPr/>
                </a:tc>
                <a:tc>
                  <a:txBody>
                    <a:bodyPr/>
                    <a:lstStyle/>
                    <a:p>
                      <a:r>
                        <a:rPr lang="en-US" dirty="0" smtClean="0"/>
                        <a:t>How were events similar?</a:t>
                      </a:r>
                      <a:endParaRPr lang="en-US" dirty="0"/>
                    </a:p>
                  </a:txBody>
                  <a:tcPr/>
                </a:tc>
                <a:tc>
                  <a:txBody>
                    <a:bodyPr/>
                    <a:lstStyle/>
                    <a:p>
                      <a:r>
                        <a:rPr lang="en-US" dirty="0" smtClean="0"/>
                        <a:t>How were they different?</a:t>
                      </a:r>
                      <a:endParaRPr lang="en-US" dirty="0"/>
                    </a:p>
                  </a:txBody>
                  <a:tcPr/>
                </a:tc>
              </a:tr>
              <a:tr h="1538296">
                <a:tc>
                  <a:txBody>
                    <a:bodyPr/>
                    <a:lstStyle/>
                    <a:p>
                      <a:r>
                        <a:rPr lang="en-US" dirty="0" smtClean="0"/>
                        <a:t>Why</a:t>
                      </a:r>
                      <a:r>
                        <a:rPr lang="en-US" baseline="0" dirty="0" smtClean="0"/>
                        <a:t> the Soviet Union intervened</a:t>
                      </a:r>
                      <a:endParaRPr lang="en-US" dirty="0"/>
                    </a:p>
                  </a:txBody>
                  <a:tcPr/>
                </a:tc>
                <a:tc>
                  <a:txBody>
                    <a:bodyPr/>
                    <a:lstStyle/>
                    <a:p>
                      <a:endParaRPr lang="en-US" dirty="0"/>
                    </a:p>
                  </a:txBody>
                  <a:tcPr/>
                </a:tc>
                <a:tc>
                  <a:txBody>
                    <a:bodyPr/>
                    <a:lstStyle/>
                    <a:p>
                      <a:endParaRPr lang="en-US" dirty="0"/>
                    </a:p>
                  </a:txBody>
                  <a:tcPr/>
                </a:tc>
              </a:tr>
              <a:tr h="1271575">
                <a:tc>
                  <a:txBody>
                    <a:bodyPr/>
                    <a:lstStyle/>
                    <a:p>
                      <a:r>
                        <a:rPr lang="en-US" dirty="0" smtClean="0"/>
                        <a:t>How each state responded to Soviet intervention</a:t>
                      </a:r>
                      <a:endParaRPr lang="en-US" dirty="0"/>
                    </a:p>
                  </a:txBody>
                  <a:tcPr/>
                </a:tc>
                <a:tc>
                  <a:txBody>
                    <a:bodyPr/>
                    <a:lstStyle/>
                    <a:p>
                      <a:endParaRPr lang="en-US" dirty="0"/>
                    </a:p>
                  </a:txBody>
                  <a:tcPr/>
                </a:tc>
                <a:tc>
                  <a:txBody>
                    <a:bodyPr/>
                    <a:lstStyle/>
                    <a:p>
                      <a:endParaRPr lang="en-US" dirty="0"/>
                    </a:p>
                  </a:txBody>
                  <a:tcPr/>
                </a:tc>
              </a:tr>
              <a:tr h="2425598">
                <a:tc>
                  <a:txBody>
                    <a:bodyPr/>
                    <a:lstStyle/>
                    <a:p>
                      <a:r>
                        <a:rPr lang="en-US" dirty="0" smtClean="0"/>
                        <a:t>Reaction</a:t>
                      </a:r>
                      <a:r>
                        <a:rPr lang="en-US" baseline="0" dirty="0" smtClean="0"/>
                        <a:t> of the wider world</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67504027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62408" cy="6909483"/>
          </a:xfrm>
          <a:prstGeom prst="rect">
            <a:avLst/>
          </a:prstGeom>
        </p:spPr>
      </p:pic>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How similar were events in Hungary in 1956 and in Czechoslovakia in 1968?</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136587674"/>
              </p:ext>
            </p:extLst>
          </p:nvPr>
        </p:nvGraphicFramePr>
        <p:xfrm>
          <a:off x="382720" y="1293069"/>
          <a:ext cx="8452953" cy="5436096"/>
        </p:xfrm>
        <a:graphic>
          <a:graphicData uri="http://schemas.openxmlformats.org/drawingml/2006/table">
            <a:tbl>
              <a:tblPr firstRow="1" bandRow="1">
                <a:tableStyleId>{775DCB02-9BB8-47FD-8907-85C794F793BA}</a:tableStyleId>
              </a:tblPr>
              <a:tblGrid>
                <a:gridCol w="1513268"/>
                <a:gridCol w="2503440"/>
                <a:gridCol w="4436245"/>
              </a:tblGrid>
              <a:tr h="707060">
                <a:tc>
                  <a:txBody>
                    <a:bodyPr/>
                    <a:lstStyle/>
                    <a:p>
                      <a:endParaRPr lang="en-US" dirty="0"/>
                    </a:p>
                  </a:txBody>
                  <a:tcPr/>
                </a:tc>
                <a:tc>
                  <a:txBody>
                    <a:bodyPr/>
                    <a:lstStyle/>
                    <a:p>
                      <a:r>
                        <a:rPr lang="en-US" dirty="0" smtClean="0"/>
                        <a:t>How were events similar?</a:t>
                      </a:r>
                      <a:endParaRPr lang="en-US" dirty="0"/>
                    </a:p>
                  </a:txBody>
                  <a:tcPr/>
                </a:tc>
                <a:tc>
                  <a:txBody>
                    <a:bodyPr/>
                    <a:lstStyle/>
                    <a:p>
                      <a:r>
                        <a:rPr lang="en-US" dirty="0" smtClean="0"/>
                        <a:t>How were they different?</a:t>
                      </a:r>
                      <a:endParaRPr lang="en-US" dirty="0"/>
                    </a:p>
                  </a:txBody>
                  <a:tcPr/>
                </a:tc>
              </a:tr>
              <a:tr h="1538296">
                <a:tc>
                  <a:txBody>
                    <a:bodyPr/>
                    <a:lstStyle/>
                    <a:p>
                      <a:r>
                        <a:rPr lang="en-US" dirty="0" smtClean="0"/>
                        <a:t>Causes</a:t>
                      </a:r>
                      <a:endParaRPr lang="en-US" dirty="0"/>
                    </a:p>
                  </a:txBody>
                  <a:tcPr/>
                </a:tc>
                <a:tc>
                  <a:txBody>
                    <a:bodyPr/>
                    <a:lstStyle/>
                    <a:p>
                      <a:r>
                        <a:rPr lang="en-US" dirty="0" smtClean="0"/>
                        <a:t>Both countries had</a:t>
                      </a:r>
                      <a:r>
                        <a:rPr lang="en-US" baseline="0" dirty="0" smtClean="0"/>
                        <a:t> a long-term resentment Soviet rule</a:t>
                      </a:r>
                      <a:endParaRPr lang="en-US" dirty="0"/>
                    </a:p>
                  </a:txBody>
                  <a:tcPr/>
                </a:tc>
                <a:tc>
                  <a:txBody>
                    <a:bodyPr/>
                    <a:lstStyle/>
                    <a:p>
                      <a:r>
                        <a:rPr lang="en-US" dirty="0" smtClean="0"/>
                        <a:t>Hungary was affected by issues in other countries: the rebellion in Poland</a:t>
                      </a:r>
                      <a:r>
                        <a:rPr lang="en-US" baseline="0" dirty="0" smtClean="0"/>
                        <a:t> inspired them to act. Czechoslovakia was affected by issues at home: economic depression and a desire  for political change.</a:t>
                      </a:r>
                      <a:endParaRPr lang="en-US" dirty="0"/>
                    </a:p>
                  </a:txBody>
                  <a:tcPr/>
                </a:tc>
              </a:tr>
              <a:tr h="1271575">
                <a:tc>
                  <a:txBody>
                    <a:bodyPr/>
                    <a:lstStyle/>
                    <a:p>
                      <a:r>
                        <a:rPr lang="en-US" dirty="0" smtClean="0"/>
                        <a:t>Aims of the rebels</a:t>
                      </a:r>
                      <a:endParaRPr lang="en-US" dirty="0"/>
                    </a:p>
                  </a:txBody>
                  <a:tcPr/>
                </a:tc>
                <a:tc>
                  <a:txBody>
                    <a:bodyPr/>
                    <a:lstStyle/>
                    <a:p>
                      <a:r>
                        <a:rPr lang="en-US" dirty="0" smtClean="0"/>
                        <a:t>Both wanted to give</a:t>
                      </a:r>
                      <a:r>
                        <a:rPr lang="en-US" baseline="0" dirty="0" smtClean="0"/>
                        <a:t> their people more rights and lessens the control of the communist state.</a:t>
                      </a:r>
                      <a:endParaRPr lang="en-US" dirty="0"/>
                    </a:p>
                  </a:txBody>
                  <a:tcPr/>
                </a:tc>
                <a:tc>
                  <a:txBody>
                    <a:bodyPr/>
                    <a:lstStyle/>
                    <a:p>
                      <a:r>
                        <a:rPr lang="en-US" dirty="0" smtClean="0"/>
                        <a:t>In Hungary</a:t>
                      </a:r>
                      <a:r>
                        <a:rPr lang="en-US" baseline="0" dirty="0" smtClean="0"/>
                        <a:t> these change included withdrawing from the Warsaw Pact and Soviet influence.  Czechoslovakia did not want to go that far.</a:t>
                      </a:r>
                      <a:endParaRPr lang="en-US" dirty="0"/>
                    </a:p>
                  </a:txBody>
                  <a:tcPr/>
                </a:tc>
              </a:tr>
              <a:tr h="1919165">
                <a:tc>
                  <a:txBody>
                    <a:bodyPr/>
                    <a:lstStyle/>
                    <a:p>
                      <a:r>
                        <a:rPr lang="en-US" dirty="0" smtClean="0"/>
                        <a:t>Actions of the people</a:t>
                      </a:r>
                      <a:endParaRPr lang="en-US" dirty="0"/>
                    </a:p>
                  </a:txBody>
                  <a:tcPr/>
                </a:tc>
                <a:tc>
                  <a:txBody>
                    <a:bodyPr/>
                    <a:lstStyle/>
                    <a:p>
                      <a:r>
                        <a:rPr lang="en-US" dirty="0" smtClean="0"/>
                        <a:t>Both involved groups of people protesting.</a:t>
                      </a:r>
                      <a:endParaRPr lang="en-US" dirty="0"/>
                    </a:p>
                  </a:txBody>
                  <a:tcPr/>
                </a:tc>
                <a:tc>
                  <a:txBody>
                    <a:bodyPr/>
                    <a:lstStyle/>
                    <a:p>
                      <a:r>
                        <a:rPr lang="en-US" dirty="0" smtClean="0"/>
                        <a:t>In Czechoslovakia,</a:t>
                      </a:r>
                      <a:r>
                        <a:rPr lang="en-US" baseline="0" dirty="0" smtClean="0"/>
                        <a:t> the people’s actions were largely started by the role of their leader. It was his changes that encouraged them to protest.  In Hungary, it was the people who acted first.</a:t>
                      </a:r>
                      <a:endParaRPr lang="en-US" dirty="0"/>
                    </a:p>
                  </a:txBody>
                  <a:tcPr/>
                </a:tc>
              </a:tr>
            </a:tbl>
          </a:graphicData>
        </a:graphic>
      </p:graphicFrame>
    </p:spTree>
    <p:extLst>
      <p:ext uri="{BB962C8B-B14F-4D97-AF65-F5344CB8AC3E}">
        <p14:creationId xmlns:p14="http://schemas.microsoft.com/office/powerpoint/2010/main" val="20098220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a:xfrm>
            <a:off x="457200" y="1600200"/>
            <a:ext cx="8229600" cy="4950425"/>
          </a:xfrm>
        </p:spPr>
        <p:txBody>
          <a:bodyPr>
            <a:normAutofit fontScale="92500" lnSpcReduction="10000"/>
          </a:bodyPr>
          <a:lstStyle/>
          <a:p>
            <a:r>
              <a:rPr lang="en-US" dirty="0" smtClean="0"/>
              <a:t>The Soviet union had been on the winning side in the Second World War.  As victors, they had three main aims for Europe:</a:t>
            </a:r>
          </a:p>
          <a:p>
            <a:pPr lvl="1"/>
            <a:r>
              <a:rPr lang="en-US" dirty="0" smtClean="0"/>
              <a:t>To create a buffer zone to the west of Russia, protecting them from any attack in the future.</a:t>
            </a:r>
          </a:p>
          <a:p>
            <a:pPr lvl="1"/>
            <a:r>
              <a:rPr lang="en-US" dirty="0" smtClean="0"/>
              <a:t>To spread communism</a:t>
            </a:r>
          </a:p>
          <a:p>
            <a:pPr lvl="1"/>
            <a:r>
              <a:rPr lang="en-US" dirty="0" smtClean="0"/>
              <a:t>To use the resources of others to help rebuild to help rebuild their war-damaged country.</a:t>
            </a:r>
          </a:p>
          <a:p>
            <a:r>
              <a:rPr lang="en-US" dirty="0" smtClean="0"/>
              <a:t>Communist rule was gradually established across Eastern Europe as Soviet forces established control there.</a:t>
            </a:r>
          </a:p>
        </p:txBody>
      </p:sp>
    </p:spTree>
    <p:extLst>
      <p:ext uri="{BB962C8B-B14F-4D97-AF65-F5344CB8AC3E}">
        <p14:creationId xmlns:p14="http://schemas.microsoft.com/office/powerpoint/2010/main" val="6710687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62408" cy="6909483"/>
          </a:xfrm>
          <a:prstGeom prst="rect">
            <a:avLst/>
          </a:prstGeom>
        </p:spPr>
      </p:pic>
      <p:sp>
        <p:nvSpPr>
          <p:cNvPr id="6" name="Title 1"/>
          <p:cNvSpPr txBox="1">
            <a:spLocks/>
          </p:cNvSpPr>
          <p:nvPr/>
        </p:nvSpPr>
        <p:spPr>
          <a:xfrm>
            <a:off x="457200" y="9058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How similar were events in Hungary in 1956 and in Czechoslovakia in 1968?</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478303994"/>
              </p:ext>
            </p:extLst>
          </p:nvPr>
        </p:nvGraphicFramePr>
        <p:xfrm>
          <a:off x="147257" y="1219438"/>
          <a:ext cx="8890893" cy="5478068"/>
        </p:xfrm>
        <a:graphic>
          <a:graphicData uri="http://schemas.openxmlformats.org/drawingml/2006/table">
            <a:tbl>
              <a:tblPr firstRow="1" bandRow="1">
                <a:tableStyleId>{775DCB02-9BB8-47FD-8907-85C794F793BA}</a:tableStyleId>
              </a:tblPr>
              <a:tblGrid>
                <a:gridCol w="1436779"/>
                <a:gridCol w="3339161"/>
                <a:gridCol w="4114953"/>
              </a:tblGrid>
              <a:tr h="439471">
                <a:tc>
                  <a:txBody>
                    <a:bodyPr/>
                    <a:lstStyle/>
                    <a:p>
                      <a:endParaRPr lang="en-US" dirty="0"/>
                    </a:p>
                  </a:txBody>
                  <a:tcPr/>
                </a:tc>
                <a:tc>
                  <a:txBody>
                    <a:bodyPr/>
                    <a:lstStyle/>
                    <a:p>
                      <a:r>
                        <a:rPr lang="en-US" dirty="0" smtClean="0"/>
                        <a:t>How were events similar?</a:t>
                      </a:r>
                      <a:endParaRPr lang="en-US" dirty="0"/>
                    </a:p>
                  </a:txBody>
                  <a:tcPr/>
                </a:tc>
                <a:tc>
                  <a:txBody>
                    <a:bodyPr/>
                    <a:lstStyle/>
                    <a:p>
                      <a:r>
                        <a:rPr lang="en-US" dirty="0" smtClean="0"/>
                        <a:t>How were they different?</a:t>
                      </a:r>
                      <a:endParaRPr lang="en-US" dirty="0"/>
                    </a:p>
                  </a:txBody>
                  <a:tcPr/>
                </a:tc>
              </a:tr>
              <a:tr h="1635502">
                <a:tc>
                  <a:txBody>
                    <a:bodyPr/>
                    <a:lstStyle/>
                    <a:p>
                      <a:r>
                        <a:rPr lang="en-US" dirty="0" smtClean="0"/>
                        <a:t>Why</a:t>
                      </a:r>
                      <a:r>
                        <a:rPr lang="en-US" baseline="0" dirty="0" smtClean="0"/>
                        <a:t> the Soviet Union intervened</a:t>
                      </a:r>
                      <a:endParaRPr lang="en-US" dirty="0"/>
                    </a:p>
                  </a:txBody>
                  <a:tcPr/>
                </a:tc>
                <a:tc>
                  <a:txBody>
                    <a:bodyPr/>
                    <a:lstStyle/>
                    <a:p>
                      <a:r>
                        <a:rPr lang="en-US" dirty="0" smtClean="0"/>
                        <a:t>The</a:t>
                      </a:r>
                      <a:r>
                        <a:rPr lang="en-US" baseline="0" dirty="0" smtClean="0"/>
                        <a:t> Soviet Union was very suspicious and fearful that any form of rebellion/change would spread and lead to a split in its control in other countries.</a:t>
                      </a:r>
                      <a:endParaRPr lang="en-US" dirty="0"/>
                    </a:p>
                  </a:txBody>
                  <a:tcPr/>
                </a:tc>
                <a:tc>
                  <a:txBody>
                    <a:bodyPr/>
                    <a:lstStyle/>
                    <a:p>
                      <a:r>
                        <a:rPr lang="en-US" dirty="0" smtClean="0"/>
                        <a:t>The political nature of Czechoslovakia was particularly dangerous for the Soviets; they had faced people-led rebellions before like that in Hungary, but the “Prague Spring” was started by people who were meant to be under Soviet Control.</a:t>
                      </a:r>
                      <a:endParaRPr lang="en-US" dirty="0"/>
                    </a:p>
                  </a:txBody>
                  <a:tcPr/>
                </a:tc>
              </a:tr>
              <a:tr h="3026918">
                <a:tc>
                  <a:txBody>
                    <a:bodyPr/>
                    <a:lstStyle/>
                    <a:p>
                      <a:r>
                        <a:rPr lang="en-US" dirty="0" smtClean="0"/>
                        <a:t>How each state responded to Soviet intervention</a:t>
                      </a:r>
                      <a:endParaRPr lang="en-US" dirty="0"/>
                    </a:p>
                  </a:txBody>
                  <a:tcPr/>
                </a:tc>
                <a:tc>
                  <a:txBody>
                    <a:bodyPr/>
                    <a:lstStyle/>
                    <a:p>
                      <a:r>
                        <a:rPr lang="en-US" dirty="0" smtClean="0"/>
                        <a:t>Both leaders</a:t>
                      </a:r>
                      <a:r>
                        <a:rPr lang="en-US" baseline="0" dirty="0" smtClean="0"/>
                        <a:t> were removed from office.</a:t>
                      </a:r>
                    </a:p>
                    <a:p>
                      <a:r>
                        <a:rPr lang="en-US" baseline="0" dirty="0" smtClean="0"/>
                        <a:t>Both resulted in mass emigration.</a:t>
                      </a:r>
                      <a:endParaRPr lang="en-US" dirty="0"/>
                    </a:p>
                  </a:txBody>
                  <a:tcPr/>
                </a:tc>
                <a:tc>
                  <a:txBody>
                    <a:bodyPr/>
                    <a:lstStyle/>
                    <a:p>
                      <a:r>
                        <a:rPr lang="en-US" dirty="0" smtClean="0"/>
                        <a:t>In Hungary the people armed themselves and fought when the Soviets attacked.</a:t>
                      </a:r>
                      <a:r>
                        <a:rPr lang="en-US" baseline="0" dirty="0" smtClean="0"/>
                        <a:t>  In Czechoslovakia, following orders from he government, the people did not fight back.</a:t>
                      </a:r>
                    </a:p>
                    <a:p>
                      <a:endParaRPr lang="en-US" baseline="0" dirty="0" smtClean="0"/>
                    </a:p>
                    <a:p>
                      <a:r>
                        <a:rPr lang="en-US" baseline="0" dirty="0" smtClean="0"/>
                        <a:t>In Czechoslovakia there were several protests after the Russian invasion including suicides.</a:t>
                      </a:r>
                      <a:endParaRPr lang="en-US" dirty="0"/>
                    </a:p>
                  </a:txBody>
                  <a:tcPr/>
                </a:tc>
              </a:tr>
            </a:tbl>
          </a:graphicData>
        </a:graphic>
      </p:graphicFrame>
    </p:spTree>
    <p:extLst>
      <p:ext uri="{BB962C8B-B14F-4D97-AF65-F5344CB8AC3E}">
        <p14:creationId xmlns:p14="http://schemas.microsoft.com/office/powerpoint/2010/main" val="62885001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62408" cy="6909483"/>
          </a:xfrm>
          <a:prstGeom prst="rect">
            <a:avLst/>
          </a:prstGeom>
        </p:spPr>
      </p:pic>
      <p:sp>
        <p:nvSpPr>
          <p:cNvPr id="6" name="Title 1"/>
          <p:cNvSpPr txBox="1">
            <a:spLocks/>
          </p:cNvSpPr>
          <p:nvPr/>
        </p:nvSpPr>
        <p:spPr>
          <a:xfrm>
            <a:off x="457200" y="9058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How similar were events in Hungary in 1956 and in Czechoslovakia in 1968?</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086297269"/>
              </p:ext>
            </p:extLst>
          </p:nvPr>
        </p:nvGraphicFramePr>
        <p:xfrm>
          <a:off x="217047" y="1109020"/>
          <a:ext cx="8672242" cy="4025857"/>
        </p:xfrm>
        <a:graphic>
          <a:graphicData uri="http://schemas.openxmlformats.org/drawingml/2006/table">
            <a:tbl>
              <a:tblPr firstRow="1" bandRow="1">
                <a:tableStyleId>{775DCB02-9BB8-47FD-8907-85C794F793BA}</a:tableStyleId>
              </a:tblPr>
              <a:tblGrid>
                <a:gridCol w="1401445"/>
                <a:gridCol w="3257042"/>
                <a:gridCol w="4013755"/>
              </a:tblGrid>
              <a:tr h="619363">
                <a:tc>
                  <a:txBody>
                    <a:bodyPr/>
                    <a:lstStyle/>
                    <a:p>
                      <a:endParaRPr lang="en-US" dirty="0"/>
                    </a:p>
                  </a:txBody>
                  <a:tcPr/>
                </a:tc>
                <a:tc>
                  <a:txBody>
                    <a:bodyPr/>
                    <a:lstStyle/>
                    <a:p>
                      <a:r>
                        <a:rPr lang="en-US" dirty="0" smtClean="0"/>
                        <a:t>How were events similar?</a:t>
                      </a:r>
                      <a:endParaRPr lang="en-US" dirty="0"/>
                    </a:p>
                  </a:txBody>
                  <a:tcPr/>
                </a:tc>
                <a:tc>
                  <a:txBody>
                    <a:bodyPr/>
                    <a:lstStyle/>
                    <a:p>
                      <a:r>
                        <a:rPr lang="en-US" dirty="0" smtClean="0"/>
                        <a:t>How were they different?</a:t>
                      </a:r>
                      <a:endParaRPr lang="en-US" dirty="0"/>
                    </a:p>
                  </a:txBody>
                  <a:tcPr/>
                </a:tc>
              </a:tr>
              <a:tr h="3406494">
                <a:tc>
                  <a:txBody>
                    <a:bodyPr/>
                    <a:lstStyle/>
                    <a:p>
                      <a:r>
                        <a:rPr lang="en-US" dirty="0" smtClean="0"/>
                        <a:t>Reaction</a:t>
                      </a:r>
                      <a:r>
                        <a:rPr lang="en-US" baseline="0" dirty="0" smtClean="0"/>
                        <a:t> of the wider world</a:t>
                      </a:r>
                      <a:endParaRPr lang="en-US" dirty="0"/>
                    </a:p>
                  </a:txBody>
                  <a:tcPr/>
                </a:tc>
                <a:tc>
                  <a:txBody>
                    <a:bodyPr/>
                    <a:lstStyle/>
                    <a:p>
                      <a:r>
                        <a:rPr lang="en-US" dirty="0" smtClean="0"/>
                        <a:t>Reactions to both</a:t>
                      </a:r>
                      <a:r>
                        <a:rPr lang="en-US" baseline="0" dirty="0" smtClean="0"/>
                        <a:t> were wholly negative Soviet use of force.  The situation in Hungary was discussed at the United Nations; with Czechoslovakia the Soviet actions were condemned by different countries including the USA.</a:t>
                      </a:r>
                      <a:endParaRPr lang="en-US" dirty="0"/>
                    </a:p>
                  </a:txBody>
                  <a:tcPr/>
                </a:tc>
                <a:tc>
                  <a:txBody>
                    <a:bodyPr/>
                    <a:lstStyle/>
                    <a:p>
                      <a:r>
                        <a:rPr lang="en-US" dirty="0" smtClean="0"/>
                        <a:t>With the Czechoslovakian invasion some</a:t>
                      </a:r>
                      <a:r>
                        <a:rPr lang="en-US" baseline="0" dirty="0" smtClean="0"/>
                        <a:t> members of the communist Warsaw Pact expressed shock at Soviet actions.  The Romanian leader complained about Russian intervention.</a:t>
                      </a:r>
                      <a:endParaRPr lang="en-US" dirty="0"/>
                    </a:p>
                  </a:txBody>
                  <a:tcPr/>
                </a:tc>
              </a:tr>
            </a:tbl>
          </a:graphicData>
        </a:graphic>
      </p:graphicFrame>
    </p:spTree>
    <p:extLst>
      <p:ext uri="{BB962C8B-B14F-4D97-AF65-F5344CB8AC3E}">
        <p14:creationId xmlns:p14="http://schemas.microsoft.com/office/powerpoint/2010/main" val="19034657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a:bodyPr>
          <a:lstStyle/>
          <a:p>
            <a:r>
              <a:rPr lang="en-US" dirty="0" smtClean="0"/>
              <a:t>Which act of resistance achieved the most?</a:t>
            </a:r>
          </a:p>
          <a:p>
            <a:r>
              <a:rPr lang="en-US" dirty="0" smtClean="0"/>
              <a:t>Which would have been viewed as more dangerous at the time?</a:t>
            </a:r>
          </a:p>
          <a:p>
            <a:r>
              <a:rPr lang="en-US" dirty="0" smtClean="0"/>
              <a:t>Which would you view as more dangerous now, knowing all </a:t>
            </a:r>
            <a:r>
              <a:rPr lang="en-US" smtClean="0"/>
              <a:t>the information?</a:t>
            </a:r>
            <a:endParaRPr lang="en-US" dirty="0" smtClean="0"/>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Discussion</a:t>
            </a:r>
            <a:endParaRPr lang="en-US" sz="4000" dirty="0"/>
          </a:p>
        </p:txBody>
      </p:sp>
    </p:spTree>
    <p:extLst>
      <p:ext uri="{BB962C8B-B14F-4D97-AF65-F5344CB8AC3E}">
        <p14:creationId xmlns:p14="http://schemas.microsoft.com/office/powerpoint/2010/main" val="428864477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pic>
        <p:nvPicPr>
          <p:cNvPr id="4" name="Picture 3" descr="Mezzanine_79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768"/>
            <a:ext cx="9144000" cy="5143500"/>
          </a:xfrm>
          <a:prstGeom prst="rect">
            <a:avLst/>
          </a:prstGeom>
        </p:spPr>
      </p:pic>
    </p:spTree>
    <p:extLst>
      <p:ext uri="{BB962C8B-B14F-4D97-AF65-F5344CB8AC3E}">
        <p14:creationId xmlns:p14="http://schemas.microsoft.com/office/powerpoint/2010/main" val="41840875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pic>
        <p:nvPicPr>
          <p:cNvPr id="3" name="Picture 2" descr="7768282_or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8" y="257670"/>
            <a:ext cx="9144000" cy="6090047"/>
          </a:xfrm>
          <a:prstGeom prst="rect">
            <a:avLst/>
          </a:prstGeom>
        </p:spPr>
      </p:pic>
    </p:spTree>
    <p:extLst>
      <p:ext uri="{BB962C8B-B14F-4D97-AF65-F5344CB8AC3E}">
        <p14:creationId xmlns:p14="http://schemas.microsoft.com/office/powerpoint/2010/main" val="307020907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pic>
        <p:nvPicPr>
          <p:cNvPr id="2" name="Picture 1" descr="image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7" y="978084"/>
            <a:ext cx="9144001" cy="4572001"/>
          </a:xfrm>
          <a:prstGeom prst="rect">
            <a:avLst/>
          </a:prstGeom>
        </p:spPr>
      </p:pic>
    </p:spTree>
    <p:extLst>
      <p:ext uri="{BB962C8B-B14F-4D97-AF65-F5344CB8AC3E}">
        <p14:creationId xmlns:p14="http://schemas.microsoft.com/office/powerpoint/2010/main" val="281836732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a:bodyPr>
          <a:lstStyle/>
          <a:p>
            <a:r>
              <a:rPr lang="en-US" dirty="0" smtClean="0"/>
              <a:t>On 13 August 1961 the people of Berlin woke to find that their city had changed.</a:t>
            </a:r>
          </a:p>
          <a:p>
            <a:r>
              <a:rPr lang="en-US" dirty="0" smtClean="0"/>
              <a:t>Berlin, the center of the Cold War since the division of Germany in 1945, was now city of two halves, divided by a wall 87 miles long that separated East from West.</a:t>
            </a:r>
          </a:p>
          <a:p>
            <a:r>
              <a:rPr lang="en-US" dirty="0" smtClean="0"/>
              <a:t>The wall was a surprise to most people as the leader of East Germany, Walter, had stated only two months before “No one has the intention of erecting a wall”.</a:t>
            </a:r>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Why was the Berlin Wall built in 1961?</a:t>
            </a:r>
            <a:endParaRPr lang="en-US" sz="4000" dirty="0"/>
          </a:p>
        </p:txBody>
      </p:sp>
    </p:spTree>
    <p:extLst>
      <p:ext uri="{BB962C8B-B14F-4D97-AF65-F5344CB8AC3E}">
        <p14:creationId xmlns:p14="http://schemas.microsoft.com/office/powerpoint/2010/main" val="7443238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a:bodyPr>
          <a:lstStyle/>
          <a:p>
            <a:r>
              <a:rPr lang="en-US" dirty="0" smtClean="0"/>
              <a:t>Despite this claim less than two months later East Germany, under instruction from Soviet Russia, built the wall.</a:t>
            </a:r>
          </a:p>
          <a:p>
            <a:r>
              <a:rPr lang="en-US" dirty="0" smtClean="0"/>
              <a:t>The erection of the wall by the East was to prevent the mass movement of people from East to West.</a:t>
            </a:r>
          </a:p>
          <a:p>
            <a:r>
              <a:rPr lang="en-US" dirty="0" smtClean="0"/>
              <a:t>Nearly 2.6 million East Germans had left for West Berlin or West Germany between 1949 and 1961, some 15 percent of the population.</a:t>
            </a:r>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Why was the Berlin Wall built in 1961?</a:t>
            </a:r>
            <a:endParaRPr lang="en-US" sz="4000" dirty="0"/>
          </a:p>
        </p:txBody>
      </p:sp>
    </p:spTree>
    <p:extLst>
      <p:ext uri="{BB962C8B-B14F-4D97-AF65-F5344CB8AC3E}">
        <p14:creationId xmlns:p14="http://schemas.microsoft.com/office/powerpoint/2010/main" val="209805454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The division of Berlin</a:t>
            </a:r>
            <a:endParaRPr lang="en-US" sz="4000" dirty="0"/>
          </a:p>
        </p:txBody>
      </p:sp>
      <p:pic>
        <p:nvPicPr>
          <p:cNvPr id="4" name="Picture 3" descr="31f2d6a0e5c21a71403b03c90f7f0a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642" y="1042682"/>
            <a:ext cx="6074524" cy="5359068"/>
          </a:xfrm>
          <a:prstGeom prst="rect">
            <a:avLst/>
          </a:prstGeom>
        </p:spPr>
      </p:pic>
    </p:spTree>
    <p:extLst>
      <p:ext uri="{BB962C8B-B14F-4D97-AF65-F5344CB8AC3E}">
        <p14:creationId xmlns:p14="http://schemas.microsoft.com/office/powerpoint/2010/main" val="274912366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a:bodyPr>
          <a:lstStyle/>
          <a:p>
            <a:r>
              <a:rPr lang="en-US" dirty="0" smtClean="0"/>
              <a:t>The quality of life in the West was much better than in the east after 1948.</a:t>
            </a:r>
          </a:p>
          <a:p>
            <a:r>
              <a:rPr lang="en-US" dirty="0" smtClean="0"/>
              <a:t>While West Germany had received financial help through the Marshall Plan from the USA to rebuild after the devastation of suffered under a communist system after the Second World War.</a:t>
            </a:r>
          </a:p>
          <a:p>
            <a:r>
              <a:rPr lang="en-US" dirty="0" smtClean="0"/>
              <a:t>East Germany had suffered under a communist system after the control of the Soviet Union had been establish.</a:t>
            </a:r>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Why were people leaving?</a:t>
            </a:r>
            <a:endParaRPr lang="en-US" sz="4000" dirty="0"/>
          </a:p>
        </p:txBody>
      </p:sp>
    </p:spTree>
    <p:extLst>
      <p:ext uri="{BB962C8B-B14F-4D97-AF65-F5344CB8AC3E}">
        <p14:creationId xmlns:p14="http://schemas.microsoft.com/office/powerpoint/2010/main" val="35772093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ron_curt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239403392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a:bodyPr>
          <a:lstStyle/>
          <a:p>
            <a:r>
              <a:rPr lang="en-US" dirty="0" smtClean="0"/>
              <a:t>The impact of the mass movement on East Germany was huge.</a:t>
            </a:r>
          </a:p>
          <a:p>
            <a:pPr lvl="1"/>
            <a:r>
              <a:rPr lang="en-US" dirty="0" smtClean="0"/>
              <a:t>Socially:  Those leaving tended to be young and well-educated.  The Communist Party in East Germany feared a “brain drain” as the more intelligent left East Germany.</a:t>
            </a:r>
          </a:p>
          <a:p>
            <a:pPr lvl="1"/>
            <a:r>
              <a:rPr lang="en-US" dirty="0" smtClean="0"/>
              <a:t>Economically: East Germany lost too many skilled workers.  By 1960 only 61 percent of its population was of working age, compared to 70 percent before the war.  Engineers, technicians, physicians, teachers, lawyers, and skilled workers were all leaving in high numbers.</a:t>
            </a:r>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Why were people leaving?</a:t>
            </a:r>
            <a:endParaRPr lang="en-US" sz="4000" dirty="0"/>
          </a:p>
        </p:txBody>
      </p:sp>
    </p:spTree>
    <p:extLst>
      <p:ext uri="{BB962C8B-B14F-4D97-AF65-F5344CB8AC3E}">
        <p14:creationId xmlns:p14="http://schemas.microsoft.com/office/powerpoint/2010/main" val="251480740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a:bodyPr>
          <a:lstStyle/>
          <a:p>
            <a:pPr lvl="1"/>
            <a:r>
              <a:rPr lang="en-US" dirty="0" smtClean="0"/>
              <a:t>Politically:  The mas numbers leaving made the communist regime look unpopular.  In the context of the Cold War, this was negative propaganda as they competed with the capitalist West.</a:t>
            </a:r>
          </a:p>
          <a:p>
            <a:r>
              <a:rPr lang="en-US" dirty="0" smtClean="0"/>
              <a:t>As the effects of the emigration continued, the East German government saw no other way to prevent people form escaping to the West via berlin than to close the border between East and West Berlin.</a:t>
            </a:r>
          </a:p>
          <a:p>
            <a:r>
              <a:rPr lang="en-US" dirty="0" smtClean="0"/>
              <a:t>At first barbed wire was used but on August 13</a:t>
            </a:r>
            <a:r>
              <a:rPr lang="en-US" baseline="30000" dirty="0" smtClean="0"/>
              <a:t>th</a:t>
            </a:r>
            <a:r>
              <a:rPr lang="en-US" dirty="0" smtClean="0"/>
              <a:t>, 1961 the first wall was built.</a:t>
            </a:r>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Why were people leaving?</a:t>
            </a:r>
            <a:endParaRPr lang="en-US" sz="4000" dirty="0"/>
          </a:p>
        </p:txBody>
      </p:sp>
    </p:spTree>
    <p:extLst>
      <p:ext uri="{BB962C8B-B14F-4D97-AF65-F5344CB8AC3E}">
        <p14:creationId xmlns:p14="http://schemas.microsoft.com/office/powerpoint/2010/main" val="234693290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a:bodyPr>
          <a:lstStyle/>
          <a:p>
            <a:r>
              <a:rPr lang="en-US" dirty="0" smtClean="0"/>
              <a:t>The reaction of the western allies was muted.</a:t>
            </a:r>
          </a:p>
          <a:p>
            <a:pPr lvl="1"/>
            <a:r>
              <a:rPr lang="en-US" dirty="0" smtClean="0"/>
              <a:t>Why do you think this is?</a:t>
            </a:r>
          </a:p>
          <a:p>
            <a:r>
              <a:rPr lang="en-US" dirty="0" smtClean="0"/>
              <a:t>Their own interests were not affected; they could still send troops to West Berlin and the wall made an attempt by invasion from the East less likely.</a:t>
            </a:r>
          </a:p>
          <a:p>
            <a:r>
              <a:rPr lang="en-US" dirty="0" smtClean="0"/>
              <a:t>Crucially, it was also great propaganda for the Cold War; the West could claim to be the side allowing people freedom while the communist states had to erect a wall to keep people in!</a:t>
            </a:r>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Reaction of the West</a:t>
            </a:r>
            <a:endParaRPr lang="en-US" sz="4000" dirty="0"/>
          </a:p>
        </p:txBody>
      </p:sp>
    </p:spTree>
    <p:extLst>
      <p:ext uri="{BB962C8B-B14F-4D97-AF65-F5344CB8AC3E}">
        <p14:creationId xmlns:p14="http://schemas.microsoft.com/office/powerpoint/2010/main" val="111883611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lnSpcReduction="10000"/>
          </a:bodyPr>
          <a:lstStyle/>
          <a:p>
            <a:r>
              <a:rPr lang="en-US" dirty="0" smtClean="0"/>
              <a:t>Let’s now look at page 124 in your book.</a:t>
            </a:r>
          </a:p>
          <a:p>
            <a:r>
              <a:rPr lang="en-US" dirty="0" smtClean="0"/>
              <a:t>Let’s read source 11, 12 and 13.</a:t>
            </a:r>
          </a:p>
          <a:p>
            <a:r>
              <a:rPr lang="en-US" dirty="0" smtClean="0"/>
              <a:t>Discussion:</a:t>
            </a:r>
          </a:p>
          <a:p>
            <a:pPr lvl="1"/>
            <a:r>
              <a:rPr lang="en-US" dirty="0" smtClean="0"/>
              <a:t>Study sources 11 and 12.   Which source can you trust more?</a:t>
            </a:r>
          </a:p>
          <a:p>
            <a:pPr lvl="1"/>
            <a:r>
              <a:rPr lang="en-US" dirty="0" smtClean="0"/>
              <a:t>What reasons do the communist governments give for construction of the wall?</a:t>
            </a:r>
          </a:p>
          <a:p>
            <a:pPr lvl="1"/>
            <a:r>
              <a:rPr lang="en-US" dirty="0" smtClean="0"/>
              <a:t>Why was source 13 published at the time?</a:t>
            </a:r>
          </a:p>
          <a:p>
            <a:pPr lvl="1"/>
            <a:r>
              <a:rPr lang="en-US" dirty="0" smtClean="0"/>
              <a:t>“there is no value in using such sources to study an event as they are so obviously biased.” How far do you agree with such a statement </a:t>
            </a:r>
            <a:r>
              <a:rPr lang="en-US" smtClean="0"/>
              <a:t>regarding Sources 11 – 13?</a:t>
            </a:r>
            <a:endParaRPr lang="en-US" dirty="0" smtClean="0"/>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Reaction of the West</a:t>
            </a:r>
            <a:endParaRPr lang="en-US" sz="4000" dirty="0"/>
          </a:p>
        </p:txBody>
      </p:sp>
    </p:spTree>
    <p:extLst>
      <p:ext uri="{BB962C8B-B14F-4D97-AF65-F5344CB8AC3E}">
        <p14:creationId xmlns:p14="http://schemas.microsoft.com/office/powerpoint/2010/main" val="224337565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6" name="Title 1"/>
          <p:cNvSpPr txBox="1">
            <a:spLocks/>
          </p:cNvSpPr>
          <p:nvPr/>
        </p:nvSpPr>
        <p:spPr>
          <a:xfrm>
            <a:off x="457200" y="2409568"/>
            <a:ext cx="8229600" cy="22835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What was the significance of “Solidarity” in Poland for the decline of Soviet influence in Eastern Europe?</a:t>
            </a:r>
            <a:endParaRPr lang="en-US" sz="4000" dirty="0"/>
          </a:p>
        </p:txBody>
      </p:sp>
    </p:spTree>
    <p:extLst>
      <p:ext uri="{BB962C8B-B14F-4D97-AF65-F5344CB8AC3E}">
        <p14:creationId xmlns:p14="http://schemas.microsoft.com/office/powerpoint/2010/main" val="119470138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fontScale="92500" lnSpcReduction="10000"/>
          </a:bodyPr>
          <a:lstStyle/>
          <a:p>
            <a:r>
              <a:rPr lang="en-US" dirty="0" smtClean="0"/>
              <a:t>In July 1980, the Polish government was facing an economic crisis.</a:t>
            </a:r>
          </a:p>
          <a:p>
            <a:r>
              <a:rPr lang="en-US" dirty="0" smtClean="0"/>
              <a:t>The country was short of money so was forced to raise the price of goods while at the same time imposing a limit on any rises in wages.</a:t>
            </a:r>
          </a:p>
          <a:p>
            <a:r>
              <a:rPr lang="en-US" dirty="0" smtClean="0"/>
              <a:t>Ordinary people faced extreme poverty which was way too much for many of Poland’s workers and strikes spread almost at once across the country.  </a:t>
            </a:r>
          </a:p>
          <a:p>
            <a:r>
              <a:rPr lang="en-US" dirty="0" smtClean="0"/>
              <a:t>From these strikes developed a movement of workers which is seen by some as being part of the downfall of the control of the Soviet Union.</a:t>
            </a:r>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Background</a:t>
            </a:r>
            <a:endParaRPr lang="en-US" sz="4000" dirty="0"/>
          </a:p>
        </p:txBody>
      </p:sp>
    </p:spTree>
    <p:extLst>
      <p:ext uri="{BB962C8B-B14F-4D97-AF65-F5344CB8AC3E}">
        <p14:creationId xmlns:p14="http://schemas.microsoft.com/office/powerpoint/2010/main" val="300610765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fontScale="85000" lnSpcReduction="10000"/>
          </a:bodyPr>
          <a:lstStyle/>
          <a:p>
            <a:r>
              <a:rPr lang="en-US" dirty="0" smtClean="0"/>
              <a:t>On August 14, 1980, workers at the Lenin Shipyard in Gdansk went on strike, angry at the recently announced price rises and the dismissals of several workers who had complained about poor conditions.</a:t>
            </a:r>
          </a:p>
          <a:p>
            <a:r>
              <a:rPr lang="en-US" dirty="0" smtClean="0"/>
              <a:t> The strikers were led by Lech Walesa, an electrician.</a:t>
            </a:r>
          </a:p>
          <a:p>
            <a:r>
              <a:rPr lang="en-US" dirty="0" smtClean="0"/>
              <a:t>The strike lasted for a week before Communist Party negotiators arrived to begin talks with the strike committee.</a:t>
            </a:r>
          </a:p>
          <a:p>
            <a:r>
              <a:rPr lang="en-US" dirty="0" smtClean="0"/>
              <a:t>Despite the best attempts of the Communist government to isolate the strikers by cutting the telephone lines and censoring news reports, the workers received support from across the country.</a:t>
            </a:r>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What happened?</a:t>
            </a:r>
            <a:endParaRPr lang="en-US" sz="4000" dirty="0"/>
          </a:p>
        </p:txBody>
      </p:sp>
    </p:spTree>
    <p:extLst>
      <p:ext uri="{BB962C8B-B14F-4D97-AF65-F5344CB8AC3E}">
        <p14:creationId xmlns:p14="http://schemas.microsoft.com/office/powerpoint/2010/main" val="311650005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a:bodyPr>
          <a:lstStyle/>
          <a:p>
            <a:r>
              <a:rPr lang="en-US" dirty="0" smtClean="0"/>
              <a:t>By the time the negotiations began the workers had a list of 21 demands.</a:t>
            </a:r>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What happened?</a:t>
            </a:r>
            <a:endParaRPr lang="en-US" sz="4000" dirty="0"/>
          </a:p>
        </p:txBody>
      </p:sp>
    </p:spTree>
    <p:extLst>
      <p:ext uri="{BB962C8B-B14F-4D97-AF65-F5344CB8AC3E}">
        <p14:creationId xmlns:p14="http://schemas.microsoft.com/office/powerpoint/2010/main" val="274664406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971026222"/>
              </p:ext>
            </p:extLst>
          </p:nvPr>
        </p:nvGraphicFramePr>
        <p:xfrm>
          <a:off x="460192" y="269694"/>
          <a:ext cx="8079347" cy="6177312"/>
        </p:xfrm>
        <a:graphic>
          <a:graphicData uri="http://schemas.openxmlformats.org/drawingml/2006/table">
            <a:tbl>
              <a:tblPr firstRow="1" bandRow="1">
                <a:tableStyleId>{3C2FFA5D-87B4-456A-9821-1D502468CF0F}</a:tableStyleId>
              </a:tblPr>
              <a:tblGrid>
                <a:gridCol w="8079347"/>
              </a:tblGrid>
              <a:tr h="686368">
                <a:tc>
                  <a:txBody>
                    <a:bodyPr/>
                    <a:lstStyle/>
                    <a:p>
                      <a:pPr algn="l"/>
                      <a:r>
                        <a:rPr lang="en-US" dirty="0" smtClean="0"/>
                        <a:t>Some of the demands made</a:t>
                      </a:r>
                      <a:r>
                        <a:rPr lang="en-US" baseline="0" dirty="0" smtClean="0"/>
                        <a:t> by the strikers</a:t>
                      </a:r>
                      <a:endParaRPr lang="en-US" dirty="0"/>
                    </a:p>
                  </a:txBody>
                  <a:tcPr anchor="ctr"/>
                </a:tc>
              </a:tr>
              <a:tr h="686368">
                <a:tc>
                  <a:txBody>
                    <a:bodyPr/>
                    <a:lstStyle/>
                    <a:p>
                      <a:pPr algn="l"/>
                      <a:r>
                        <a:rPr lang="en-US" dirty="0" smtClean="0"/>
                        <a:t>1.  Acceptance of free trade unions independent of the Communist Party and enterprises.</a:t>
                      </a:r>
                      <a:endParaRPr lang="en-US" dirty="0"/>
                    </a:p>
                  </a:txBody>
                  <a:tcPr anchor="ctr"/>
                </a:tc>
              </a:tr>
              <a:tr h="686368">
                <a:tc>
                  <a:txBody>
                    <a:bodyPr/>
                    <a:lstStyle/>
                    <a:p>
                      <a:pPr algn="l"/>
                      <a:r>
                        <a:rPr lang="en-US" dirty="0" smtClean="0"/>
                        <a:t>2.  A guarantee of the right to</a:t>
                      </a:r>
                      <a:r>
                        <a:rPr lang="en-US" baseline="0" dirty="0" smtClean="0"/>
                        <a:t> strike and of the security of strikers and those aiding them.</a:t>
                      </a:r>
                      <a:endParaRPr lang="en-US" dirty="0"/>
                    </a:p>
                  </a:txBody>
                  <a:tcPr anchor="ctr"/>
                </a:tc>
              </a:tr>
              <a:tr h="686368">
                <a:tc>
                  <a:txBody>
                    <a:bodyPr/>
                    <a:lstStyle/>
                    <a:p>
                      <a:pPr algn="l"/>
                      <a:r>
                        <a:rPr lang="en-US" dirty="0" smtClean="0"/>
                        <a:t>5.  Availability to the mass media of information about the formation of Inter-factory</a:t>
                      </a:r>
                      <a:r>
                        <a:rPr lang="en-US" baseline="0" dirty="0" smtClean="0"/>
                        <a:t> Strike Committee and publication of its demands.</a:t>
                      </a:r>
                      <a:endParaRPr lang="en-US" dirty="0"/>
                    </a:p>
                  </a:txBody>
                  <a:tcPr anchor="ctr"/>
                </a:tc>
              </a:tr>
              <a:tr h="686368">
                <a:tc>
                  <a:txBody>
                    <a:bodyPr/>
                    <a:lstStyle/>
                    <a:p>
                      <a:pPr algn="l"/>
                      <a:r>
                        <a:rPr lang="en-US" dirty="0" smtClean="0"/>
                        <a:t>8.  An increase in the base pay of each worker by 2,000 zlotys a month as compensation</a:t>
                      </a:r>
                      <a:r>
                        <a:rPr lang="en-US" baseline="0" dirty="0" smtClean="0"/>
                        <a:t> for the recent rise in prices.</a:t>
                      </a:r>
                      <a:endParaRPr lang="en-US" dirty="0"/>
                    </a:p>
                  </a:txBody>
                  <a:tcPr anchor="ctr"/>
                </a:tc>
              </a:tr>
              <a:tr h="686368">
                <a:tc>
                  <a:txBody>
                    <a:bodyPr/>
                    <a:lstStyle/>
                    <a:p>
                      <a:pPr algn="l"/>
                      <a:r>
                        <a:rPr lang="en-US" dirty="0" smtClean="0"/>
                        <a:t>10.</a:t>
                      </a:r>
                      <a:r>
                        <a:rPr lang="en-US" baseline="0" dirty="0" smtClean="0"/>
                        <a:t>  A full supply of food products for the domestic market, with exports limited to surpluses.</a:t>
                      </a:r>
                      <a:endParaRPr lang="en-US" dirty="0"/>
                    </a:p>
                  </a:txBody>
                  <a:tcPr anchor="ctr"/>
                </a:tc>
              </a:tr>
              <a:tr h="686368">
                <a:tc>
                  <a:txBody>
                    <a:bodyPr/>
                    <a:lstStyle/>
                    <a:p>
                      <a:pPr algn="l"/>
                      <a:r>
                        <a:rPr lang="en-US" dirty="0" smtClean="0"/>
                        <a:t>12.  The selection</a:t>
                      </a:r>
                      <a:r>
                        <a:rPr lang="en-US" baseline="0" dirty="0" smtClean="0"/>
                        <a:t> of management personnel on the basis of qualifications, not party membership.  Privileges of the secret police are to be eliminated.</a:t>
                      </a:r>
                      <a:endParaRPr lang="en-US" dirty="0"/>
                    </a:p>
                  </a:txBody>
                  <a:tcPr anchor="ctr"/>
                </a:tc>
              </a:tr>
              <a:tr h="686368">
                <a:tc>
                  <a:txBody>
                    <a:bodyPr/>
                    <a:lstStyle/>
                    <a:p>
                      <a:pPr algn="l"/>
                      <a:r>
                        <a:rPr lang="en-US" dirty="0" smtClean="0"/>
                        <a:t>19.  A decrease in the waiting period for apartments.</a:t>
                      </a:r>
                      <a:endParaRPr lang="en-US" dirty="0"/>
                    </a:p>
                  </a:txBody>
                  <a:tcPr anchor="ctr"/>
                </a:tc>
              </a:tr>
              <a:tr h="686368">
                <a:tc>
                  <a:txBody>
                    <a:bodyPr/>
                    <a:lstStyle/>
                    <a:p>
                      <a:pPr algn="l"/>
                      <a:r>
                        <a:rPr lang="en-US" dirty="0" smtClean="0"/>
                        <a:t>21.  A day of rest on Saturday.</a:t>
                      </a:r>
                      <a:endParaRPr lang="en-US" dirty="0"/>
                    </a:p>
                  </a:txBody>
                  <a:tcPr anchor="ctr"/>
                </a:tc>
              </a:tr>
            </a:tbl>
          </a:graphicData>
        </a:graphic>
      </p:graphicFrame>
    </p:spTree>
    <p:extLst>
      <p:ext uri="{BB962C8B-B14F-4D97-AF65-F5344CB8AC3E}">
        <p14:creationId xmlns:p14="http://schemas.microsoft.com/office/powerpoint/2010/main" val="123996464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42682"/>
            <a:ext cx="8229600" cy="5507943"/>
          </a:xfrm>
        </p:spPr>
        <p:txBody>
          <a:bodyPr>
            <a:normAutofit/>
          </a:bodyPr>
          <a:lstStyle/>
          <a:p>
            <a:r>
              <a:rPr lang="en-US" dirty="0" smtClean="0"/>
              <a:t>On August 31</a:t>
            </a:r>
            <a:r>
              <a:rPr lang="en-US" baseline="30000" dirty="0" smtClean="0"/>
              <a:t>st</a:t>
            </a:r>
            <a:r>
              <a:rPr lang="en-US" dirty="0" smtClean="0"/>
              <a:t> an agreement was signed meeting some of the demands.</a:t>
            </a:r>
          </a:p>
          <a:p>
            <a:r>
              <a:rPr lang="en-US" dirty="0" smtClean="0"/>
              <a:t>Crucially it gave workers the right to form unions independent from government control.</a:t>
            </a:r>
          </a:p>
          <a:p>
            <a:r>
              <a:rPr lang="en-US" dirty="0" smtClean="0"/>
              <a:t>Two weeks later a nationwide independent trade union called “Solidarity” was established.</a:t>
            </a:r>
          </a:p>
          <a:p>
            <a:r>
              <a:rPr lang="en-US" dirty="0" smtClean="0"/>
              <a:t>On December 13, 1981 the government declared a “state of war” and suspended Solidarity.</a:t>
            </a:r>
          </a:p>
        </p:txBody>
      </p:sp>
      <p:sp>
        <p:nvSpPr>
          <p:cNvPr id="6" name="Title 1"/>
          <p:cNvSpPr txBox="1">
            <a:spLocks/>
          </p:cNvSpPr>
          <p:nvPr/>
        </p:nvSpPr>
        <p:spPr>
          <a:xfrm>
            <a:off x="457200" y="274638"/>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What happened?</a:t>
            </a:r>
            <a:endParaRPr lang="en-US" sz="4000" dirty="0"/>
          </a:p>
        </p:txBody>
      </p:sp>
    </p:spTree>
    <p:extLst>
      <p:ext uri="{BB962C8B-B14F-4D97-AF65-F5344CB8AC3E}">
        <p14:creationId xmlns:p14="http://schemas.microsoft.com/office/powerpoint/2010/main" val="17703654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a:xfrm>
            <a:off x="457200" y="1600200"/>
            <a:ext cx="8229600" cy="4950425"/>
          </a:xfrm>
        </p:spPr>
        <p:txBody>
          <a:bodyPr>
            <a:normAutofit fontScale="85000" lnSpcReduction="20000"/>
          </a:bodyPr>
          <a:lstStyle/>
          <a:p>
            <a:r>
              <a:rPr lang="en-US" dirty="0" smtClean="0"/>
              <a:t>Through heavily supervised elections a communist ruling party was established in each country with orders coming straight from Moscow.  This “Iron Curtain”, as it came to be known, separated Europe into two sides.</a:t>
            </a:r>
          </a:p>
          <a:p>
            <a:r>
              <a:rPr lang="en-US" dirty="0" smtClean="0"/>
              <a:t>The Soviet-controlled countries in the East were tied by two binding agreements.</a:t>
            </a:r>
          </a:p>
          <a:p>
            <a:pPr lvl="1"/>
            <a:r>
              <a:rPr lang="en-US" dirty="0" smtClean="0"/>
              <a:t>An economic agreement was put in place in 1949 with creation of COMECON, the Council for Mutual Economic Assistance.</a:t>
            </a:r>
          </a:p>
          <a:p>
            <a:pPr lvl="1"/>
            <a:r>
              <a:rPr lang="en-US" dirty="0" smtClean="0"/>
              <a:t>The Warsaw Pact set up in 1955 was mutual defense treaty between the eight communist states of Eastern Europe, with each country agreeing to support any of the others </a:t>
            </a:r>
            <a:r>
              <a:rPr lang="en-US" smtClean="0"/>
              <a:t>if attacked.</a:t>
            </a:r>
            <a:endParaRPr lang="en-US" dirty="0" smtClean="0"/>
          </a:p>
        </p:txBody>
      </p:sp>
    </p:spTree>
    <p:extLst>
      <p:ext uri="{BB962C8B-B14F-4D97-AF65-F5344CB8AC3E}">
        <p14:creationId xmlns:p14="http://schemas.microsoft.com/office/powerpoint/2010/main" val="107636432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171517"/>
            <a:ext cx="8229600" cy="5507943"/>
          </a:xfrm>
        </p:spPr>
        <p:txBody>
          <a:bodyPr>
            <a:normAutofit lnSpcReduction="10000"/>
          </a:bodyPr>
          <a:lstStyle/>
          <a:p>
            <a:r>
              <a:rPr lang="en-US" dirty="0" smtClean="0"/>
              <a:t>Why did the Polish government agree to the demands of its workers while protest in other Soviet-controlled countries had failed.</a:t>
            </a:r>
          </a:p>
          <a:p>
            <a:pPr lvl="1"/>
            <a:r>
              <a:rPr lang="en-US" dirty="0" smtClean="0"/>
              <a:t>Organization:  The movement had a committee, spokespeople, and even a newspaper, the </a:t>
            </a:r>
            <a:r>
              <a:rPr lang="en-US" dirty="0" err="1" smtClean="0"/>
              <a:t>Solidarnosc</a:t>
            </a:r>
            <a:r>
              <a:rPr lang="en-US" dirty="0" smtClean="0"/>
              <a:t>.  Printed on the shipyard printing press, it enabled them to spread their message.</a:t>
            </a:r>
          </a:p>
          <a:p>
            <a:pPr lvl="1"/>
            <a:r>
              <a:rPr lang="en-US" dirty="0" smtClean="0"/>
              <a:t>Demands: Their 21 demands were national issues, not just local ones.  By doing this they secured the support from a range of the population and affected the most important industries in the country.</a:t>
            </a:r>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How did Solidarity succeed where others had failed?</a:t>
            </a:r>
            <a:endParaRPr lang="en-US" sz="4000" dirty="0"/>
          </a:p>
        </p:txBody>
      </p:sp>
    </p:spTree>
    <p:extLst>
      <p:ext uri="{BB962C8B-B14F-4D97-AF65-F5344CB8AC3E}">
        <p14:creationId xmlns:p14="http://schemas.microsoft.com/office/powerpoint/2010/main" val="381190505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171517"/>
            <a:ext cx="8229600" cy="5507943"/>
          </a:xfrm>
        </p:spPr>
        <p:txBody>
          <a:bodyPr>
            <a:normAutofit/>
          </a:bodyPr>
          <a:lstStyle/>
          <a:p>
            <a:pPr lvl="1"/>
            <a:r>
              <a:rPr lang="en-US" dirty="0" smtClean="0"/>
              <a:t>Methods: The movement was careful never to use violence for fear of encouraging harsh punishments from the government.</a:t>
            </a:r>
          </a:p>
          <a:p>
            <a:pPr lvl="1"/>
            <a:r>
              <a:rPr lang="en-US" dirty="0" smtClean="0"/>
              <a:t>Support:  Between 1980 and 1981, 10 million people from all aspects of Polish life – students, workers, intellectuals – joined the trade union.  Some 80% of Poland’s workforce were members.</a:t>
            </a:r>
          </a:p>
          <a:p>
            <a:r>
              <a:rPr lang="en-US" dirty="0" smtClean="0"/>
              <a:t>The government, having allowed the reforms to exist, now sensed that public mood had calmed and took action to reassert control.</a:t>
            </a:r>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How did Solidarity succeed where others had failed?</a:t>
            </a:r>
            <a:endParaRPr lang="en-US" sz="4000" dirty="0"/>
          </a:p>
        </p:txBody>
      </p:sp>
    </p:spTree>
    <p:extLst>
      <p:ext uri="{BB962C8B-B14F-4D97-AF65-F5344CB8AC3E}">
        <p14:creationId xmlns:p14="http://schemas.microsoft.com/office/powerpoint/2010/main" val="284341146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7"/>
            <a:ext cx="8229600" cy="5760103"/>
          </a:xfrm>
        </p:spPr>
        <p:txBody>
          <a:bodyPr>
            <a:normAutofit fontScale="92500" lnSpcReduction="20000"/>
          </a:bodyPr>
          <a:lstStyle/>
          <a:p>
            <a:r>
              <a:rPr lang="en-US" dirty="0" smtClean="0"/>
              <a:t>The newly elected Prime Minister of Poland, </a:t>
            </a:r>
            <a:r>
              <a:rPr lang="en-US" dirty="0" err="1" smtClean="0"/>
              <a:t>Wojciech</a:t>
            </a:r>
            <a:r>
              <a:rPr lang="en-US" dirty="0" smtClean="0"/>
              <a:t> </a:t>
            </a:r>
            <a:r>
              <a:rPr lang="en-US" dirty="0" err="1" smtClean="0"/>
              <a:t>Jaruzelski</a:t>
            </a:r>
            <a:r>
              <a:rPr lang="en-US" dirty="0" smtClean="0"/>
              <a:t>, invited Walesa to meet to discuss his role in the new government.</a:t>
            </a:r>
          </a:p>
          <a:p>
            <a:r>
              <a:rPr lang="en-US" dirty="0" smtClean="0"/>
              <a:t>These discussions were a cover up though, as </a:t>
            </a:r>
            <a:r>
              <a:rPr lang="en-US" dirty="0" err="1" smtClean="0"/>
              <a:t>Jaruzelski</a:t>
            </a:r>
            <a:r>
              <a:rPr lang="en-US" dirty="0" smtClean="0"/>
              <a:t> had no intention of working with </a:t>
            </a:r>
            <a:r>
              <a:rPr lang="en-US" dirty="0" err="1" smtClean="0"/>
              <a:t>Welesa</a:t>
            </a:r>
            <a:r>
              <a:rPr lang="en-US" dirty="0" smtClean="0"/>
              <a:t>.</a:t>
            </a:r>
          </a:p>
          <a:p>
            <a:r>
              <a:rPr lang="en-US" dirty="0" smtClean="0"/>
              <a:t>Instead on December 13</a:t>
            </a:r>
            <a:r>
              <a:rPr lang="en-US" baseline="30000" dirty="0" smtClean="0"/>
              <a:t>th</a:t>
            </a:r>
            <a:r>
              <a:rPr lang="en-US" dirty="0" smtClean="0"/>
              <a:t>, claiming to have recordings of Solidarity leaders planning a coup, </a:t>
            </a:r>
            <a:r>
              <a:rPr lang="en-US" dirty="0" err="1" smtClean="0"/>
              <a:t>Jaruzelski</a:t>
            </a:r>
            <a:r>
              <a:rPr lang="en-US" dirty="0" smtClean="0"/>
              <a:t> proclaimed martial law and Solidarity was outlawed.</a:t>
            </a:r>
          </a:p>
          <a:p>
            <a:r>
              <a:rPr lang="en-US" dirty="0" smtClean="0"/>
              <a:t>The military arrested most of Solidarity’s leaders, including Walesa.</a:t>
            </a:r>
          </a:p>
          <a:p>
            <a:r>
              <a:rPr lang="en-US" dirty="0" smtClean="0"/>
              <a:t>It appeared that the move towards reform in Poland was move.</a:t>
            </a:r>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How did Solidarity succeed where others had failed?</a:t>
            </a:r>
            <a:endParaRPr lang="en-US" sz="3600" dirty="0"/>
          </a:p>
        </p:txBody>
      </p:sp>
    </p:spTree>
    <p:extLst>
      <p:ext uri="{BB962C8B-B14F-4D97-AF65-F5344CB8AC3E}">
        <p14:creationId xmlns:p14="http://schemas.microsoft.com/office/powerpoint/2010/main" val="175784080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288486"/>
          </a:xfrm>
        </p:spPr>
        <p:txBody>
          <a:bodyPr>
            <a:normAutofit/>
          </a:bodyPr>
          <a:lstStyle/>
          <a:p>
            <a:r>
              <a:rPr lang="en-US" dirty="0" smtClean="0"/>
              <a:t>One – two page report/essay on the topic of: </a:t>
            </a:r>
          </a:p>
          <a:p>
            <a:r>
              <a:rPr lang="en-US" dirty="0"/>
              <a:t>What was the significance of “Solidarity” in Poland for the decline of Soviet influence in Eastern Europe</a:t>
            </a:r>
            <a:r>
              <a:rPr lang="en-US" dirty="0" smtClean="0"/>
              <a:t>?</a:t>
            </a:r>
          </a:p>
          <a:p>
            <a:r>
              <a:rPr lang="en-US" dirty="0" smtClean="0"/>
              <a:t>You can’t use your book only sources online.  You need to cite your sources.</a:t>
            </a:r>
          </a:p>
          <a:p>
            <a:r>
              <a:rPr lang="en-US" dirty="0" smtClean="0"/>
              <a:t>The assessment rubric is on the next slide.</a:t>
            </a:r>
            <a:endParaRPr lang="en-US" dirty="0"/>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Homework</a:t>
            </a:r>
            <a:endParaRPr lang="en-US" sz="4000" dirty="0"/>
          </a:p>
        </p:txBody>
      </p:sp>
    </p:spTree>
    <p:extLst>
      <p:ext uri="{BB962C8B-B14F-4D97-AF65-F5344CB8AC3E}">
        <p14:creationId xmlns:p14="http://schemas.microsoft.com/office/powerpoint/2010/main" val="395103022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smtClean="0"/>
              <a:t>Homework Rubric</a:t>
            </a:r>
            <a:endParaRPr lang="en-US" sz="4000" dirty="0"/>
          </a:p>
        </p:txBody>
      </p:sp>
      <p:graphicFrame>
        <p:nvGraphicFramePr>
          <p:cNvPr id="2" name="Table 1"/>
          <p:cNvGraphicFramePr>
            <a:graphicFrameLocks noGrp="1"/>
          </p:cNvGraphicFramePr>
          <p:nvPr>
            <p:extLst>
              <p:ext uri="{D42A27DB-BD31-4B8C-83A1-F6EECF244321}">
                <p14:modId xmlns:p14="http://schemas.microsoft.com/office/powerpoint/2010/main" val="1131952823"/>
              </p:ext>
            </p:extLst>
          </p:nvPr>
        </p:nvGraphicFramePr>
        <p:xfrm>
          <a:off x="165670" y="950658"/>
          <a:ext cx="8798856" cy="5473174"/>
        </p:xfrm>
        <a:graphic>
          <a:graphicData uri="http://schemas.openxmlformats.org/drawingml/2006/table">
            <a:tbl>
              <a:tblPr firstRow="1" bandRow="1">
                <a:tableStyleId>{284E427A-3D55-4303-BF80-6455036E1DE7}</a:tableStyleId>
              </a:tblPr>
              <a:tblGrid>
                <a:gridCol w="1270127"/>
                <a:gridCol w="1472612"/>
                <a:gridCol w="6056117"/>
              </a:tblGrid>
              <a:tr h="828871">
                <a:tc>
                  <a:txBody>
                    <a:bodyPr/>
                    <a:lstStyle/>
                    <a:p>
                      <a:r>
                        <a:rPr lang="en-US" dirty="0" smtClean="0"/>
                        <a:t>Level</a:t>
                      </a:r>
                      <a:endParaRPr lang="en-US" dirty="0"/>
                    </a:p>
                  </a:txBody>
                  <a:tcPr anchor="ctr" anchorCtr="1"/>
                </a:tc>
                <a:tc>
                  <a:txBody>
                    <a:bodyPr/>
                    <a:lstStyle/>
                    <a:p>
                      <a:r>
                        <a:rPr lang="en-US" dirty="0" smtClean="0"/>
                        <a:t>Marks</a:t>
                      </a:r>
                      <a:endParaRPr lang="en-US" dirty="0"/>
                    </a:p>
                  </a:txBody>
                  <a:tcPr anchor="ctr" anchorCtr="1"/>
                </a:tc>
                <a:tc>
                  <a:txBody>
                    <a:bodyPr/>
                    <a:lstStyle/>
                    <a:p>
                      <a:r>
                        <a:rPr lang="en-US" dirty="0" smtClean="0"/>
                        <a:t>Description</a:t>
                      </a:r>
                      <a:endParaRPr lang="en-US" dirty="0"/>
                    </a:p>
                  </a:txBody>
                  <a:tcPr anchor="ctr"/>
                </a:tc>
              </a:tr>
              <a:tr h="828871">
                <a:tc rowSpan="3">
                  <a:txBody>
                    <a:bodyPr/>
                    <a:lstStyle/>
                    <a:p>
                      <a:r>
                        <a:rPr lang="en-US" dirty="0" smtClean="0"/>
                        <a:t>5</a:t>
                      </a:r>
                      <a:endParaRPr lang="en-US" dirty="0"/>
                    </a:p>
                  </a:txBody>
                  <a:tcPr anchor="ctr" anchorCtr="1"/>
                </a:tc>
                <a:tc rowSpan="3">
                  <a:txBody>
                    <a:bodyPr/>
                    <a:lstStyle/>
                    <a:p>
                      <a:r>
                        <a:rPr lang="en-US" dirty="0" smtClean="0"/>
                        <a:t>36-40</a:t>
                      </a:r>
                      <a:endParaRPr lang="en-US" dirty="0"/>
                    </a:p>
                  </a:txBody>
                  <a:tcPr anchor="ctr" anchorCtr="1"/>
                </a:tc>
                <a:tc>
                  <a:txBody>
                    <a:bodyPr/>
                    <a:lstStyle/>
                    <a:p>
                      <a:pPr marL="285750" indent="-285750">
                        <a:buFont typeface="Arial"/>
                        <a:buChar char="•"/>
                      </a:pPr>
                      <a:r>
                        <a:rPr lang="en-US" dirty="0" smtClean="0"/>
                        <a:t>Candidates demonstrate and select and effectively deploy relevant and accurate contextual knowledge.</a:t>
                      </a:r>
                      <a:endParaRPr lang="en-US" dirty="0"/>
                    </a:p>
                  </a:txBody>
                  <a:tcPr anchor="ctr"/>
                </a:tc>
              </a:tr>
              <a:tr h="1328820">
                <a:tc vMerge="1">
                  <a:txBody>
                    <a:bodyPr/>
                    <a:lstStyle/>
                    <a:p>
                      <a:endParaRPr lang="en-US"/>
                    </a:p>
                  </a:txBody>
                  <a:tcPr anchor="ctr" anchorCtr="1"/>
                </a:tc>
                <a:tc vMerge="1">
                  <a:txBody>
                    <a:bodyPr/>
                    <a:lstStyle/>
                    <a:p>
                      <a:endParaRPr lang="en-US" dirty="0"/>
                    </a:p>
                  </a:txBody>
                  <a:tcPr anchor="ctr" anchorCtr="1"/>
                </a:tc>
                <a:tc>
                  <a:txBody>
                    <a:bodyPr/>
                    <a:lstStyle/>
                    <a:p>
                      <a:pPr marL="285750" indent="-285750">
                        <a:buFont typeface="Arial"/>
                        <a:buChar char="•"/>
                      </a:pPr>
                      <a:r>
                        <a:rPr lang="en-US" dirty="0" smtClean="0"/>
                        <a:t>Candidates select a wide range of relevant</a:t>
                      </a:r>
                      <a:r>
                        <a:rPr lang="en-US" baseline="0" dirty="0" smtClean="0"/>
                        <a:t> information which is well organized and deployed effectively.</a:t>
                      </a:r>
                      <a:endParaRPr lang="en-US" dirty="0"/>
                    </a:p>
                  </a:txBody>
                  <a:tcPr anchor="ctr"/>
                </a:tc>
              </a:tr>
              <a:tr h="2486612">
                <a:tc vMerge="1">
                  <a:txBody>
                    <a:bodyPr/>
                    <a:lstStyle/>
                    <a:p>
                      <a:endParaRPr lang="en-US"/>
                    </a:p>
                  </a:txBody>
                  <a:tcPr anchor="ctr" anchorCtr="1"/>
                </a:tc>
                <a:tc vMerge="1">
                  <a:txBody>
                    <a:bodyPr/>
                    <a:lstStyle/>
                    <a:p>
                      <a:endParaRPr lang="en-US" dirty="0"/>
                    </a:p>
                  </a:txBody>
                  <a:tcPr anchor="ctr" anchorCtr="1"/>
                </a:tc>
                <a:tc>
                  <a:txBody>
                    <a:bodyPr/>
                    <a:lstStyle/>
                    <a:p>
                      <a:pPr marL="285750" indent="-285750">
                        <a:buFont typeface="Arial"/>
                        <a:buChar char="•"/>
                      </a:pPr>
                      <a:r>
                        <a:rPr lang="en-US" dirty="0" smtClean="0"/>
                        <a:t>Candidates demonstrate excellent understanding of the significance of the key</a:t>
                      </a:r>
                      <a:r>
                        <a:rPr lang="en-US" baseline="0" dirty="0" smtClean="0"/>
                        <a:t> features, reasons, result or changes of societies, events, beliefs, people and situations studied with good awareness of the importance of interrelationships and the broad context.</a:t>
                      </a:r>
                      <a:endParaRPr lang="en-US" dirty="0"/>
                    </a:p>
                  </a:txBody>
                  <a:tcPr anchor="ctr"/>
                </a:tc>
              </a:tr>
            </a:tbl>
          </a:graphicData>
        </a:graphic>
      </p:graphicFrame>
    </p:spTree>
    <p:extLst>
      <p:ext uri="{BB962C8B-B14F-4D97-AF65-F5344CB8AC3E}">
        <p14:creationId xmlns:p14="http://schemas.microsoft.com/office/powerpoint/2010/main" val="57830299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288486"/>
          </a:xfrm>
        </p:spPr>
        <p:txBody>
          <a:bodyPr>
            <a:normAutofit/>
          </a:bodyPr>
          <a:lstStyle/>
          <a:p>
            <a:pPr marL="514350" indent="-514350">
              <a:buFont typeface="+mj-lt"/>
              <a:buAutoNum type="arabicPeriod"/>
            </a:pPr>
            <a:r>
              <a:rPr lang="en-US" dirty="0" smtClean="0"/>
              <a:t>How had the Soviet Union gained control of Eastern Europe?</a:t>
            </a:r>
          </a:p>
          <a:p>
            <a:pPr marL="514350" indent="-514350">
              <a:buFont typeface="+mj-lt"/>
              <a:buAutoNum type="arabicPeriod"/>
            </a:pPr>
            <a:r>
              <a:rPr lang="en-US" dirty="0" smtClean="0"/>
              <a:t>What was the Warsaw Pact?</a:t>
            </a:r>
          </a:p>
          <a:p>
            <a:pPr marL="514350" indent="-514350">
              <a:buFont typeface="+mj-lt"/>
              <a:buAutoNum type="arabicPeriod"/>
            </a:pPr>
            <a:r>
              <a:rPr lang="en-US" dirty="0" smtClean="0"/>
              <a:t>Why didn’t the United Nations or any eastern country intervene to support Hungary?</a:t>
            </a:r>
          </a:p>
          <a:p>
            <a:pPr marL="514350" indent="-514350">
              <a:buFont typeface="+mj-lt"/>
              <a:buAutoNum type="arabicPeriod"/>
            </a:pPr>
            <a:r>
              <a:rPr lang="en-US" dirty="0" smtClean="0"/>
              <a:t>Why were the Russians so against the idea of reforms in Hungary?</a:t>
            </a:r>
          </a:p>
          <a:p>
            <a:pPr marL="514350" indent="-514350">
              <a:buFont typeface="+mj-lt"/>
              <a:buAutoNum type="arabicPeriod"/>
            </a:pPr>
            <a:r>
              <a:rPr lang="en-US" dirty="0" smtClean="0"/>
              <a:t>What was Prague Spring?</a:t>
            </a:r>
            <a:endParaRPr lang="en-US" dirty="0"/>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Short Test </a:t>
            </a:r>
            <a:r>
              <a:rPr lang="en-US" sz="4000" dirty="0" smtClean="0">
                <a:sym typeface="Wingdings"/>
              </a:rPr>
              <a:t></a:t>
            </a:r>
            <a:endParaRPr lang="en-US" sz="4000" dirty="0"/>
          </a:p>
        </p:txBody>
      </p:sp>
    </p:spTree>
    <p:extLst>
      <p:ext uri="{BB962C8B-B14F-4D97-AF65-F5344CB8AC3E}">
        <p14:creationId xmlns:p14="http://schemas.microsoft.com/office/powerpoint/2010/main" val="388237361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6" name="Title 1"/>
          <p:cNvSpPr txBox="1">
            <a:spLocks/>
          </p:cNvSpPr>
          <p:nvPr/>
        </p:nvSpPr>
        <p:spPr>
          <a:xfrm>
            <a:off x="457200" y="2409568"/>
            <a:ext cx="8229600" cy="22835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How far was Gorbachev personally responsible for the collapse of Soviet control over Eastern Europe?</a:t>
            </a:r>
            <a:endParaRPr lang="en-US" sz="4000" dirty="0"/>
          </a:p>
        </p:txBody>
      </p:sp>
    </p:spTree>
    <p:extLst>
      <p:ext uri="{BB962C8B-B14F-4D97-AF65-F5344CB8AC3E}">
        <p14:creationId xmlns:p14="http://schemas.microsoft.com/office/powerpoint/2010/main" val="86426694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827097034"/>
              </p:ext>
            </p:extLst>
          </p:nvPr>
        </p:nvGraphicFramePr>
        <p:xfrm>
          <a:off x="102984" y="48847"/>
          <a:ext cx="8907998" cy="6689252"/>
        </p:xfrm>
        <a:graphic>
          <a:graphicData uri="http://schemas.openxmlformats.org/drawingml/2006/table">
            <a:tbl>
              <a:tblPr firstRow="1" bandRow="1">
                <a:tableStyleId>{69C7853C-536D-4A76-A0AE-DD22124D55A5}</a:tableStyleId>
              </a:tblPr>
              <a:tblGrid>
                <a:gridCol w="3597461"/>
                <a:gridCol w="1535820"/>
                <a:gridCol w="3774717"/>
              </a:tblGrid>
              <a:tr h="824979">
                <a:tc>
                  <a:txBody>
                    <a:bodyPr/>
                    <a:lstStyle/>
                    <a:p>
                      <a:r>
                        <a:rPr lang="en-US" sz="2400" dirty="0" smtClean="0"/>
                        <a:t>Changes in Eastern Europe</a:t>
                      </a:r>
                      <a:endParaRPr lang="en-US" sz="2400" dirty="0"/>
                    </a:p>
                  </a:txBody>
                  <a:tcPr anchor="ctr" anchorCtr="1"/>
                </a:tc>
                <a:tc>
                  <a:txBody>
                    <a:bodyPr/>
                    <a:lstStyle/>
                    <a:p>
                      <a:r>
                        <a:rPr lang="en-US" sz="2400" dirty="0" smtClean="0"/>
                        <a:t>Date</a:t>
                      </a:r>
                      <a:endParaRPr lang="en-US" sz="2400" dirty="0"/>
                    </a:p>
                  </a:txBody>
                  <a:tcPr anchor="ctr" anchorCtr="1"/>
                </a:tc>
                <a:tc>
                  <a:txBody>
                    <a:bodyPr/>
                    <a:lstStyle/>
                    <a:p>
                      <a:r>
                        <a:rPr lang="en-US" sz="2400" dirty="0" smtClean="0"/>
                        <a:t>Changes in Russia</a:t>
                      </a:r>
                      <a:endParaRPr lang="en-US" sz="2400" dirty="0"/>
                    </a:p>
                  </a:txBody>
                  <a:tcPr anchor="ctr" anchorCtr="1"/>
                </a:tc>
              </a:tr>
              <a:tr h="824979">
                <a:tc>
                  <a:txBody>
                    <a:bodyPr/>
                    <a:lstStyle/>
                    <a:p>
                      <a:pPr algn="r"/>
                      <a:endParaRPr lang="en-US" dirty="0"/>
                    </a:p>
                  </a:txBody>
                  <a:tcPr anchor="ctr" anchorCtr="1"/>
                </a:tc>
                <a:tc>
                  <a:txBody>
                    <a:bodyPr/>
                    <a:lstStyle/>
                    <a:p>
                      <a:pPr algn="ctr"/>
                      <a:r>
                        <a:rPr lang="en-US" dirty="0" smtClean="0"/>
                        <a:t>1985</a:t>
                      </a:r>
                    </a:p>
                  </a:txBody>
                  <a:tcPr anchor="ctr" anchorCtr="1"/>
                </a:tc>
                <a:tc>
                  <a:txBody>
                    <a:bodyPr/>
                    <a:lstStyle/>
                    <a:p>
                      <a:pPr algn="l"/>
                      <a:r>
                        <a:rPr lang="en-US" dirty="0" smtClean="0"/>
                        <a:t>Mikhail Gorbachev becomes leader</a:t>
                      </a:r>
                      <a:r>
                        <a:rPr lang="en-US" baseline="0" dirty="0" smtClean="0"/>
                        <a:t> of the Soviet Union</a:t>
                      </a:r>
                      <a:endParaRPr lang="en-US" dirty="0"/>
                    </a:p>
                  </a:txBody>
                  <a:tcPr anchor="ctr" anchorCtr="1"/>
                </a:tc>
              </a:tr>
              <a:tr h="824979">
                <a:tc>
                  <a:txBody>
                    <a:bodyPr/>
                    <a:lstStyle/>
                    <a:p>
                      <a:pPr algn="r"/>
                      <a:endParaRPr lang="en-US" dirty="0"/>
                    </a:p>
                  </a:txBody>
                  <a:tcPr anchor="ctr" anchorCtr="1"/>
                </a:tc>
                <a:tc>
                  <a:txBody>
                    <a:bodyPr/>
                    <a:lstStyle/>
                    <a:p>
                      <a:pPr algn="ctr"/>
                      <a:r>
                        <a:rPr lang="en-US" dirty="0" smtClean="0"/>
                        <a:t>1986</a:t>
                      </a:r>
                    </a:p>
                  </a:txBody>
                  <a:tcPr anchor="ctr" anchorCtr="1"/>
                </a:tc>
                <a:tc>
                  <a:txBody>
                    <a:bodyPr/>
                    <a:lstStyle/>
                    <a:p>
                      <a:pPr algn="l"/>
                      <a:endParaRPr lang="en-US" dirty="0"/>
                    </a:p>
                  </a:txBody>
                  <a:tcPr anchor="ctr" anchorCtr="1"/>
                </a:tc>
              </a:tr>
              <a:tr h="824979">
                <a:tc>
                  <a:txBody>
                    <a:bodyPr/>
                    <a:lstStyle/>
                    <a:p>
                      <a:pPr algn="r"/>
                      <a:endParaRPr lang="en-US" dirty="0"/>
                    </a:p>
                  </a:txBody>
                  <a:tcPr anchor="ctr" anchorCtr="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1989</a:t>
                      </a:r>
                    </a:p>
                    <a:p>
                      <a:pPr algn="ctr"/>
                      <a:r>
                        <a:rPr lang="en-US" dirty="0" smtClean="0"/>
                        <a:t>January</a:t>
                      </a:r>
                      <a:endParaRPr lang="en-US" dirty="0"/>
                    </a:p>
                  </a:txBody>
                  <a:tcPr anchor="ctr" anchorCtr="1"/>
                </a:tc>
                <a:tc>
                  <a:txBody>
                    <a:bodyPr/>
                    <a:lstStyle/>
                    <a:p>
                      <a:pPr algn="l"/>
                      <a:r>
                        <a:rPr lang="en-US" dirty="0" smtClean="0"/>
                        <a:t>Soviet troops withdraw from Afghanistan</a:t>
                      </a:r>
                      <a:endParaRPr lang="en-US" dirty="0"/>
                    </a:p>
                  </a:txBody>
                  <a:tcPr anchor="ctr" anchorCtr="1"/>
                </a:tc>
              </a:tr>
              <a:tr h="824979">
                <a:tc>
                  <a:txBody>
                    <a:bodyPr/>
                    <a:lstStyle/>
                    <a:p>
                      <a:pPr algn="r"/>
                      <a:r>
                        <a:rPr lang="en-US" dirty="0" smtClean="0"/>
                        <a:t>Poland becomes</a:t>
                      </a:r>
                      <a:r>
                        <a:rPr lang="en-US" baseline="0" dirty="0" smtClean="0"/>
                        <a:t> independent</a:t>
                      </a:r>
                      <a:endParaRPr lang="en-US" dirty="0"/>
                    </a:p>
                  </a:txBody>
                  <a:tcPr anchor="ctr" anchorCtr="1"/>
                </a:tc>
                <a:tc>
                  <a:txBody>
                    <a:bodyPr/>
                    <a:lstStyle/>
                    <a:p>
                      <a:pPr algn="ctr"/>
                      <a:r>
                        <a:rPr lang="en-US" dirty="0" smtClean="0"/>
                        <a:t>June</a:t>
                      </a:r>
                      <a:endParaRPr lang="en-US" dirty="0"/>
                    </a:p>
                  </a:txBody>
                  <a:tcPr anchor="ctr" anchorCtr="1"/>
                </a:tc>
                <a:tc>
                  <a:txBody>
                    <a:bodyPr/>
                    <a:lstStyle/>
                    <a:p>
                      <a:pPr algn="l"/>
                      <a:endParaRPr lang="en-US" dirty="0"/>
                    </a:p>
                  </a:txBody>
                  <a:tcPr anchor="ctr" anchorCtr="1"/>
                </a:tc>
              </a:tr>
              <a:tr h="824979">
                <a:tc>
                  <a:txBody>
                    <a:bodyPr/>
                    <a:lstStyle/>
                    <a:p>
                      <a:pPr algn="r"/>
                      <a:r>
                        <a:rPr lang="en-US" dirty="0" smtClean="0"/>
                        <a:t>Hungary becomes independent</a:t>
                      </a:r>
                      <a:endParaRPr lang="en-US" dirty="0"/>
                    </a:p>
                  </a:txBody>
                  <a:tcPr anchor="ctr" anchorCtr="1"/>
                </a:tc>
                <a:tc>
                  <a:txBody>
                    <a:bodyPr/>
                    <a:lstStyle/>
                    <a:p>
                      <a:pPr algn="ctr"/>
                      <a:r>
                        <a:rPr lang="en-US" dirty="0" smtClean="0"/>
                        <a:t>September</a:t>
                      </a:r>
                      <a:endParaRPr lang="en-US" dirty="0"/>
                    </a:p>
                  </a:txBody>
                  <a:tcPr anchor="ctr" anchorCtr="1"/>
                </a:tc>
                <a:tc>
                  <a:txBody>
                    <a:bodyPr/>
                    <a:lstStyle/>
                    <a:p>
                      <a:pPr algn="l"/>
                      <a:endParaRPr lang="en-US" dirty="0"/>
                    </a:p>
                  </a:txBody>
                  <a:tcPr anchor="ctr" anchorCtr="1"/>
                </a:tc>
              </a:tr>
              <a:tr h="824979">
                <a:tc>
                  <a:txBody>
                    <a:bodyPr/>
                    <a:lstStyle/>
                    <a:p>
                      <a:pPr algn="r"/>
                      <a:r>
                        <a:rPr lang="en-US" dirty="0" smtClean="0"/>
                        <a:t>Berlin Wall is removed and East Germany allows free movement</a:t>
                      </a:r>
                      <a:endParaRPr lang="en-US" dirty="0"/>
                    </a:p>
                  </a:txBody>
                  <a:tcPr anchor="ctr" anchorCtr="1"/>
                </a:tc>
                <a:tc>
                  <a:txBody>
                    <a:bodyPr/>
                    <a:lstStyle/>
                    <a:p>
                      <a:pPr algn="ctr"/>
                      <a:r>
                        <a:rPr lang="en-US" dirty="0" smtClean="0"/>
                        <a:t>November</a:t>
                      </a:r>
                      <a:endParaRPr lang="en-US" dirty="0"/>
                    </a:p>
                  </a:txBody>
                  <a:tcPr anchor="ctr" anchorCtr="1"/>
                </a:tc>
                <a:tc>
                  <a:txBody>
                    <a:bodyPr/>
                    <a:lstStyle/>
                    <a:p>
                      <a:pPr algn="l"/>
                      <a:endParaRPr lang="en-US" dirty="0"/>
                    </a:p>
                  </a:txBody>
                  <a:tcPr anchor="ctr" anchorCtr="1"/>
                </a:tc>
              </a:tr>
              <a:tr h="886290">
                <a:tc>
                  <a:txBody>
                    <a:bodyPr/>
                    <a:lstStyle/>
                    <a:p>
                      <a:pPr algn="r"/>
                      <a:r>
                        <a:rPr lang="en-US" dirty="0" smtClean="0"/>
                        <a:t>Communist governments fall in Czechoslovakia</a:t>
                      </a:r>
                      <a:r>
                        <a:rPr lang="en-US" baseline="0" dirty="0" smtClean="0"/>
                        <a:t>, Bulgaria and Romania</a:t>
                      </a:r>
                      <a:endParaRPr lang="en-US" dirty="0"/>
                    </a:p>
                  </a:txBody>
                  <a:tcPr anchor="ctr" anchorCtr="1"/>
                </a:tc>
                <a:tc>
                  <a:txBody>
                    <a:bodyPr/>
                    <a:lstStyle/>
                    <a:p>
                      <a:pPr algn="ctr"/>
                      <a:r>
                        <a:rPr lang="en-US" dirty="0" smtClean="0"/>
                        <a:t>December</a:t>
                      </a:r>
                      <a:endParaRPr lang="en-US" dirty="0"/>
                    </a:p>
                  </a:txBody>
                  <a:tcPr anchor="ctr" anchorCtr="1"/>
                </a:tc>
                <a:tc>
                  <a:txBody>
                    <a:bodyPr/>
                    <a:lstStyle/>
                    <a:p>
                      <a:pPr algn="l"/>
                      <a:endParaRPr lang="en-US" dirty="0"/>
                    </a:p>
                  </a:txBody>
                  <a:tcPr anchor="ctr" anchorCtr="1"/>
                </a:tc>
              </a:tr>
            </a:tbl>
          </a:graphicData>
        </a:graphic>
      </p:graphicFrame>
    </p:spTree>
    <p:extLst>
      <p:ext uri="{BB962C8B-B14F-4D97-AF65-F5344CB8AC3E}">
        <p14:creationId xmlns:p14="http://schemas.microsoft.com/office/powerpoint/2010/main" val="325332239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996434266"/>
              </p:ext>
            </p:extLst>
          </p:nvPr>
        </p:nvGraphicFramePr>
        <p:xfrm>
          <a:off x="102984" y="654122"/>
          <a:ext cx="8907998" cy="5774853"/>
        </p:xfrm>
        <a:graphic>
          <a:graphicData uri="http://schemas.openxmlformats.org/drawingml/2006/table">
            <a:tbl>
              <a:tblPr firstRow="1" bandRow="1">
                <a:tableStyleId>{69C7853C-536D-4A76-A0AE-DD22124D55A5}</a:tableStyleId>
              </a:tblPr>
              <a:tblGrid>
                <a:gridCol w="3597461"/>
                <a:gridCol w="1535820"/>
                <a:gridCol w="3774717"/>
              </a:tblGrid>
              <a:tr h="824979">
                <a:tc>
                  <a:txBody>
                    <a:bodyPr/>
                    <a:lstStyle/>
                    <a:p>
                      <a:r>
                        <a:rPr lang="en-US" sz="2400" dirty="0" smtClean="0"/>
                        <a:t>Changes in Eastern Europe</a:t>
                      </a:r>
                      <a:endParaRPr lang="en-US" sz="2400" dirty="0"/>
                    </a:p>
                  </a:txBody>
                  <a:tcPr anchor="ctr" anchorCtr="1"/>
                </a:tc>
                <a:tc>
                  <a:txBody>
                    <a:bodyPr/>
                    <a:lstStyle/>
                    <a:p>
                      <a:r>
                        <a:rPr lang="en-US" sz="2400" dirty="0" smtClean="0"/>
                        <a:t>Date</a:t>
                      </a:r>
                      <a:endParaRPr lang="en-US" sz="2400" dirty="0"/>
                    </a:p>
                  </a:txBody>
                  <a:tcPr anchor="ctr" anchorCtr="1"/>
                </a:tc>
                <a:tc>
                  <a:txBody>
                    <a:bodyPr/>
                    <a:lstStyle/>
                    <a:p>
                      <a:r>
                        <a:rPr lang="en-US" sz="2400" dirty="0" smtClean="0"/>
                        <a:t>Changes in Russia</a:t>
                      </a:r>
                      <a:endParaRPr lang="en-US" sz="2400" dirty="0"/>
                    </a:p>
                  </a:txBody>
                  <a:tcPr anchor="ctr" anchorCtr="1"/>
                </a:tc>
              </a:tr>
              <a:tr h="824979">
                <a:tc>
                  <a:txBody>
                    <a:bodyPr/>
                    <a:lstStyle/>
                    <a:p>
                      <a:pPr algn="r"/>
                      <a:endParaRPr lang="en-US" dirty="0"/>
                    </a:p>
                  </a:txBody>
                  <a:tcPr anchor="ctr" anchorCtr="1"/>
                </a:tc>
                <a:tc>
                  <a:txBody>
                    <a:bodyPr/>
                    <a:lstStyle/>
                    <a:p>
                      <a:pPr algn="ctr"/>
                      <a:r>
                        <a:rPr lang="en-US" dirty="0" smtClean="0"/>
                        <a:t>1990</a:t>
                      </a:r>
                    </a:p>
                  </a:txBody>
                  <a:tcPr anchor="ctr" anchorCtr="1"/>
                </a:tc>
                <a:tc>
                  <a:txBody>
                    <a:bodyPr/>
                    <a:lstStyle/>
                    <a:p>
                      <a:pPr algn="l"/>
                      <a:endParaRPr lang="en-US" dirty="0"/>
                    </a:p>
                  </a:txBody>
                  <a:tcPr anchor="ctr" anchorCtr="1"/>
                </a:tc>
              </a:tr>
              <a:tr h="824979">
                <a:tc>
                  <a:txBody>
                    <a:bodyPr/>
                    <a:lstStyle/>
                    <a:p>
                      <a:pPr algn="r"/>
                      <a:r>
                        <a:rPr lang="en-US" dirty="0" smtClean="0"/>
                        <a:t>Lithuania</a:t>
                      </a:r>
                      <a:r>
                        <a:rPr lang="en-US" baseline="0" dirty="0" smtClean="0"/>
                        <a:t> becomes independent</a:t>
                      </a:r>
                      <a:endParaRPr lang="en-US" dirty="0"/>
                    </a:p>
                  </a:txBody>
                  <a:tcPr anchor="ctr" anchorCtr="1"/>
                </a:tc>
                <a:tc>
                  <a:txBody>
                    <a:bodyPr/>
                    <a:lstStyle/>
                    <a:p>
                      <a:pPr algn="ctr"/>
                      <a:r>
                        <a:rPr lang="en-US" dirty="0" smtClean="0"/>
                        <a:t>March</a:t>
                      </a:r>
                    </a:p>
                  </a:txBody>
                  <a:tcPr anchor="ctr" anchorCtr="1"/>
                </a:tc>
                <a:tc>
                  <a:txBody>
                    <a:bodyPr/>
                    <a:lstStyle/>
                    <a:p>
                      <a:pPr algn="l"/>
                      <a:endParaRPr lang="en-US" dirty="0"/>
                    </a:p>
                  </a:txBody>
                  <a:tcPr anchor="ctr" anchorCtr="1"/>
                </a:tc>
              </a:tr>
              <a:tr h="824979">
                <a:tc>
                  <a:txBody>
                    <a:bodyPr/>
                    <a:lstStyle/>
                    <a:p>
                      <a:pPr algn="r"/>
                      <a:endParaRPr lang="en-US" dirty="0"/>
                    </a:p>
                  </a:txBody>
                  <a:tcPr anchor="ctr" anchorCtr="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May</a:t>
                      </a:r>
                      <a:endParaRPr lang="en-US" dirty="0"/>
                    </a:p>
                  </a:txBody>
                  <a:tcPr anchor="ctr" anchorCtr="1"/>
                </a:tc>
                <a:tc>
                  <a:txBody>
                    <a:bodyPr/>
                    <a:lstStyle/>
                    <a:p>
                      <a:pPr algn="l"/>
                      <a:r>
                        <a:rPr lang="en-US" dirty="0" smtClean="0"/>
                        <a:t>Boris Yeltsin</a:t>
                      </a:r>
                      <a:r>
                        <a:rPr lang="en-US" baseline="0" dirty="0" smtClean="0"/>
                        <a:t> was elected as President of Russia</a:t>
                      </a:r>
                      <a:endParaRPr lang="en-US" dirty="0"/>
                    </a:p>
                  </a:txBody>
                  <a:tcPr anchor="ctr" anchorCtr="1"/>
                </a:tc>
              </a:tr>
              <a:tr h="824979">
                <a:tc>
                  <a:txBody>
                    <a:bodyPr/>
                    <a:lstStyle/>
                    <a:p>
                      <a:pPr algn="r"/>
                      <a:r>
                        <a:rPr lang="en-US" dirty="0" smtClean="0"/>
                        <a:t>Germany reunited</a:t>
                      </a:r>
                      <a:endParaRPr lang="en-US" dirty="0"/>
                    </a:p>
                  </a:txBody>
                  <a:tcPr anchor="ctr" anchorCtr="1"/>
                </a:tc>
                <a:tc>
                  <a:txBody>
                    <a:bodyPr/>
                    <a:lstStyle/>
                    <a:p>
                      <a:pPr algn="ctr"/>
                      <a:r>
                        <a:rPr lang="en-US" dirty="0" smtClean="0"/>
                        <a:t>October</a:t>
                      </a:r>
                      <a:endParaRPr lang="en-US" dirty="0"/>
                    </a:p>
                  </a:txBody>
                  <a:tcPr anchor="ctr" anchorCtr="1"/>
                </a:tc>
                <a:tc>
                  <a:txBody>
                    <a:bodyPr/>
                    <a:lstStyle/>
                    <a:p>
                      <a:pPr algn="l"/>
                      <a:endParaRPr lang="en-US" dirty="0"/>
                    </a:p>
                  </a:txBody>
                  <a:tcPr anchor="ctr" anchorCtr="1"/>
                </a:tc>
              </a:tr>
              <a:tr h="824979">
                <a:tc>
                  <a:txBody>
                    <a:bodyPr/>
                    <a:lstStyle/>
                    <a:p>
                      <a:pPr algn="r"/>
                      <a:endParaRPr lang="en-US" dirty="0"/>
                    </a:p>
                  </a:txBody>
                  <a:tcPr anchor="ctr" anchorCtr="1"/>
                </a:tc>
                <a:tc>
                  <a:txBody>
                    <a:bodyPr/>
                    <a:lstStyle/>
                    <a:p>
                      <a:pPr algn="ctr"/>
                      <a:r>
                        <a:rPr lang="en-US" dirty="0" smtClean="0"/>
                        <a:t>1991</a:t>
                      </a:r>
                      <a:endParaRPr lang="en-US" dirty="0"/>
                    </a:p>
                  </a:txBody>
                  <a:tcPr anchor="ctr" anchorCtr="1"/>
                </a:tc>
                <a:tc>
                  <a:txBody>
                    <a:bodyPr/>
                    <a:lstStyle/>
                    <a:p>
                      <a:pPr algn="l"/>
                      <a:endParaRPr lang="en-US" dirty="0"/>
                    </a:p>
                  </a:txBody>
                  <a:tcPr anchor="ctr" anchorCtr="1"/>
                </a:tc>
              </a:tr>
              <a:tr h="824979">
                <a:tc>
                  <a:txBody>
                    <a:bodyPr/>
                    <a:lstStyle/>
                    <a:p>
                      <a:pPr algn="r"/>
                      <a:endParaRPr lang="en-US" dirty="0"/>
                    </a:p>
                  </a:txBody>
                  <a:tcPr anchor="ctr" anchorCtr="1"/>
                </a:tc>
                <a:tc>
                  <a:txBody>
                    <a:bodyPr/>
                    <a:lstStyle/>
                    <a:p>
                      <a:pPr algn="ctr"/>
                      <a:r>
                        <a:rPr lang="en-US" dirty="0" smtClean="0"/>
                        <a:t>May</a:t>
                      </a:r>
                      <a:endParaRPr lang="en-US" dirty="0"/>
                    </a:p>
                  </a:txBody>
                  <a:tcPr anchor="ctr" anchorCtr="1"/>
                </a:tc>
                <a:tc>
                  <a:txBody>
                    <a:bodyPr/>
                    <a:lstStyle/>
                    <a:p>
                      <a:pPr algn="l"/>
                      <a:r>
                        <a:rPr lang="en-US" dirty="0" smtClean="0"/>
                        <a:t>End</a:t>
                      </a:r>
                      <a:r>
                        <a:rPr lang="en-US" baseline="0" dirty="0" smtClean="0"/>
                        <a:t> of the Soviet Union</a:t>
                      </a:r>
                      <a:endParaRPr lang="en-US" dirty="0"/>
                    </a:p>
                  </a:txBody>
                  <a:tcPr anchor="ctr" anchorCtr="1"/>
                </a:tc>
              </a:tr>
            </a:tbl>
          </a:graphicData>
        </a:graphic>
      </p:graphicFrame>
    </p:spTree>
    <p:extLst>
      <p:ext uri="{BB962C8B-B14F-4D97-AF65-F5344CB8AC3E}">
        <p14:creationId xmlns:p14="http://schemas.microsoft.com/office/powerpoint/2010/main" val="148481214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288486"/>
          </a:xfrm>
        </p:spPr>
        <p:txBody>
          <a:bodyPr>
            <a:normAutofit/>
          </a:bodyPr>
          <a:lstStyle/>
          <a:p>
            <a:r>
              <a:rPr lang="en-US" dirty="0" smtClean="0"/>
              <a:t>When Lithuania became independent in 1990 the Soviet Union’s control over Eastern Europe was nearly over.</a:t>
            </a:r>
          </a:p>
          <a:p>
            <a:r>
              <a:rPr lang="en-US" dirty="0" smtClean="0"/>
              <a:t>Forty-five years of communism ended as for the first time countries elected their own democratic governments. </a:t>
            </a:r>
          </a:p>
          <a:p>
            <a:r>
              <a:rPr lang="en-US" dirty="0" smtClean="0"/>
              <a:t>Why did this collapse take place?</a:t>
            </a:r>
            <a:endParaRPr lang="en-US" dirty="0"/>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smtClean="0"/>
              <a:t>How far was Gorbachev personally for the collapse of Soviet control over Eastern Europe?</a:t>
            </a:r>
            <a:endParaRPr lang="en-US" sz="3000" dirty="0"/>
          </a:p>
        </p:txBody>
      </p:sp>
    </p:spTree>
    <p:extLst>
      <p:ext uri="{BB962C8B-B14F-4D97-AF65-F5344CB8AC3E}">
        <p14:creationId xmlns:p14="http://schemas.microsoft.com/office/powerpoint/2010/main" val="14734824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2" name="Title 1"/>
          <p:cNvSpPr>
            <a:spLocks noGrp="1"/>
          </p:cNvSpPr>
          <p:nvPr>
            <p:ph type="title"/>
          </p:nvPr>
        </p:nvSpPr>
        <p:spPr>
          <a:xfrm>
            <a:off x="168080" y="274638"/>
            <a:ext cx="8518720" cy="864472"/>
          </a:xfrm>
        </p:spPr>
        <p:txBody>
          <a:bodyPr>
            <a:normAutofit fontScale="90000"/>
          </a:bodyPr>
          <a:lstStyle/>
          <a:p>
            <a:r>
              <a:rPr lang="en-US" dirty="0" smtClean="0"/>
              <a:t>Eastern Europe Warsaw Pact Members</a:t>
            </a:r>
            <a:endParaRPr lang="en-US" dirty="0"/>
          </a:p>
        </p:txBody>
      </p:sp>
      <p:pic>
        <p:nvPicPr>
          <p:cNvPr id="6" name="Picture 5" descr="28bb032a-e400-4e98-aeda-85fa13031d0aimag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891" y="1120433"/>
            <a:ext cx="6704510" cy="5555165"/>
          </a:xfrm>
          <a:prstGeom prst="rect">
            <a:avLst/>
          </a:prstGeom>
        </p:spPr>
      </p:pic>
    </p:spTree>
    <p:extLst>
      <p:ext uri="{BB962C8B-B14F-4D97-AF65-F5344CB8AC3E}">
        <p14:creationId xmlns:p14="http://schemas.microsoft.com/office/powerpoint/2010/main" val="138250251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7"/>
            <a:ext cx="8229600" cy="5760103"/>
          </a:xfrm>
        </p:spPr>
        <p:txBody>
          <a:bodyPr>
            <a:normAutofit/>
          </a:bodyPr>
          <a:lstStyle/>
          <a:p>
            <a:r>
              <a:rPr lang="en-US" dirty="0" smtClean="0"/>
              <a:t>When Mikhail Gorbachev was elected ruler of the Soviet Union, he set about reforming the country.</a:t>
            </a:r>
          </a:p>
          <a:p>
            <a:r>
              <a:rPr lang="en-US" dirty="0" smtClean="0"/>
              <a:t>Realizing the need for change, he set about driving the Soviet Union forwards.</a:t>
            </a:r>
          </a:p>
          <a:p>
            <a:r>
              <a:rPr lang="en-US" dirty="0" smtClean="0"/>
              <a:t>His major changes included attempting to modernize the Soviet Union’s economy as well as attempting to tackle corruption and alcoholism.</a:t>
            </a:r>
          </a:p>
          <a:p>
            <a:r>
              <a:rPr lang="en-US" dirty="0" smtClean="0"/>
              <a:t>There were two key policies: glasnost and perestroika.</a:t>
            </a:r>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The role of Gorbachev</a:t>
            </a:r>
            <a:endParaRPr lang="en-US" sz="3600" dirty="0"/>
          </a:p>
        </p:txBody>
      </p:sp>
    </p:spTree>
    <p:extLst>
      <p:ext uri="{BB962C8B-B14F-4D97-AF65-F5344CB8AC3E}">
        <p14:creationId xmlns:p14="http://schemas.microsoft.com/office/powerpoint/2010/main" val="334517583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509122"/>
          </a:xfrm>
        </p:spPr>
        <p:txBody>
          <a:bodyPr>
            <a:normAutofit/>
          </a:bodyPr>
          <a:lstStyle/>
          <a:p>
            <a:r>
              <a:rPr lang="en-US" dirty="0" smtClean="0"/>
              <a:t>The policy was social and political reforms that Gorbachev introduced.</a:t>
            </a:r>
          </a:p>
          <a:p>
            <a:r>
              <a:rPr lang="en-US" dirty="0" smtClean="0"/>
              <a:t>These included the following:</a:t>
            </a:r>
          </a:p>
          <a:p>
            <a:pPr lvl="1"/>
            <a:r>
              <a:rPr lang="en-US" dirty="0" smtClean="0"/>
              <a:t>More freedom for the media</a:t>
            </a:r>
          </a:p>
          <a:p>
            <a:pPr lvl="1"/>
            <a:r>
              <a:rPr lang="en-US" dirty="0" smtClean="0"/>
              <a:t>Allowing news to be transmitted of government corruption and criticism of government officials.</a:t>
            </a:r>
          </a:p>
          <a:p>
            <a:r>
              <a:rPr lang="en-US" dirty="0" smtClean="0"/>
              <a:t>This was all about transparency or “openness” to society in the Soviet Union, allowing more people to be involved in the political process through freedom of expression. </a:t>
            </a:r>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Glasnost</a:t>
            </a:r>
            <a:endParaRPr lang="en-US" sz="3600" dirty="0"/>
          </a:p>
        </p:txBody>
      </p:sp>
    </p:spTree>
    <p:extLst>
      <p:ext uri="{BB962C8B-B14F-4D97-AF65-F5344CB8AC3E}">
        <p14:creationId xmlns:p14="http://schemas.microsoft.com/office/powerpoint/2010/main" val="358842155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509122"/>
          </a:xfrm>
        </p:spPr>
        <p:txBody>
          <a:bodyPr>
            <a:normAutofit/>
          </a:bodyPr>
          <a:lstStyle/>
          <a:p>
            <a:r>
              <a:rPr lang="en-US" dirty="0" smtClean="0"/>
              <a:t>Gorbachev tried to encourage this by revealing parts of Russia’s past that had previously been hidden, such as details about more brutal parts of Stalin’s rule.</a:t>
            </a:r>
          </a:p>
          <a:p>
            <a:r>
              <a:rPr lang="en-US" dirty="0" smtClean="0"/>
              <a:t>This was something new to the Soviet Union.</a:t>
            </a:r>
            <a:endParaRPr lang="en-US" dirty="0"/>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Glasnost</a:t>
            </a:r>
            <a:endParaRPr lang="en-US" sz="3600" dirty="0"/>
          </a:p>
        </p:txBody>
      </p:sp>
    </p:spTree>
    <p:extLst>
      <p:ext uri="{BB962C8B-B14F-4D97-AF65-F5344CB8AC3E}">
        <p14:creationId xmlns:p14="http://schemas.microsoft.com/office/powerpoint/2010/main" val="330623372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760102"/>
          </a:xfrm>
        </p:spPr>
        <p:txBody>
          <a:bodyPr>
            <a:normAutofit fontScale="92500"/>
          </a:bodyPr>
          <a:lstStyle/>
          <a:p>
            <a:r>
              <a:rPr lang="en-US" dirty="0" smtClean="0"/>
              <a:t>The second policy was known as perestroika, meaning “restructuring”.  This lead to a series of economic, political, and cultural reforms that aimed to make the Soviet economy a more modern and efficient system.  This included:</a:t>
            </a:r>
          </a:p>
          <a:p>
            <a:pPr lvl="1"/>
            <a:r>
              <a:rPr lang="en-US" dirty="0" smtClean="0"/>
              <a:t>Encouraging the private ownership of Soviet industry and agriculture.</a:t>
            </a:r>
          </a:p>
          <a:p>
            <a:pPr lvl="1"/>
            <a:r>
              <a:rPr lang="en-US" dirty="0" smtClean="0"/>
              <a:t>Reducing state control over imports and exports.</a:t>
            </a:r>
          </a:p>
          <a:p>
            <a:pPr lvl="1"/>
            <a:r>
              <a:rPr lang="en-US" dirty="0" smtClean="0"/>
              <a:t>Allowing trade with non-Eastern bloc countries.</a:t>
            </a:r>
          </a:p>
          <a:p>
            <a:pPr lvl="1"/>
            <a:r>
              <a:rPr lang="en-US" dirty="0" smtClean="0"/>
              <a:t>Allowing foreign investments in Russian businesses.</a:t>
            </a:r>
          </a:p>
          <a:p>
            <a:pPr lvl="1"/>
            <a:r>
              <a:rPr lang="en-US" dirty="0" smtClean="0"/>
              <a:t>An increase in the production and trade in consumer goods.</a:t>
            </a:r>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Perestroika</a:t>
            </a:r>
            <a:endParaRPr lang="en-US" sz="3600" dirty="0"/>
          </a:p>
        </p:txBody>
      </p:sp>
    </p:spTree>
    <p:extLst>
      <p:ext uri="{BB962C8B-B14F-4D97-AF65-F5344CB8AC3E}">
        <p14:creationId xmlns:p14="http://schemas.microsoft.com/office/powerpoint/2010/main" val="358061040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760102"/>
          </a:xfrm>
        </p:spPr>
        <p:txBody>
          <a:bodyPr>
            <a:normAutofit/>
          </a:bodyPr>
          <a:lstStyle/>
          <a:p>
            <a:r>
              <a:rPr lang="en-US" dirty="0" smtClean="0"/>
              <a:t>Gorbachev’s policies of promoting “openness” through glasnost applied not only within Russia; he realized that Eastern Europe must be allowed to choose its own destiny.</a:t>
            </a:r>
          </a:p>
          <a:p>
            <a:r>
              <a:rPr lang="en-US" dirty="0" smtClean="0"/>
              <a:t>Gorbachev made it clear he would not stand in the way of attempts at democracy in Warsaw Pact countries, and that, unlike in the past, troops would not be used to keep countries tied to the Soviet Union.</a:t>
            </a:r>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Actions in Eastern Europe</a:t>
            </a:r>
            <a:endParaRPr lang="en-US" sz="4000" dirty="0"/>
          </a:p>
        </p:txBody>
      </p:sp>
    </p:spTree>
    <p:extLst>
      <p:ext uri="{BB962C8B-B14F-4D97-AF65-F5344CB8AC3E}">
        <p14:creationId xmlns:p14="http://schemas.microsoft.com/office/powerpoint/2010/main" val="414542432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760102"/>
          </a:xfrm>
        </p:spPr>
        <p:txBody>
          <a:bodyPr>
            <a:normAutofit fontScale="92500"/>
          </a:bodyPr>
          <a:lstStyle/>
          <a:p>
            <a:r>
              <a:rPr lang="en-US" dirty="0" smtClean="0"/>
              <a:t>There were three key reasons for this change.</a:t>
            </a:r>
          </a:p>
          <a:p>
            <a:pPr lvl="1"/>
            <a:r>
              <a:rPr lang="en-US" dirty="0" smtClean="0"/>
              <a:t>Gorbachev was a reformer.  He believed the Soviet Union was out of date in controlling others and that people should be allowed a say in who ruled them.</a:t>
            </a:r>
          </a:p>
          <a:p>
            <a:pPr lvl="1"/>
            <a:r>
              <a:rPr lang="en-US" dirty="0" smtClean="0"/>
              <a:t>Economically, the union was crumbling.  Food shortages were so common that by the end of the 1980s the wartime system of food cards had been reintroduced.</a:t>
            </a:r>
          </a:p>
          <a:p>
            <a:pPr lvl="1"/>
            <a:r>
              <a:rPr lang="en-US" dirty="0" smtClean="0"/>
              <a:t>Gorbachev saw his main priority as reforming Russia.  To do this he couldn’t be focused on maintaining control of Eastern Europe.  The Soviet Union could no longer afford to maintain the military presence needed to control its European satellite states. </a:t>
            </a:r>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Actions in Eastern Europe</a:t>
            </a:r>
            <a:endParaRPr lang="en-US" sz="4000" dirty="0"/>
          </a:p>
        </p:txBody>
      </p:sp>
    </p:spTree>
    <p:extLst>
      <p:ext uri="{BB962C8B-B14F-4D97-AF65-F5344CB8AC3E}">
        <p14:creationId xmlns:p14="http://schemas.microsoft.com/office/powerpoint/2010/main" val="297879771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760102"/>
          </a:xfrm>
        </p:spPr>
        <p:txBody>
          <a:bodyPr>
            <a:normAutofit lnSpcReduction="10000"/>
          </a:bodyPr>
          <a:lstStyle/>
          <a:p>
            <a:r>
              <a:rPr lang="en-US" dirty="0" smtClean="0"/>
              <a:t>The independence movement in some Eastern European countries was growing.  Gradually people pressure forced the changes through.</a:t>
            </a:r>
          </a:p>
          <a:p>
            <a:r>
              <a:rPr lang="en-US" b="1" u="sng" dirty="0" smtClean="0"/>
              <a:t>Poland</a:t>
            </a:r>
            <a:r>
              <a:rPr lang="en-US" dirty="0" smtClean="0"/>
              <a:t>: The Solidarity movement had shown that a unified and largely peaceful movement which wanted reform could succeed.</a:t>
            </a:r>
          </a:p>
          <a:p>
            <a:r>
              <a:rPr lang="en-US" b="1" u="sng" dirty="0" smtClean="0"/>
              <a:t>Hungary</a:t>
            </a:r>
            <a:r>
              <a:rPr lang="en-US" dirty="0" smtClean="0"/>
              <a:t>: Parliament adopted a “democracy package”, which included trade union rights, personal freedoms, a less restricted press, more voting rights, and acknowledgement that the uprising of 1956 was a popular movement not a foreign insurgency.</a:t>
            </a:r>
            <a:endParaRPr lang="en-US" b="1" u="sng" dirty="0" smtClean="0"/>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The role of other countries</a:t>
            </a:r>
            <a:endParaRPr lang="en-US" sz="4000" dirty="0"/>
          </a:p>
        </p:txBody>
      </p:sp>
    </p:spTree>
    <p:extLst>
      <p:ext uri="{BB962C8B-B14F-4D97-AF65-F5344CB8AC3E}">
        <p14:creationId xmlns:p14="http://schemas.microsoft.com/office/powerpoint/2010/main" val="380888485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560604"/>
          </a:xfrm>
        </p:spPr>
        <p:txBody>
          <a:bodyPr>
            <a:normAutofit/>
          </a:bodyPr>
          <a:lstStyle/>
          <a:p>
            <a:r>
              <a:rPr lang="en-US" b="1" u="sng" dirty="0" smtClean="0"/>
              <a:t>East Germany</a:t>
            </a:r>
            <a:r>
              <a:rPr lang="en-US" dirty="0" smtClean="0"/>
              <a:t>: Mass emigration through newly opened borders raised the hope of change.  When the government there moved to repress a popular movement, a visit by Gorbachev inspired the movement as he urged the Communist Party there to reform.  One night by accident an official declared an end to the restrictions on travel.  With this crowds gathered and the Berlin Wall was torn down.  Germany unified a year later.</a:t>
            </a:r>
            <a:endParaRPr lang="en-US" b="1" u="sng" dirty="0" smtClean="0"/>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The role of other countries</a:t>
            </a:r>
            <a:endParaRPr lang="en-US" sz="4000" dirty="0"/>
          </a:p>
        </p:txBody>
      </p:sp>
    </p:spTree>
    <p:extLst>
      <p:ext uri="{BB962C8B-B14F-4D97-AF65-F5344CB8AC3E}">
        <p14:creationId xmlns:p14="http://schemas.microsoft.com/office/powerpoint/2010/main" val="314558391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560604"/>
          </a:xfrm>
        </p:spPr>
        <p:txBody>
          <a:bodyPr>
            <a:normAutofit/>
          </a:bodyPr>
          <a:lstStyle/>
          <a:p>
            <a:r>
              <a:rPr lang="en-US" b="1" u="sng" dirty="0" smtClean="0"/>
              <a:t>Romania</a:t>
            </a:r>
            <a:r>
              <a:rPr lang="en-US" dirty="0" smtClean="0"/>
              <a:t>: Leader </a:t>
            </a:r>
            <a:r>
              <a:rPr lang="en-US" dirty="0" err="1" smtClean="0"/>
              <a:t>Nicolae</a:t>
            </a:r>
            <a:r>
              <a:rPr lang="en-US" dirty="0" smtClean="0"/>
              <a:t> Ceausescu had stated he intended to see off any anti-communist protests, but while he was out of the country his people began to protest.  Ceausescu ordered the protestors to be fired upon.  The military refused and Ceausescu was forced to flee.  Free democratic elections were held in 1990.</a:t>
            </a:r>
            <a:endParaRPr lang="en-US" b="1" u="sng" dirty="0" smtClean="0"/>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The role of other countries</a:t>
            </a:r>
            <a:endParaRPr lang="en-US" sz="4000" dirty="0"/>
          </a:p>
        </p:txBody>
      </p:sp>
    </p:spTree>
    <p:extLst>
      <p:ext uri="{BB962C8B-B14F-4D97-AF65-F5344CB8AC3E}">
        <p14:creationId xmlns:p14="http://schemas.microsoft.com/office/powerpoint/2010/main" val="46717617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560604"/>
          </a:xfrm>
        </p:spPr>
        <p:txBody>
          <a:bodyPr>
            <a:normAutofit/>
          </a:bodyPr>
          <a:lstStyle/>
          <a:p>
            <a:r>
              <a:rPr lang="en-US" dirty="0" smtClean="0"/>
              <a:t>Between the spring of 1989 and the spring of 1991 every communist or former communist Eastern European country held democratic parliamentary elections for the first time in years.  Soviet Union control was over.</a:t>
            </a:r>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The role of other countries</a:t>
            </a:r>
            <a:endParaRPr lang="en-US" sz="4000" dirty="0"/>
          </a:p>
        </p:txBody>
      </p:sp>
    </p:spTree>
    <p:extLst>
      <p:ext uri="{BB962C8B-B14F-4D97-AF65-F5344CB8AC3E}">
        <p14:creationId xmlns:p14="http://schemas.microsoft.com/office/powerpoint/2010/main" val="10333704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64567"/>
            <a:ext cx="7772400" cy="1470025"/>
          </a:xfrm>
        </p:spPr>
        <p:txBody>
          <a:bodyPr>
            <a:normAutofit fontScale="90000"/>
          </a:bodyPr>
          <a:lstStyle/>
          <a:p>
            <a:r>
              <a:rPr lang="en-US" dirty="0"/>
              <a:t>Why was there opposition to </a:t>
            </a:r>
            <a:r>
              <a:rPr lang="en-US" dirty="0" smtClean="0"/>
              <a:t>Soviet </a:t>
            </a:r>
            <a:r>
              <a:rPr lang="en-US" dirty="0"/>
              <a:t>Control in Hungary in 1956 and Czechoslovakia in 1968, and how did the USSR react to this opposition?</a:t>
            </a:r>
          </a:p>
        </p:txBody>
      </p:sp>
      <p:pic>
        <p:nvPicPr>
          <p:cNvPr id="4" name="Picture 3" descr="2000px-Warsaw_Pact_Logo.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039" y="1"/>
            <a:ext cx="3602610" cy="4297914"/>
          </a:xfrm>
          <a:prstGeom prst="rect">
            <a:avLst/>
          </a:prstGeom>
        </p:spPr>
      </p:pic>
    </p:spTree>
    <p:extLst>
      <p:ext uri="{BB962C8B-B14F-4D97-AF65-F5344CB8AC3E}">
        <p14:creationId xmlns:p14="http://schemas.microsoft.com/office/powerpoint/2010/main" val="283259858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560604"/>
          </a:xfrm>
        </p:spPr>
        <p:txBody>
          <a:bodyPr>
            <a:normAutofit/>
          </a:bodyPr>
          <a:lstStyle/>
          <a:p>
            <a:r>
              <a:rPr lang="en-US" dirty="0" smtClean="0"/>
              <a:t>It wasn’t just the actions of Gorbachev through that lead to the collapse of Soviet control; there were also wider issues.</a:t>
            </a:r>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External Factors</a:t>
            </a:r>
            <a:endParaRPr lang="en-US" sz="4000" dirty="0"/>
          </a:p>
        </p:txBody>
      </p:sp>
    </p:spTree>
    <p:extLst>
      <p:ext uri="{BB962C8B-B14F-4D97-AF65-F5344CB8AC3E}">
        <p14:creationId xmlns:p14="http://schemas.microsoft.com/office/powerpoint/2010/main" val="340361070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560604"/>
          </a:xfrm>
        </p:spPr>
        <p:txBody>
          <a:bodyPr>
            <a:normAutofit/>
          </a:bodyPr>
          <a:lstStyle/>
          <a:p>
            <a:r>
              <a:rPr lang="en-US" dirty="0" smtClean="0"/>
              <a:t>In what was originally an attempt to take control of the country, the Afghan militia, the </a:t>
            </a:r>
            <a:r>
              <a:rPr lang="en-US" dirty="0" err="1" smtClean="0"/>
              <a:t>Mujahideen</a:t>
            </a:r>
            <a:r>
              <a:rPr lang="en-US" dirty="0" smtClean="0"/>
              <a:t>, managed to engage the Soviets in what became a guerrilla-style war in 1979.</a:t>
            </a:r>
          </a:p>
          <a:p>
            <a:r>
              <a:rPr lang="en-US" dirty="0" smtClean="0"/>
              <a:t>The war badly overstretched their economy and demoralized their military.  The war led to widespread condemnation by other </a:t>
            </a:r>
            <a:r>
              <a:rPr lang="en-US" dirty="0" err="1" smtClean="0"/>
              <a:t>coutnries</a:t>
            </a:r>
            <a:r>
              <a:rPr lang="en-US" dirty="0" smtClean="0"/>
              <a:t> and pressure to withdraw.</a:t>
            </a:r>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The war in Afghanistan</a:t>
            </a:r>
            <a:endParaRPr lang="en-US" sz="4000" dirty="0"/>
          </a:p>
        </p:txBody>
      </p:sp>
    </p:spTree>
    <p:extLst>
      <p:ext uri="{BB962C8B-B14F-4D97-AF65-F5344CB8AC3E}">
        <p14:creationId xmlns:p14="http://schemas.microsoft.com/office/powerpoint/2010/main" val="750128557"/>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560604"/>
          </a:xfrm>
        </p:spPr>
        <p:txBody>
          <a:bodyPr>
            <a:normAutofit fontScale="92500" lnSpcReduction="10000"/>
          </a:bodyPr>
          <a:lstStyle/>
          <a:p>
            <a:r>
              <a:rPr lang="en-US" dirty="0" smtClean="0"/>
              <a:t>The new ruler in Russia was not the only person who wanted change.  President Ronald Reagan also sought to encourage an end to the Cold War.</a:t>
            </a:r>
          </a:p>
          <a:p>
            <a:r>
              <a:rPr lang="en-US" dirty="0" smtClean="0"/>
              <a:t>Together, Reagan and Gorbachev signed treaties to limit nuclear weapons and also encouraged people-led movements in Eastern Europe.</a:t>
            </a:r>
          </a:p>
          <a:p>
            <a:r>
              <a:rPr lang="en-US" dirty="0" smtClean="0"/>
              <a:t>Reagan had another impact as well: by increasing military spending by a third in the USA the Soviet Union felt they could not respond in the “arms race”.  This meant the Soviets needed to find another way of securing peace, this time through diplomacy.</a:t>
            </a:r>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t>The role of the USA</a:t>
            </a:r>
            <a:endParaRPr lang="en-US" sz="4000" dirty="0"/>
          </a:p>
        </p:txBody>
      </p:sp>
    </p:spTree>
    <p:extLst>
      <p:ext uri="{BB962C8B-B14F-4D97-AF65-F5344CB8AC3E}">
        <p14:creationId xmlns:p14="http://schemas.microsoft.com/office/powerpoint/2010/main" val="3961210388"/>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560604"/>
          </a:xfrm>
        </p:spPr>
        <p:txBody>
          <a:bodyPr>
            <a:normAutofit/>
          </a:bodyPr>
          <a:lstStyle/>
          <a:p>
            <a:r>
              <a:rPr lang="en-US" dirty="0" smtClean="0"/>
              <a:t>To see Gorbachev as solely responsible is perhaps too simplistic</a:t>
            </a:r>
            <a:r>
              <a:rPr lang="en-US" smtClean="0"/>
              <a:t>.  </a:t>
            </a:r>
          </a:p>
          <a:p>
            <a:r>
              <a:rPr lang="en-US" smtClean="0"/>
              <a:t>What </a:t>
            </a:r>
            <a:r>
              <a:rPr lang="en-US" dirty="0" smtClean="0"/>
              <a:t>Gorbachev did do was to create a climate in which people could make changes for themselves</a:t>
            </a:r>
            <a:r>
              <a:rPr lang="en-US" smtClean="0"/>
              <a:t>.  </a:t>
            </a:r>
          </a:p>
          <a:p>
            <a:r>
              <a:rPr lang="en-US" dirty="0" smtClean="0"/>
              <a:t>He allowed the freedoms and the rights in Russia first, then elsewhere.  </a:t>
            </a:r>
          </a:p>
          <a:p>
            <a:r>
              <a:rPr lang="en-US" dirty="0" smtClean="0"/>
              <a:t>The rest was done by popular movements, who for the first time were unshackled to allow them to seize power. </a:t>
            </a:r>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400" dirty="0" smtClean="0"/>
              <a:t>Who was responsible for the collapse of Soviet power?</a:t>
            </a:r>
            <a:endParaRPr lang="en-US" sz="3400" dirty="0"/>
          </a:p>
        </p:txBody>
      </p:sp>
    </p:spTree>
    <p:extLst>
      <p:ext uri="{BB962C8B-B14F-4D97-AF65-F5344CB8AC3E}">
        <p14:creationId xmlns:p14="http://schemas.microsoft.com/office/powerpoint/2010/main" val="223550718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3" name="Content Placeholder 2"/>
          <p:cNvSpPr>
            <a:spLocks noGrp="1"/>
          </p:cNvSpPr>
          <p:nvPr>
            <p:ph idx="1"/>
          </p:nvPr>
        </p:nvSpPr>
        <p:spPr>
          <a:xfrm>
            <a:off x="457200" y="1097898"/>
            <a:ext cx="8229600" cy="5560604"/>
          </a:xfrm>
        </p:spPr>
        <p:txBody>
          <a:bodyPr>
            <a:normAutofit/>
          </a:bodyPr>
          <a:lstStyle/>
          <a:p>
            <a:r>
              <a:rPr lang="en-US" dirty="0" smtClean="0"/>
              <a:t>Please pick 2 questions and answer it.</a:t>
            </a:r>
          </a:p>
          <a:p>
            <a:pPr lvl="1"/>
            <a:r>
              <a:rPr lang="en-US" dirty="0" smtClean="0"/>
              <a:t>5 points per </a:t>
            </a:r>
            <a:r>
              <a:rPr lang="en-US" smtClean="0"/>
              <a:t>a question</a:t>
            </a:r>
            <a:endParaRPr lang="en-US" smtClean="0"/>
          </a:p>
          <a:p>
            <a:pPr marL="514350" indent="-514350">
              <a:buFont typeface="+mj-lt"/>
              <a:buAutoNum type="arabicPeriod"/>
            </a:pPr>
            <a:r>
              <a:rPr lang="en-US" dirty="0" smtClean="0"/>
              <a:t>What caused the demand for change in Czechoslovakia?</a:t>
            </a:r>
          </a:p>
          <a:p>
            <a:pPr marL="514350" indent="-514350">
              <a:buFont typeface="+mj-lt"/>
              <a:buAutoNum type="arabicPeriod"/>
            </a:pPr>
            <a:r>
              <a:rPr lang="en-US" dirty="0" smtClean="0"/>
              <a:t>Why were people leaving East Berlin up to 1961.</a:t>
            </a:r>
          </a:p>
          <a:p>
            <a:pPr marL="514350" indent="-514350">
              <a:buFont typeface="+mj-lt"/>
              <a:buAutoNum type="arabicPeriod"/>
            </a:pPr>
            <a:r>
              <a:rPr lang="en-US" dirty="0" smtClean="0"/>
              <a:t>Explain Gorbachev’s attitude to Eastern Europe?</a:t>
            </a:r>
            <a:endParaRPr lang="en-US" dirty="0" smtClean="0"/>
          </a:p>
        </p:txBody>
      </p:sp>
      <p:sp>
        <p:nvSpPr>
          <p:cNvPr id="6" name="Title 1"/>
          <p:cNvSpPr txBox="1">
            <a:spLocks/>
          </p:cNvSpPr>
          <p:nvPr/>
        </p:nvSpPr>
        <p:spPr>
          <a:xfrm>
            <a:off x="457200" y="182613"/>
            <a:ext cx="8229600" cy="7680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400" dirty="0" smtClean="0"/>
              <a:t>Question for 10 points</a:t>
            </a:r>
            <a:endParaRPr lang="en-US" sz="3400" dirty="0"/>
          </a:p>
        </p:txBody>
      </p:sp>
    </p:spTree>
    <p:extLst>
      <p:ext uri="{BB962C8B-B14F-4D97-AF65-F5344CB8AC3E}">
        <p14:creationId xmlns:p14="http://schemas.microsoft.com/office/powerpoint/2010/main" val="21881791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88281624_thinkstockphotos-491523073.jpg"/>
          <p:cNvPicPr>
            <a:picLocks noChangeAspect="1"/>
          </p:cNvPicPr>
          <p:nvPr/>
        </p:nvPicPr>
        <p:blipFill>
          <a:blip r:embed="rId2">
            <a:alphaModFix amt="48000"/>
            <a:extLst>
              <a:ext uri="{28A0092B-C50C-407E-A947-70E740481C1C}">
                <a14:useLocalDpi xmlns:a14="http://schemas.microsoft.com/office/drawing/2010/main" val="0"/>
              </a:ext>
            </a:extLst>
          </a:blip>
          <a:stretch>
            <a:fillRect/>
          </a:stretch>
        </p:blipFill>
        <p:spPr>
          <a:xfrm>
            <a:off x="0" y="0"/>
            <a:ext cx="9144000" cy="6909483"/>
          </a:xfrm>
          <a:prstGeom prst="rect">
            <a:avLst/>
          </a:prstGeom>
        </p:spPr>
      </p:pic>
      <p:sp>
        <p:nvSpPr>
          <p:cNvPr id="2" name="Title 1"/>
          <p:cNvSpPr>
            <a:spLocks noGrp="1"/>
          </p:cNvSpPr>
          <p:nvPr>
            <p:ph type="title"/>
          </p:nvPr>
        </p:nvSpPr>
        <p:spPr>
          <a:xfrm>
            <a:off x="457200" y="274638"/>
            <a:ext cx="8229600" cy="864472"/>
          </a:xfrm>
        </p:spPr>
        <p:txBody>
          <a:bodyPr>
            <a:noAutofit/>
          </a:bodyPr>
          <a:lstStyle/>
          <a:p>
            <a:r>
              <a:rPr lang="en-US" sz="4800" dirty="0" smtClean="0"/>
              <a:t>Background</a:t>
            </a:r>
            <a:endParaRPr lang="en-US" sz="4800" dirty="0"/>
          </a:p>
        </p:txBody>
      </p:sp>
      <p:sp>
        <p:nvSpPr>
          <p:cNvPr id="3" name="Content Placeholder 2"/>
          <p:cNvSpPr>
            <a:spLocks noGrp="1"/>
          </p:cNvSpPr>
          <p:nvPr>
            <p:ph idx="1"/>
          </p:nvPr>
        </p:nvSpPr>
        <p:spPr>
          <a:xfrm>
            <a:off x="457200" y="1139110"/>
            <a:ext cx="8229600" cy="5411515"/>
          </a:xfrm>
        </p:spPr>
        <p:txBody>
          <a:bodyPr>
            <a:normAutofit fontScale="92500" lnSpcReduction="20000"/>
          </a:bodyPr>
          <a:lstStyle/>
          <a:p>
            <a:r>
              <a:rPr lang="en-US" dirty="0" smtClean="0"/>
              <a:t>After WW2 Hungary was again on the losing side (also during WW1).</a:t>
            </a:r>
            <a:r>
              <a:rPr lang="en-US" dirty="0"/>
              <a:t> </a:t>
            </a:r>
            <a:r>
              <a:rPr lang="en-US" dirty="0" smtClean="0"/>
              <a:t> Due to originally joining the war alongside the Axis Powers, fighting with Nazi Germany and against the Soviet Union.</a:t>
            </a:r>
          </a:p>
          <a:p>
            <a:r>
              <a:rPr lang="en-US" dirty="0" smtClean="0"/>
              <a:t>In 1941 when Germany attacked Russia part of the forces during the invasion was Hungarian troops.</a:t>
            </a:r>
          </a:p>
          <a:p>
            <a:r>
              <a:rPr lang="en-US" dirty="0" smtClean="0"/>
              <a:t>However by the end of the war Hungary was under Soviet Control and formed part of the Eastern bloc.</a:t>
            </a:r>
          </a:p>
          <a:p>
            <a:r>
              <a:rPr lang="en-US" dirty="0" smtClean="0"/>
              <a:t>Hungary became a satellite state of the Soviet Union.  The ruling party received orders from Moscow.</a:t>
            </a:r>
          </a:p>
        </p:txBody>
      </p:sp>
    </p:spTree>
    <p:extLst>
      <p:ext uri="{BB962C8B-B14F-4D97-AF65-F5344CB8AC3E}">
        <p14:creationId xmlns:p14="http://schemas.microsoft.com/office/powerpoint/2010/main" val="10598852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1674</TotalTime>
  <Words>5493</Words>
  <Application>Microsoft Macintosh PowerPoint</Application>
  <PresentationFormat>On-screen Show (4:3)</PresentationFormat>
  <Paragraphs>367</Paragraphs>
  <Slides>84</Slides>
  <Notes>0</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Chapter 6: How secure was the USSR’s control over Eastern Europe, 1948 – c. 1989?</vt:lpstr>
      <vt:lpstr>What will we be studying this core topic?</vt:lpstr>
      <vt:lpstr>What will we be studying this core topic?</vt:lpstr>
      <vt:lpstr>Introduction</vt:lpstr>
      <vt:lpstr>PowerPoint Presentation</vt:lpstr>
      <vt:lpstr>Introduction</vt:lpstr>
      <vt:lpstr>Eastern Europe Warsaw Pact Members</vt:lpstr>
      <vt:lpstr>Why was there opposition to Soviet Control in Hungary in 1956 and Czechoslovakia in 1968, and how did the USSR react to this opposition?</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Czechoslovakia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How secure was the USSR’s control over Eastern Europe, 1948 – c. 1989?</dc:title>
  <dc:creator>SVP</dc:creator>
  <cp:lastModifiedBy>SVP</cp:lastModifiedBy>
  <cp:revision>86</cp:revision>
  <dcterms:created xsi:type="dcterms:W3CDTF">2016-07-29T03:08:46Z</dcterms:created>
  <dcterms:modified xsi:type="dcterms:W3CDTF">2016-09-08T04:06:11Z</dcterms:modified>
</cp:coreProperties>
</file>