
<file path=[Content_Types].xml><?xml version="1.0" encoding="utf-8"?>
<Types xmlns="http://schemas.openxmlformats.org/package/2006/content-types">
  <Default Extension="xml" ContentType="application/xml"/>
  <Default Extension="jpg" ContentType="image/jpeg"/>
  <Default Extension="tiff" ContentType="image/tif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C118F7-7E07-B345-86A4-C15A2ADDED2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239944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118F7-7E07-B345-86A4-C15A2ADDED2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293551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118F7-7E07-B345-86A4-C15A2ADDED2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90820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118F7-7E07-B345-86A4-C15A2ADDED2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344939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C118F7-7E07-B345-86A4-C15A2ADDED2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100005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C118F7-7E07-B345-86A4-C15A2ADDED2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358733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C118F7-7E07-B345-86A4-C15A2ADDED2C}" type="datetimeFigureOut">
              <a:rPr lang="en-US" smtClean="0"/>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379587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118F7-7E07-B345-86A4-C15A2ADDED2C}" type="datetimeFigureOut">
              <a:rPr lang="en-US" smtClean="0"/>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354320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118F7-7E07-B345-86A4-C15A2ADDED2C}" type="datetimeFigureOut">
              <a:rPr lang="en-US" smtClean="0"/>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394515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118F7-7E07-B345-86A4-C15A2ADDED2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150627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118F7-7E07-B345-86A4-C15A2ADDED2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32CF0-5D37-574C-AE4E-18611B05E534}" type="slidenum">
              <a:rPr lang="en-US" smtClean="0"/>
              <a:t>‹#›</a:t>
            </a:fld>
            <a:endParaRPr lang="en-US"/>
          </a:p>
        </p:txBody>
      </p:sp>
    </p:spTree>
    <p:extLst>
      <p:ext uri="{BB962C8B-B14F-4D97-AF65-F5344CB8AC3E}">
        <p14:creationId xmlns:p14="http://schemas.microsoft.com/office/powerpoint/2010/main" val="4134816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118F7-7E07-B345-86A4-C15A2ADDED2C}" type="datetimeFigureOut">
              <a:rPr lang="en-US" smtClean="0"/>
              <a:t>1/17/17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32CF0-5D37-574C-AE4E-18611B05E534}" type="slidenum">
              <a:rPr lang="en-US" smtClean="0"/>
              <a:t>‹#›</a:t>
            </a:fld>
            <a:endParaRPr lang="en-US"/>
          </a:p>
        </p:txBody>
      </p:sp>
    </p:spTree>
    <p:extLst>
      <p:ext uri="{BB962C8B-B14F-4D97-AF65-F5344CB8AC3E}">
        <p14:creationId xmlns:p14="http://schemas.microsoft.com/office/powerpoint/2010/main" val="2269982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 Id="rId3" Type="http://schemas.openxmlformats.org/officeDocument/2006/relationships/image" Target="../media/image7.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 Id="rId3"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ncient Rome.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900809"/>
          </a:xfrm>
          <a:prstGeom prst="rect">
            <a:avLst/>
          </a:prstGeom>
        </p:spPr>
      </p:pic>
    </p:spTree>
    <p:extLst>
      <p:ext uri="{BB962C8B-B14F-4D97-AF65-F5344CB8AC3E}">
        <p14:creationId xmlns:p14="http://schemas.microsoft.com/office/powerpoint/2010/main" val="4107812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The Etruscans</a:t>
            </a:r>
            <a:endParaRPr lang="en-US" dirty="0">
              <a:solidFill>
                <a:schemeClr val="bg1"/>
              </a:solidFill>
            </a:endParaRPr>
          </a:p>
        </p:txBody>
      </p:sp>
      <p:pic>
        <p:nvPicPr>
          <p:cNvPr id="6" name="Picture 5" descr="affresco-etruschi-toscana-107324_632x33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571" y="1796143"/>
            <a:ext cx="8026400" cy="4191000"/>
          </a:xfrm>
          <a:prstGeom prst="rect">
            <a:avLst/>
          </a:prstGeom>
        </p:spPr>
      </p:pic>
    </p:spTree>
    <p:extLst>
      <p:ext uri="{BB962C8B-B14F-4D97-AF65-F5344CB8AC3E}">
        <p14:creationId xmlns:p14="http://schemas.microsoft.com/office/powerpoint/2010/main" val="11418431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The Etruscans</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normAutofit/>
          </a:bodyPr>
          <a:lstStyle/>
          <a:p>
            <a:r>
              <a:rPr lang="en-US" dirty="0"/>
              <a:t>At first Rome was ruled by Latin kings. Around 616 BC, however, it came under the rule of the Etruscans of northern Italy. </a:t>
            </a:r>
            <a:endParaRPr lang="en-US" dirty="0" smtClean="0"/>
          </a:p>
          <a:p>
            <a:r>
              <a:rPr lang="en-US" dirty="0" smtClean="0"/>
              <a:t>From </a:t>
            </a:r>
            <a:r>
              <a:rPr lang="en-US" dirty="0"/>
              <a:t>evidence found at Etruscan </a:t>
            </a:r>
            <a:r>
              <a:rPr lang="en-US" dirty="0" smtClean="0"/>
              <a:t>cemeteries</a:t>
            </a:r>
            <a:r>
              <a:rPr lang="en-US" dirty="0"/>
              <a:t>, scholars believe that they were great metalworkers and jewelers whose culture had been heavily influenced by Greece. </a:t>
            </a:r>
            <a:endParaRPr lang="en-US" dirty="0" smtClean="0"/>
          </a:p>
        </p:txBody>
      </p:sp>
    </p:spTree>
    <p:extLst>
      <p:ext uri="{BB962C8B-B14F-4D97-AF65-F5344CB8AC3E}">
        <p14:creationId xmlns:p14="http://schemas.microsoft.com/office/powerpoint/2010/main" val="12126581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Rome Becomes a Republic</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normAutofit/>
          </a:bodyPr>
          <a:lstStyle/>
          <a:p>
            <a:r>
              <a:rPr lang="en-US" dirty="0"/>
              <a:t>According to ancient historians, the Etruscans ruled Rome until 509 BC, when the Romans revolted and threw out the last king, a tyrant. </a:t>
            </a:r>
            <a:endParaRPr lang="en-US" dirty="0" smtClean="0"/>
          </a:p>
          <a:p>
            <a:r>
              <a:rPr lang="en-US" dirty="0" smtClean="0"/>
              <a:t>In </a:t>
            </a:r>
            <a:r>
              <a:rPr lang="en-US" dirty="0"/>
              <a:t>place of the monarchy, the Romans </a:t>
            </a:r>
            <a:r>
              <a:rPr lang="en-US" dirty="0" smtClean="0"/>
              <a:t>established </a:t>
            </a:r>
            <a:r>
              <a:rPr lang="en-US" dirty="0"/>
              <a:t>a new type of </a:t>
            </a:r>
            <a:r>
              <a:rPr lang="en-US" dirty="0" smtClean="0"/>
              <a:t>government a </a:t>
            </a:r>
            <a:r>
              <a:rPr lang="en-US" b="1" dirty="0"/>
              <a:t>republic, </a:t>
            </a:r>
            <a:r>
              <a:rPr lang="en-US" dirty="0"/>
              <a:t>in which elected officials governed the state. </a:t>
            </a:r>
            <a:endParaRPr lang="en-US" dirty="0"/>
          </a:p>
        </p:txBody>
      </p:sp>
    </p:spTree>
    <p:extLst>
      <p:ext uri="{BB962C8B-B14F-4D97-AF65-F5344CB8AC3E}">
        <p14:creationId xmlns:p14="http://schemas.microsoft.com/office/powerpoint/2010/main" val="25283445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Patricians and Plebeians</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normAutofit fontScale="92500" lnSpcReduction="10000"/>
          </a:bodyPr>
          <a:lstStyle/>
          <a:p>
            <a:r>
              <a:rPr lang="en-US" dirty="0" smtClean="0"/>
              <a:t>In the early days </a:t>
            </a:r>
            <a:r>
              <a:rPr lang="en-US" dirty="0"/>
              <a:t>of the Republic, the heads of a few aristocratic families, known as </a:t>
            </a:r>
            <a:r>
              <a:rPr lang="en-US" b="1" dirty="0"/>
              <a:t>patricians, </a:t>
            </a:r>
            <a:r>
              <a:rPr lang="en-US" dirty="0"/>
              <a:t>elected officials from among themselves. </a:t>
            </a:r>
            <a:endParaRPr lang="en-US" dirty="0" smtClean="0"/>
          </a:p>
          <a:p>
            <a:r>
              <a:rPr lang="en-US" dirty="0" smtClean="0"/>
              <a:t>Organized </a:t>
            </a:r>
            <a:r>
              <a:rPr lang="en-US" dirty="0"/>
              <a:t>in clans, patrician families controlled every aspect of society—politics, religion, economics, and the military. </a:t>
            </a:r>
            <a:endParaRPr lang="en-US" dirty="0" smtClean="0"/>
          </a:p>
          <a:p>
            <a:r>
              <a:rPr lang="en-US" dirty="0" smtClean="0"/>
              <a:t>Patricians </a:t>
            </a:r>
            <a:r>
              <a:rPr lang="en-US" dirty="0"/>
              <a:t>maintained their power through a patronage system in which wealthy Romans provided financial, social, or legal </a:t>
            </a:r>
            <a:r>
              <a:rPr lang="en-US" dirty="0" smtClean="0"/>
              <a:t>support </a:t>
            </a:r>
            <a:r>
              <a:rPr lang="en-US" dirty="0"/>
              <a:t>for lower ranking families in return for political backing and loyalty. </a:t>
            </a:r>
            <a:endParaRPr lang="en-US" dirty="0"/>
          </a:p>
        </p:txBody>
      </p:sp>
    </p:spTree>
    <p:extLst>
      <p:ext uri="{BB962C8B-B14F-4D97-AF65-F5344CB8AC3E}">
        <p14:creationId xmlns:p14="http://schemas.microsoft.com/office/powerpoint/2010/main" val="26415627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Patricians and Plebeians</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normAutofit/>
          </a:bodyPr>
          <a:lstStyle/>
          <a:p>
            <a:r>
              <a:rPr lang="en-US" dirty="0"/>
              <a:t>Almost from the beginning of the Republic, however, the common people, or </a:t>
            </a:r>
            <a:r>
              <a:rPr lang="en-US" b="1" dirty="0"/>
              <a:t>plebeians </a:t>
            </a:r>
            <a:r>
              <a:rPr lang="en-US" dirty="0"/>
              <a:t>(</a:t>
            </a:r>
            <a:r>
              <a:rPr lang="en-US" dirty="0" err="1"/>
              <a:t>pli</a:t>
            </a:r>
            <a:r>
              <a:rPr lang="en-US" dirty="0" smtClean="0"/>
              <a:t>-bee</a:t>
            </a:r>
            <a:r>
              <a:rPr lang="en-US" dirty="0"/>
              <a:t>-</a:t>
            </a:r>
            <a:r>
              <a:rPr lang="en-US" dirty="0" err="1"/>
              <a:t>uhns</a:t>
            </a:r>
            <a:r>
              <a:rPr lang="en-US" dirty="0"/>
              <a:t>), challenged the patricians for power. </a:t>
            </a:r>
            <a:endParaRPr lang="en-US" dirty="0" smtClean="0"/>
          </a:p>
          <a:p>
            <a:r>
              <a:rPr lang="en-US" dirty="0" smtClean="0"/>
              <a:t>When </a:t>
            </a:r>
            <a:r>
              <a:rPr lang="en-US" dirty="0"/>
              <a:t>invaders threatened Rome in 494 BC, the plebeians seceded, or withdrew. </a:t>
            </a:r>
            <a:endParaRPr lang="en-US" dirty="0" smtClean="0"/>
          </a:p>
          <a:p>
            <a:r>
              <a:rPr lang="en-US" dirty="0" smtClean="0"/>
              <a:t>They </a:t>
            </a:r>
            <a:r>
              <a:rPr lang="en-US" dirty="0"/>
              <a:t>left Rome and refused to fight until changes were made. </a:t>
            </a:r>
            <a:endParaRPr lang="en-US" dirty="0" smtClean="0"/>
          </a:p>
        </p:txBody>
      </p:sp>
    </p:spTree>
    <p:extLst>
      <p:ext uri="{BB962C8B-B14F-4D97-AF65-F5344CB8AC3E}">
        <p14:creationId xmlns:p14="http://schemas.microsoft.com/office/powerpoint/2010/main" val="1258362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Patricians and Plebeians</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normAutofit/>
          </a:bodyPr>
          <a:lstStyle/>
          <a:p>
            <a:r>
              <a:rPr lang="en-US" dirty="0" smtClean="0"/>
              <a:t>Realizing </a:t>
            </a:r>
            <a:r>
              <a:rPr lang="en-US" dirty="0"/>
              <a:t>that they would not have an army without the plebeians, the patricians grudgingly expanded plebeian rights. </a:t>
            </a:r>
            <a:endParaRPr lang="en-US" dirty="0" smtClean="0"/>
          </a:p>
          <a:p>
            <a:r>
              <a:rPr lang="en-US" dirty="0" smtClean="0"/>
              <a:t>Once </a:t>
            </a:r>
            <a:r>
              <a:rPr lang="en-US" dirty="0"/>
              <a:t>they received these new rights, the plebeians returned to defend the city. </a:t>
            </a:r>
            <a:endParaRPr lang="en-US" dirty="0" smtClean="0"/>
          </a:p>
          <a:p>
            <a:r>
              <a:rPr lang="en-US" dirty="0" smtClean="0"/>
              <a:t>Back </a:t>
            </a:r>
            <a:r>
              <a:rPr lang="en-US" dirty="0"/>
              <a:t>in Rome, they formed their own assembly, the Plebeian Council. </a:t>
            </a:r>
            <a:endParaRPr lang="en-US" dirty="0" smtClean="0"/>
          </a:p>
          <a:p>
            <a:r>
              <a:rPr lang="en-US" dirty="0" smtClean="0"/>
              <a:t>That </a:t>
            </a:r>
            <a:r>
              <a:rPr lang="en-US" dirty="0"/>
              <a:t>assembly had the responsibility of overseeing and protecting plebeian affairs. </a:t>
            </a:r>
            <a:endParaRPr lang="en-US" dirty="0"/>
          </a:p>
        </p:txBody>
      </p:sp>
    </p:spTree>
    <p:extLst>
      <p:ext uri="{BB962C8B-B14F-4D97-AF65-F5344CB8AC3E}">
        <p14:creationId xmlns:p14="http://schemas.microsoft.com/office/powerpoint/2010/main" val="20966420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Patricians and Plebeians</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normAutofit/>
          </a:bodyPr>
          <a:lstStyle/>
          <a:p>
            <a:r>
              <a:rPr lang="en-US" dirty="0"/>
              <a:t>To guarantee their rights, the plebeians also gained the right to elect officials known as tribunes. </a:t>
            </a:r>
            <a:endParaRPr lang="en-US" dirty="0" smtClean="0"/>
          </a:p>
          <a:p>
            <a:r>
              <a:rPr lang="en-US" dirty="0" smtClean="0"/>
              <a:t>It </a:t>
            </a:r>
            <a:r>
              <a:rPr lang="en-US" dirty="0"/>
              <a:t>was the tribunes’ job to protect the plebeians against unjust treatment by patrician officials. </a:t>
            </a:r>
            <a:endParaRPr lang="en-US" dirty="0" smtClean="0"/>
          </a:p>
          <a:p>
            <a:r>
              <a:rPr lang="en-US" dirty="0" smtClean="0"/>
              <a:t>Eventually</a:t>
            </a:r>
            <a:r>
              <a:rPr lang="en-US" dirty="0"/>
              <a:t>, these tribunes even gained the right to </a:t>
            </a:r>
            <a:r>
              <a:rPr lang="en-US" b="1" dirty="0"/>
              <a:t>veto, </a:t>
            </a:r>
            <a:r>
              <a:rPr lang="en-US" dirty="0"/>
              <a:t>or ban, laws that seemed harmful or unjust to the plebeians. </a:t>
            </a:r>
            <a:endParaRPr lang="en-US" dirty="0"/>
          </a:p>
        </p:txBody>
      </p:sp>
    </p:spTree>
    <p:extLst>
      <p:ext uri="{BB962C8B-B14F-4D97-AF65-F5344CB8AC3E}">
        <p14:creationId xmlns:p14="http://schemas.microsoft.com/office/powerpoint/2010/main" val="28282977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Patricians and Plebeians</a:t>
            </a:r>
            <a:endParaRPr lang="en-US" dirty="0">
              <a:solidFill>
                <a:schemeClr val="bg1"/>
              </a:solidFill>
            </a:endParaRPr>
          </a:p>
        </p:txBody>
      </p:sp>
      <p:sp>
        <p:nvSpPr>
          <p:cNvPr id="3" name="Content Placeholder 2"/>
          <p:cNvSpPr>
            <a:spLocks noGrp="1"/>
          </p:cNvSpPr>
          <p:nvPr>
            <p:ph idx="1"/>
          </p:nvPr>
        </p:nvSpPr>
        <p:spPr>
          <a:xfrm>
            <a:off x="457200" y="1324429"/>
            <a:ext cx="8229600" cy="5261427"/>
          </a:xfrm>
        </p:spPr>
        <p:txBody>
          <a:bodyPr>
            <a:normAutofit fontScale="92500" lnSpcReduction="20000"/>
          </a:bodyPr>
          <a:lstStyle/>
          <a:p>
            <a:r>
              <a:rPr lang="en-US" dirty="0"/>
              <a:t>Later, around 450 BC, the plebeians forced the patricians to have all laws written down. </a:t>
            </a:r>
            <a:endParaRPr lang="en-US" dirty="0" smtClean="0"/>
          </a:p>
          <a:p>
            <a:r>
              <a:rPr lang="en-US" dirty="0" smtClean="0"/>
              <a:t>The </a:t>
            </a:r>
            <a:r>
              <a:rPr lang="en-US" dirty="0"/>
              <a:t>laws were displayed in the Roman </a:t>
            </a:r>
            <a:r>
              <a:rPr lang="en-US" b="1" dirty="0"/>
              <a:t>Forum, </a:t>
            </a:r>
            <a:r>
              <a:rPr lang="en-US" dirty="0"/>
              <a:t>or central square, on 12 large bronze tablets. </a:t>
            </a:r>
            <a:endParaRPr lang="en-US" dirty="0" smtClean="0"/>
          </a:p>
          <a:p>
            <a:r>
              <a:rPr lang="en-US" dirty="0" smtClean="0"/>
              <a:t>As </a:t>
            </a:r>
            <a:r>
              <a:rPr lang="en-US" dirty="0"/>
              <a:t>a result, the code became known as the Law of the Twelve Tables. </a:t>
            </a:r>
            <a:endParaRPr lang="en-US" dirty="0" smtClean="0"/>
          </a:p>
          <a:p>
            <a:r>
              <a:rPr lang="en-US" dirty="0" smtClean="0"/>
              <a:t>Because </a:t>
            </a:r>
            <a:r>
              <a:rPr lang="en-US" dirty="0"/>
              <a:t>the laws were posted, patrician judges could not make </a:t>
            </a:r>
            <a:r>
              <a:rPr lang="en-US" dirty="0" smtClean="0"/>
              <a:t>decisions </a:t>
            </a:r>
            <a:r>
              <a:rPr lang="en-US" dirty="0"/>
              <a:t>based on their own opinions or on secret laws. </a:t>
            </a:r>
            <a:endParaRPr lang="en-US" dirty="0" smtClean="0"/>
          </a:p>
          <a:p>
            <a:r>
              <a:rPr lang="en-US" dirty="0" smtClean="0"/>
              <a:t>However</a:t>
            </a:r>
            <a:r>
              <a:rPr lang="en-US" dirty="0"/>
              <a:t>, one of the newly posted laws was a ban on marriage between patricians and plebeians—an attempt by the patricians to preserve their special status. </a:t>
            </a:r>
            <a:endParaRPr lang="en-US" dirty="0"/>
          </a:p>
        </p:txBody>
      </p:sp>
    </p:spTree>
    <p:extLst>
      <p:ext uri="{BB962C8B-B14F-4D97-AF65-F5344CB8AC3E}">
        <p14:creationId xmlns:p14="http://schemas.microsoft.com/office/powerpoint/2010/main" val="27071608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Republican Government</a:t>
            </a:r>
            <a:endParaRPr lang="en-US" dirty="0">
              <a:solidFill>
                <a:schemeClr val="bg1"/>
              </a:solidFill>
            </a:endParaRPr>
          </a:p>
        </p:txBody>
      </p:sp>
      <p:sp>
        <p:nvSpPr>
          <p:cNvPr id="3" name="Content Placeholder 2"/>
          <p:cNvSpPr>
            <a:spLocks noGrp="1"/>
          </p:cNvSpPr>
          <p:nvPr>
            <p:ph idx="1"/>
          </p:nvPr>
        </p:nvSpPr>
        <p:spPr>
          <a:xfrm>
            <a:off x="457200" y="1324429"/>
            <a:ext cx="8229600" cy="5261427"/>
          </a:xfrm>
        </p:spPr>
        <p:txBody>
          <a:bodyPr>
            <a:normAutofit fontScale="92500" lnSpcReduction="20000"/>
          </a:bodyPr>
          <a:lstStyle/>
          <a:p>
            <a:r>
              <a:rPr lang="en-US" dirty="0"/>
              <a:t>Working together, the patricians and plebeians created a practical and flexible unwritten </a:t>
            </a:r>
            <a:r>
              <a:rPr lang="en-US" b="1" dirty="0"/>
              <a:t>constitution, </a:t>
            </a:r>
            <a:r>
              <a:rPr lang="en-US" dirty="0"/>
              <a:t>or political structure. They were extremely proud of this system, as a statesman explained: </a:t>
            </a:r>
            <a:endParaRPr lang="en-US" dirty="0" smtClean="0"/>
          </a:p>
          <a:p>
            <a:r>
              <a:rPr lang="en-US" b="1" dirty="0"/>
              <a:t>“The reason for the superiority of the constitution of our city to that of other states is that the latter almost always had their laws and institutions from one legislator. But our republic was not made by the genius of one man, but of many, nor in the life of one, but through many centuries and </a:t>
            </a:r>
            <a:r>
              <a:rPr lang="en-US" b="1" dirty="0" smtClean="0"/>
              <a:t>generations</a:t>
            </a:r>
            <a:r>
              <a:rPr lang="en-US" b="1" dirty="0"/>
              <a:t>.” </a:t>
            </a:r>
            <a:r>
              <a:rPr lang="en-US" dirty="0"/>
              <a:t>—Cicero, </a:t>
            </a:r>
            <a:r>
              <a:rPr lang="en-US" i="1" dirty="0"/>
              <a:t>On the Republic </a:t>
            </a:r>
            <a:r>
              <a:rPr lang="en-US" dirty="0"/>
              <a:t>II.1 </a:t>
            </a:r>
            <a:endParaRPr lang="en-US" dirty="0"/>
          </a:p>
        </p:txBody>
      </p:sp>
    </p:spTree>
    <p:extLst>
      <p:ext uri="{BB962C8B-B14F-4D97-AF65-F5344CB8AC3E}">
        <p14:creationId xmlns:p14="http://schemas.microsoft.com/office/powerpoint/2010/main" val="28061429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Republican Government</a:t>
            </a:r>
            <a:endParaRPr lang="en-US" dirty="0">
              <a:solidFill>
                <a:schemeClr val="bg1"/>
              </a:solidFill>
            </a:endParaRPr>
          </a:p>
        </p:txBody>
      </p:sp>
      <p:sp>
        <p:nvSpPr>
          <p:cNvPr id="3" name="Content Placeholder 2"/>
          <p:cNvSpPr>
            <a:spLocks noGrp="1"/>
          </p:cNvSpPr>
          <p:nvPr>
            <p:ph idx="1"/>
          </p:nvPr>
        </p:nvSpPr>
        <p:spPr>
          <a:xfrm>
            <a:off x="457200" y="1324429"/>
            <a:ext cx="8229600" cy="5261427"/>
          </a:xfrm>
        </p:spPr>
        <p:txBody>
          <a:bodyPr>
            <a:normAutofit lnSpcReduction="10000"/>
          </a:bodyPr>
          <a:lstStyle/>
          <a:p>
            <a:r>
              <a:rPr lang="en-US" dirty="0"/>
              <a:t>As part of their new Republican </a:t>
            </a:r>
            <a:r>
              <a:rPr lang="en-US" dirty="0" smtClean="0"/>
              <a:t>constitution</a:t>
            </a:r>
            <a:r>
              <a:rPr lang="en-US" dirty="0"/>
              <a:t>, the Romans created new offices and institutions of government. Eventually, the government consisted of three parts: </a:t>
            </a:r>
            <a:endParaRPr lang="en-US" dirty="0" smtClean="0"/>
          </a:p>
          <a:p>
            <a:pPr marL="914400" lvl="1" indent="-514350">
              <a:buFont typeface="+mj-lt"/>
              <a:buAutoNum type="arabicPeriod"/>
            </a:pPr>
            <a:r>
              <a:rPr lang="en-US" dirty="0"/>
              <a:t>T</a:t>
            </a:r>
            <a:r>
              <a:rPr lang="en-US" dirty="0" smtClean="0"/>
              <a:t>he </a:t>
            </a:r>
            <a:r>
              <a:rPr lang="en-US" b="1" dirty="0"/>
              <a:t>Senate, </a:t>
            </a:r>
            <a:r>
              <a:rPr lang="en-US" dirty="0"/>
              <a:t>a body of 300 members who advised elected officials, controlled public finances, and handled all foreign relations; </a:t>
            </a:r>
            <a:endParaRPr lang="en-US" dirty="0" smtClean="0"/>
          </a:p>
          <a:p>
            <a:pPr marL="914400" lvl="1" indent="-514350">
              <a:buFont typeface="+mj-lt"/>
              <a:buAutoNum type="arabicPeriod"/>
            </a:pPr>
            <a:r>
              <a:rPr lang="en-US" dirty="0"/>
              <a:t>V</a:t>
            </a:r>
            <a:r>
              <a:rPr lang="en-US" dirty="0" smtClean="0"/>
              <a:t>arious </a:t>
            </a:r>
            <a:r>
              <a:rPr lang="en-US" dirty="0"/>
              <a:t>popular assemblies, in which all citizens voted on laws and elected officials; </a:t>
            </a:r>
            <a:endParaRPr lang="en-US" dirty="0"/>
          </a:p>
          <a:p>
            <a:pPr marL="914400" lvl="1" indent="-514350">
              <a:buFont typeface="+mj-lt"/>
              <a:buAutoNum type="arabicPeriod"/>
            </a:pPr>
            <a:r>
              <a:rPr lang="en-US" dirty="0"/>
              <a:t>O</a:t>
            </a:r>
            <a:r>
              <a:rPr lang="en-US" dirty="0" smtClean="0"/>
              <a:t>fficials </a:t>
            </a:r>
            <a:r>
              <a:rPr lang="en-US" dirty="0"/>
              <a:t>called magistrates, who put the laws into practice, governed in the name of the Senate and the people, and acted as priests. </a:t>
            </a:r>
            <a:endParaRPr lang="en-US" dirty="0"/>
          </a:p>
        </p:txBody>
      </p:sp>
    </p:spTree>
    <p:extLst>
      <p:ext uri="{BB962C8B-B14F-4D97-AF65-F5344CB8AC3E}">
        <p14:creationId xmlns:p14="http://schemas.microsoft.com/office/powerpoint/2010/main" val="14254470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fontScale="90000"/>
          </a:bodyPr>
          <a:lstStyle/>
          <a:p>
            <a:r>
              <a:rPr lang="en-US" dirty="0" smtClean="0">
                <a:solidFill>
                  <a:schemeClr val="bg1"/>
                </a:solidFill>
              </a:rPr>
              <a:t>What things a city/state needs to operate and keep people happy?</a:t>
            </a:r>
            <a:endParaRPr lang="en-US" dirty="0">
              <a:solidFill>
                <a:schemeClr val="bg1"/>
              </a:solidFill>
            </a:endParaRPr>
          </a:p>
        </p:txBody>
      </p:sp>
      <p:pic>
        <p:nvPicPr>
          <p:cNvPr id="6" name="Picture 5" descr="roma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1304764"/>
            <a:ext cx="3168352" cy="5148572"/>
          </a:xfrm>
          <a:prstGeom prst="rect">
            <a:avLst/>
          </a:prstGeom>
        </p:spPr>
      </p:pic>
    </p:spTree>
    <p:extLst>
      <p:ext uri="{BB962C8B-B14F-4D97-AF65-F5344CB8AC3E}">
        <p14:creationId xmlns:p14="http://schemas.microsoft.com/office/powerpoint/2010/main" val="10196930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Republican Government</a:t>
            </a:r>
            <a:endParaRPr lang="en-US" dirty="0">
              <a:solidFill>
                <a:schemeClr val="bg1"/>
              </a:solidFill>
            </a:endParaRPr>
          </a:p>
        </p:txBody>
      </p:sp>
      <p:sp>
        <p:nvSpPr>
          <p:cNvPr id="3" name="Content Placeholder 2"/>
          <p:cNvSpPr>
            <a:spLocks noGrp="1"/>
          </p:cNvSpPr>
          <p:nvPr>
            <p:ph idx="1"/>
          </p:nvPr>
        </p:nvSpPr>
        <p:spPr>
          <a:xfrm>
            <a:off x="457200" y="1324429"/>
            <a:ext cx="8229600" cy="5261427"/>
          </a:xfrm>
        </p:spPr>
        <p:txBody>
          <a:bodyPr>
            <a:normAutofit/>
          </a:bodyPr>
          <a:lstStyle/>
          <a:p>
            <a:r>
              <a:rPr lang="en-US" dirty="0"/>
              <a:t>Though initially dominated by patricians, all state offices, including the Senate, were later open to both patricians and plebeians. </a:t>
            </a:r>
            <a:endParaRPr lang="en-US" dirty="0" smtClean="0"/>
          </a:p>
          <a:p>
            <a:r>
              <a:rPr lang="en-US" dirty="0"/>
              <a:t>When the last king of Rome was thrown out, his place was taken by two magistrates called </a:t>
            </a:r>
            <a:r>
              <a:rPr lang="en-US" b="1" dirty="0"/>
              <a:t>consuls. </a:t>
            </a:r>
            <a:endParaRPr lang="en-US" b="1" dirty="0" smtClean="0"/>
          </a:p>
          <a:p>
            <a:r>
              <a:rPr lang="en-US" dirty="0" smtClean="0"/>
              <a:t>Elected </a:t>
            </a:r>
            <a:r>
              <a:rPr lang="en-US" dirty="0"/>
              <a:t>for one year, the consuls were both chief executives and commanders of the army. </a:t>
            </a:r>
            <a:endParaRPr lang="en-US" dirty="0"/>
          </a:p>
        </p:txBody>
      </p:sp>
    </p:spTree>
    <p:extLst>
      <p:ext uri="{BB962C8B-B14F-4D97-AF65-F5344CB8AC3E}">
        <p14:creationId xmlns:p14="http://schemas.microsoft.com/office/powerpoint/2010/main" val="217820377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Republican Government</a:t>
            </a:r>
            <a:endParaRPr lang="en-US" dirty="0">
              <a:solidFill>
                <a:schemeClr val="bg1"/>
              </a:solidFill>
            </a:endParaRPr>
          </a:p>
        </p:txBody>
      </p:sp>
      <p:sp>
        <p:nvSpPr>
          <p:cNvPr id="3" name="Content Placeholder 2"/>
          <p:cNvSpPr>
            <a:spLocks noGrp="1"/>
          </p:cNvSpPr>
          <p:nvPr>
            <p:ph idx="1"/>
          </p:nvPr>
        </p:nvSpPr>
        <p:spPr>
          <a:xfrm>
            <a:off x="457200" y="1324429"/>
            <a:ext cx="8229600" cy="5261427"/>
          </a:xfrm>
        </p:spPr>
        <p:txBody>
          <a:bodyPr>
            <a:normAutofit/>
          </a:bodyPr>
          <a:lstStyle/>
          <a:p>
            <a:r>
              <a:rPr lang="en-US" dirty="0"/>
              <a:t>Next to the consuls, the most important magistrates were the censors. </a:t>
            </a:r>
            <a:endParaRPr lang="en-US" dirty="0" smtClean="0"/>
          </a:p>
          <a:p>
            <a:r>
              <a:rPr lang="en-US" dirty="0" smtClean="0"/>
              <a:t>Censors </a:t>
            </a:r>
            <a:r>
              <a:rPr lang="en-US" dirty="0"/>
              <a:t>recorded the city’s population and how much property each person owned. </a:t>
            </a:r>
            <a:endParaRPr lang="en-US" dirty="0" smtClean="0"/>
          </a:p>
          <a:p>
            <a:r>
              <a:rPr lang="en-US" dirty="0" smtClean="0"/>
              <a:t>They </a:t>
            </a:r>
            <a:r>
              <a:rPr lang="en-US" dirty="0"/>
              <a:t>also appointed new Senators when vacancies appeared. </a:t>
            </a:r>
            <a:endParaRPr lang="en-US" dirty="0" smtClean="0"/>
          </a:p>
          <a:p>
            <a:r>
              <a:rPr lang="en-US" dirty="0" smtClean="0"/>
              <a:t>The </a:t>
            </a:r>
            <a:r>
              <a:rPr lang="en-US" dirty="0"/>
              <a:t>ability to select new Senators gave the censors great influence in Roman society. </a:t>
            </a:r>
            <a:endParaRPr lang="en-US" dirty="0"/>
          </a:p>
        </p:txBody>
      </p:sp>
    </p:spTree>
    <p:extLst>
      <p:ext uri="{BB962C8B-B14F-4D97-AF65-F5344CB8AC3E}">
        <p14:creationId xmlns:p14="http://schemas.microsoft.com/office/powerpoint/2010/main" val="2517361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Republican Government</a:t>
            </a:r>
            <a:endParaRPr lang="en-US" dirty="0">
              <a:solidFill>
                <a:schemeClr val="bg1"/>
              </a:solidFill>
            </a:endParaRPr>
          </a:p>
        </p:txBody>
      </p:sp>
      <p:sp>
        <p:nvSpPr>
          <p:cNvPr id="3" name="Content Placeholder 2"/>
          <p:cNvSpPr>
            <a:spLocks noGrp="1"/>
          </p:cNvSpPr>
          <p:nvPr>
            <p:ph idx="1"/>
          </p:nvPr>
        </p:nvSpPr>
        <p:spPr>
          <a:xfrm>
            <a:off x="457200" y="1324429"/>
            <a:ext cx="8229600" cy="5261427"/>
          </a:xfrm>
        </p:spPr>
        <p:txBody>
          <a:bodyPr>
            <a:normAutofit fontScale="92500" lnSpcReduction="10000"/>
          </a:bodyPr>
          <a:lstStyle/>
          <a:p>
            <a:r>
              <a:rPr lang="en-US" dirty="0"/>
              <a:t>In the 300s BC Romans also began to elect magistrates called praetors. </a:t>
            </a:r>
            <a:endParaRPr lang="en-US" dirty="0" smtClean="0"/>
          </a:p>
          <a:p>
            <a:r>
              <a:rPr lang="en-US" dirty="0" smtClean="0"/>
              <a:t>Primarily </a:t>
            </a:r>
            <a:r>
              <a:rPr lang="en-US" dirty="0"/>
              <a:t>judges, praetors could also act for the consuls when the consuls were away at war. </a:t>
            </a:r>
            <a:endParaRPr lang="en-US" dirty="0" smtClean="0"/>
          </a:p>
          <a:p>
            <a:r>
              <a:rPr lang="en-US" dirty="0" smtClean="0"/>
              <a:t>As </a:t>
            </a:r>
            <a:r>
              <a:rPr lang="en-US" dirty="0"/>
              <a:t>Rome expanded, both consuls and praetors were usually given military commands or were appointed as </a:t>
            </a:r>
            <a:r>
              <a:rPr lang="en-US" dirty="0" smtClean="0"/>
              <a:t>provincial </a:t>
            </a:r>
            <a:r>
              <a:rPr lang="en-US" dirty="0"/>
              <a:t>governors after finishing their terms of office. </a:t>
            </a:r>
            <a:endParaRPr lang="en-US" dirty="0" smtClean="0"/>
          </a:p>
          <a:p>
            <a:r>
              <a:rPr lang="en-US" dirty="0" smtClean="0"/>
              <a:t>To </a:t>
            </a:r>
            <a:r>
              <a:rPr lang="en-US" dirty="0"/>
              <a:t>assist the consuls and praetors, many other officials were also elected to handle </a:t>
            </a:r>
            <a:r>
              <a:rPr lang="en-US" dirty="0" smtClean="0"/>
              <a:t>various </a:t>
            </a:r>
            <a:r>
              <a:rPr lang="en-US" dirty="0"/>
              <a:t>other aspects of the city’s administration. </a:t>
            </a:r>
            <a:endParaRPr lang="en-US" dirty="0"/>
          </a:p>
        </p:txBody>
      </p:sp>
    </p:spTree>
    <p:extLst>
      <p:ext uri="{BB962C8B-B14F-4D97-AF65-F5344CB8AC3E}">
        <p14:creationId xmlns:p14="http://schemas.microsoft.com/office/powerpoint/2010/main" val="3565480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Republican Government</a:t>
            </a:r>
            <a:endParaRPr lang="en-US" dirty="0">
              <a:solidFill>
                <a:schemeClr val="bg1"/>
              </a:solidFill>
            </a:endParaRPr>
          </a:p>
        </p:txBody>
      </p:sp>
      <p:sp>
        <p:nvSpPr>
          <p:cNvPr id="3" name="Content Placeholder 2"/>
          <p:cNvSpPr>
            <a:spLocks noGrp="1"/>
          </p:cNvSpPr>
          <p:nvPr>
            <p:ph idx="1"/>
          </p:nvPr>
        </p:nvSpPr>
        <p:spPr>
          <a:xfrm>
            <a:off x="457200" y="1324429"/>
            <a:ext cx="8229600" cy="5261427"/>
          </a:xfrm>
        </p:spPr>
        <p:txBody>
          <a:bodyPr>
            <a:normAutofit/>
          </a:bodyPr>
          <a:lstStyle/>
          <a:p>
            <a:r>
              <a:rPr lang="en-US" dirty="0"/>
              <a:t>One reason that Rome’s government worked well was that it included a system of checks and balances, in which each part of the government could impose certain </a:t>
            </a:r>
            <a:r>
              <a:rPr lang="en-US" u="sng" dirty="0" smtClean="0"/>
              <a:t>constraints</a:t>
            </a:r>
            <a:r>
              <a:rPr lang="en-US" dirty="0" smtClean="0"/>
              <a:t> </a:t>
            </a:r>
            <a:r>
              <a:rPr lang="en-US" dirty="0"/>
              <a:t>upon the others. </a:t>
            </a:r>
            <a:endParaRPr lang="en-US" dirty="0" smtClean="0"/>
          </a:p>
          <a:p>
            <a:r>
              <a:rPr lang="en-US" dirty="0" smtClean="0"/>
              <a:t>For </a:t>
            </a:r>
            <a:r>
              <a:rPr lang="en-US" dirty="0"/>
              <a:t>example, the Senate could do little without the consent of the consuls, but at the same time consuls could not enact major changes without funding from the Senate. </a:t>
            </a:r>
            <a:endParaRPr lang="en-US" dirty="0"/>
          </a:p>
        </p:txBody>
      </p:sp>
    </p:spTree>
    <p:extLst>
      <p:ext uri="{BB962C8B-B14F-4D97-AF65-F5344CB8AC3E}">
        <p14:creationId xmlns:p14="http://schemas.microsoft.com/office/powerpoint/2010/main" val="7969772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07756" cy="6916949"/>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Republican Government</a:t>
            </a:r>
            <a:endParaRPr lang="en-US" dirty="0">
              <a:solidFill>
                <a:schemeClr val="bg1"/>
              </a:solidFill>
            </a:endParaRPr>
          </a:p>
        </p:txBody>
      </p:sp>
      <p:pic>
        <p:nvPicPr>
          <p:cNvPr id="7" name="Picture 6" descr="Roman Government.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59403"/>
            <a:ext cx="9207756" cy="5056812"/>
          </a:xfrm>
          <a:prstGeom prst="rect">
            <a:avLst/>
          </a:prstGeom>
        </p:spPr>
      </p:pic>
    </p:spTree>
    <p:extLst>
      <p:ext uri="{BB962C8B-B14F-4D97-AF65-F5344CB8AC3E}">
        <p14:creationId xmlns:p14="http://schemas.microsoft.com/office/powerpoint/2010/main" val="25210856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nceint Rome 3.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36636"/>
          </a:xfrm>
          <a:prstGeom prst="rect">
            <a:avLst/>
          </a:prstGeom>
        </p:spPr>
      </p:pic>
      <p:sp>
        <p:nvSpPr>
          <p:cNvPr id="2" name="Title 1"/>
          <p:cNvSpPr>
            <a:spLocks noGrp="1"/>
          </p:cNvSpPr>
          <p:nvPr>
            <p:ph type="title"/>
          </p:nvPr>
        </p:nvSpPr>
        <p:spPr>
          <a:xfrm>
            <a:off x="1596570" y="202066"/>
            <a:ext cx="7090229" cy="705076"/>
          </a:xfrm>
        </p:spPr>
        <p:txBody>
          <a:bodyPr>
            <a:normAutofit fontScale="90000"/>
          </a:bodyPr>
          <a:lstStyle/>
          <a:p>
            <a:r>
              <a:rPr lang="en-US" dirty="0" smtClean="0"/>
              <a:t>KWL Chart</a:t>
            </a:r>
            <a:endParaRPr lang="en-US" dirty="0"/>
          </a:p>
        </p:txBody>
      </p:sp>
      <p:sp>
        <p:nvSpPr>
          <p:cNvPr id="3" name="Content Placeholder 2"/>
          <p:cNvSpPr>
            <a:spLocks noGrp="1"/>
          </p:cNvSpPr>
          <p:nvPr>
            <p:ph idx="1"/>
          </p:nvPr>
        </p:nvSpPr>
        <p:spPr>
          <a:xfrm>
            <a:off x="1596570" y="1052286"/>
            <a:ext cx="7090230" cy="5533571"/>
          </a:xfrm>
        </p:spPr>
        <p:txBody>
          <a:bodyPr/>
          <a:lstStyle/>
          <a:p>
            <a:r>
              <a:rPr lang="en-US" dirty="0" smtClean="0"/>
              <a:t>Now we will take a look at the poster on the side of the class.</a:t>
            </a:r>
          </a:p>
          <a:p>
            <a:r>
              <a:rPr lang="en-US" dirty="0" smtClean="0"/>
              <a:t>Each of you will be given 3 sticky notes:</a:t>
            </a:r>
          </a:p>
          <a:p>
            <a:pPr lvl="1"/>
            <a:r>
              <a:rPr lang="en-US" dirty="0" smtClean="0"/>
              <a:t>Each of you will have a choice to write 2 sticky notes for K (What do you </a:t>
            </a:r>
            <a:r>
              <a:rPr lang="en-US" u="sng" dirty="0" smtClean="0"/>
              <a:t>know?</a:t>
            </a:r>
            <a:r>
              <a:rPr lang="en-US" dirty="0" smtClean="0"/>
              <a:t>) and one for W (What do you </a:t>
            </a:r>
            <a:r>
              <a:rPr lang="en-US" u="sng" dirty="0" smtClean="0"/>
              <a:t>want</a:t>
            </a:r>
            <a:r>
              <a:rPr lang="en-US" dirty="0" smtClean="0"/>
              <a:t> to find out?).  Or you can do 1 sticky note for K and two for W.  It is your CHOICE!</a:t>
            </a:r>
          </a:p>
          <a:p>
            <a:pPr lvl="1"/>
            <a:r>
              <a:rPr lang="en-US" dirty="0" smtClean="0"/>
              <a:t>Everyday at the end of the lesson you will fill in a sticky note for L (What did you learn?)</a:t>
            </a:r>
            <a:endParaRPr lang="en-US" dirty="0"/>
          </a:p>
        </p:txBody>
      </p:sp>
    </p:spTree>
    <p:extLst>
      <p:ext uri="{BB962C8B-B14F-4D97-AF65-F5344CB8AC3E}">
        <p14:creationId xmlns:p14="http://schemas.microsoft.com/office/powerpoint/2010/main" val="3978161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Reading Activity</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lstStyle/>
          <a:p>
            <a:r>
              <a:rPr lang="en-US" dirty="0" smtClean="0"/>
              <a:t>You now need to read “Romulus and Remus: The Founders of Rome” and answer the 3 questions provided.</a:t>
            </a:r>
            <a:endParaRPr lang="en-US" dirty="0"/>
          </a:p>
        </p:txBody>
      </p:sp>
    </p:spTree>
    <p:extLst>
      <p:ext uri="{BB962C8B-B14F-4D97-AF65-F5344CB8AC3E}">
        <p14:creationId xmlns:p14="http://schemas.microsoft.com/office/powerpoint/2010/main" val="20075593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a:bodyPr>
          <a:lstStyle/>
          <a:p>
            <a:r>
              <a:rPr lang="en-US" dirty="0" smtClean="0">
                <a:solidFill>
                  <a:schemeClr val="bg1"/>
                </a:solidFill>
              </a:rPr>
              <a:t>Reading Activity</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lstStyle/>
          <a:p>
            <a:r>
              <a:rPr lang="en-US" dirty="0" smtClean="0"/>
              <a:t>You now need to read “Romulus and Remus: The Founders of Rome” and answer the 3 questions provided.</a:t>
            </a:r>
          </a:p>
          <a:p>
            <a:endParaRPr lang="en-US" dirty="0"/>
          </a:p>
          <a:p>
            <a:r>
              <a:rPr lang="en-US" dirty="0" smtClean="0"/>
              <a:t>What do you think of the story?</a:t>
            </a:r>
            <a:endParaRPr lang="en-US" dirty="0"/>
          </a:p>
        </p:txBody>
      </p:sp>
    </p:spTree>
    <p:extLst>
      <p:ext uri="{BB962C8B-B14F-4D97-AF65-F5344CB8AC3E}">
        <p14:creationId xmlns:p14="http://schemas.microsoft.com/office/powerpoint/2010/main" val="33265485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nceint Rome 3.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36636"/>
          </a:xfrm>
          <a:prstGeom prst="rect">
            <a:avLst/>
          </a:prstGeom>
        </p:spPr>
      </p:pic>
      <p:sp>
        <p:nvSpPr>
          <p:cNvPr id="2" name="Title 1"/>
          <p:cNvSpPr>
            <a:spLocks noGrp="1"/>
          </p:cNvSpPr>
          <p:nvPr>
            <p:ph type="title"/>
          </p:nvPr>
        </p:nvSpPr>
        <p:spPr>
          <a:xfrm>
            <a:off x="1596570" y="202066"/>
            <a:ext cx="7090229" cy="705076"/>
          </a:xfrm>
        </p:spPr>
        <p:txBody>
          <a:bodyPr>
            <a:normAutofit fontScale="90000"/>
          </a:bodyPr>
          <a:lstStyle/>
          <a:p>
            <a:r>
              <a:rPr lang="en-US" dirty="0" smtClean="0"/>
              <a:t>Map Activity</a:t>
            </a:r>
            <a:endParaRPr lang="en-US" dirty="0"/>
          </a:p>
        </p:txBody>
      </p:sp>
      <p:sp>
        <p:nvSpPr>
          <p:cNvPr id="3" name="Content Placeholder 2"/>
          <p:cNvSpPr>
            <a:spLocks noGrp="1"/>
          </p:cNvSpPr>
          <p:nvPr>
            <p:ph idx="1"/>
          </p:nvPr>
        </p:nvSpPr>
        <p:spPr>
          <a:xfrm>
            <a:off x="1596570" y="1052286"/>
            <a:ext cx="7090230" cy="5533571"/>
          </a:xfrm>
        </p:spPr>
        <p:txBody>
          <a:bodyPr/>
          <a:lstStyle/>
          <a:p>
            <a:r>
              <a:rPr lang="en-US" dirty="0" smtClean="0"/>
              <a:t>Now we will make a map of Ancient Rome: The Italian Peninsula.</a:t>
            </a:r>
          </a:p>
          <a:p>
            <a:r>
              <a:rPr lang="en-US" dirty="0" smtClean="0"/>
              <a:t>Throughout this unit you will make multiple maps and learn about different geographical terms.</a:t>
            </a:r>
          </a:p>
          <a:p>
            <a:r>
              <a:rPr lang="en-US" dirty="0" smtClean="0"/>
              <a:t>Make sure you color it </a:t>
            </a:r>
            <a:r>
              <a:rPr lang="en-US" smtClean="0"/>
              <a:t>in and </a:t>
            </a:r>
            <a:r>
              <a:rPr lang="en-US" dirty="0" smtClean="0"/>
              <a:t>make a legend of what </a:t>
            </a:r>
            <a:r>
              <a:rPr lang="en-US" smtClean="0"/>
              <a:t>each color means.</a:t>
            </a:r>
            <a:endParaRPr lang="en-US" dirty="0"/>
          </a:p>
        </p:txBody>
      </p:sp>
    </p:spTree>
    <p:extLst>
      <p:ext uri="{BB962C8B-B14F-4D97-AF65-F5344CB8AC3E}">
        <p14:creationId xmlns:p14="http://schemas.microsoft.com/office/powerpoint/2010/main" val="20486365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fontScale="90000"/>
          </a:bodyPr>
          <a:lstStyle/>
          <a:p>
            <a:r>
              <a:rPr lang="en-US" dirty="0" smtClean="0">
                <a:solidFill>
                  <a:schemeClr val="bg1"/>
                </a:solidFill>
              </a:rPr>
              <a:t>Geography of the Roman Empire</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lstStyle/>
          <a:p>
            <a:r>
              <a:rPr lang="en-US" dirty="0"/>
              <a:t>If you look at a map, the Italian Peninsula seems a logical place for the emergence of a mighty Mediterranean empire. </a:t>
            </a:r>
            <a:endParaRPr lang="en-US" dirty="0" smtClean="0"/>
          </a:p>
          <a:p>
            <a:r>
              <a:rPr lang="en-US" dirty="0" smtClean="0"/>
              <a:t>The boot-shaped </a:t>
            </a:r>
            <a:r>
              <a:rPr lang="en-US" dirty="0"/>
              <a:t>peninsula juts south from Europe far into the Mediterranean</a:t>
            </a:r>
            <a:r>
              <a:rPr lang="en-US" dirty="0" smtClean="0"/>
              <a:t>.</a:t>
            </a:r>
          </a:p>
          <a:p>
            <a:r>
              <a:rPr lang="en-US" dirty="0" smtClean="0"/>
              <a:t> </a:t>
            </a:r>
            <a:r>
              <a:rPr lang="en-US" dirty="0"/>
              <a:t>It also lies almost halfway between the eastern and </a:t>
            </a:r>
            <a:r>
              <a:rPr lang="en-US" dirty="0" smtClean="0"/>
              <a:t>western </a:t>
            </a:r>
            <a:r>
              <a:rPr lang="en-US" dirty="0"/>
              <a:t>boundaries of the Mediterranean Sea. </a:t>
            </a:r>
            <a:endParaRPr lang="en-US" dirty="0"/>
          </a:p>
        </p:txBody>
      </p:sp>
    </p:spTree>
    <p:extLst>
      <p:ext uri="{BB962C8B-B14F-4D97-AF65-F5344CB8AC3E}">
        <p14:creationId xmlns:p14="http://schemas.microsoft.com/office/powerpoint/2010/main" val="14663222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fontScale="90000"/>
          </a:bodyPr>
          <a:lstStyle/>
          <a:p>
            <a:r>
              <a:rPr lang="en-US" dirty="0" smtClean="0">
                <a:solidFill>
                  <a:schemeClr val="bg1"/>
                </a:solidFill>
              </a:rPr>
              <a:t>Geography of the Roman Empire</a:t>
            </a:r>
            <a:endParaRPr lang="en-US" dirty="0">
              <a:solidFill>
                <a:schemeClr val="bg1"/>
              </a:solidFill>
            </a:endParaRPr>
          </a:p>
        </p:txBody>
      </p:sp>
      <p:sp>
        <p:nvSpPr>
          <p:cNvPr id="3" name="Content Placeholder 2"/>
          <p:cNvSpPr>
            <a:spLocks noGrp="1"/>
          </p:cNvSpPr>
          <p:nvPr>
            <p:ph idx="1"/>
          </p:nvPr>
        </p:nvSpPr>
        <p:spPr>
          <a:xfrm>
            <a:off x="457200" y="1324430"/>
            <a:ext cx="8229600" cy="5025570"/>
          </a:xfrm>
        </p:spPr>
        <p:txBody>
          <a:bodyPr>
            <a:normAutofit lnSpcReduction="10000"/>
          </a:bodyPr>
          <a:lstStyle/>
          <a:p>
            <a:r>
              <a:rPr lang="en-US" dirty="0"/>
              <a:t>Italy’s physical features aided the growth of a powerful civilization. </a:t>
            </a:r>
            <a:endParaRPr lang="en-US" dirty="0" smtClean="0"/>
          </a:p>
          <a:p>
            <a:r>
              <a:rPr lang="en-US" dirty="0" smtClean="0"/>
              <a:t>To </a:t>
            </a:r>
            <a:r>
              <a:rPr lang="en-US" dirty="0"/>
              <a:t>the north, the </a:t>
            </a:r>
            <a:r>
              <a:rPr lang="en-US" dirty="0" smtClean="0"/>
              <a:t>peninsula </a:t>
            </a:r>
            <a:r>
              <a:rPr lang="en-US" dirty="0"/>
              <a:t>was protected, though not isolated, by the high mountains of the Alps. </a:t>
            </a:r>
            <a:endParaRPr lang="en-US" dirty="0" smtClean="0"/>
          </a:p>
          <a:p>
            <a:r>
              <a:rPr lang="en-US" dirty="0" smtClean="0"/>
              <a:t>To </a:t>
            </a:r>
            <a:r>
              <a:rPr lang="en-US" dirty="0"/>
              <a:t>the south, east, and west, the sea provided both protection and a means of rapid transportation. </a:t>
            </a:r>
            <a:endParaRPr lang="en-US" dirty="0" smtClean="0"/>
          </a:p>
          <a:p>
            <a:r>
              <a:rPr lang="en-US" dirty="0" smtClean="0"/>
              <a:t>Much </a:t>
            </a:r>
            <a:r>
              <a:rPr lang="en-US" dirty="0"/>
              <a:t>of the peninsula had rich soil and a mild climate, able to support a large population. </a:t>
            </a:r>
            <a:endParaRPr lang="en-US" dirty="0"/>
          </a:p>
        </p:txBody>
      </p:sp>
    </p:spTree>
    <p:extLst>
      <p:ext uri="{BB962C8B-B14F-4D97-AF65-F5344CB8AC3E}">
        <p14:creationId xmlns:p14="http://schemas.microsoft.com/office/powerpoint/2010/main" val="8357584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cient Rome 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286" cy="6896313"/>
          </a:xfrm>
          <a:prstGeom prst="rect">
            <a:avLst/>
          </a:prstGeom>
        </p:spPr>
      </p:pic>
      <p:sp>
        <p:nvSpPr>
          <p:cNvPr id="2" name="Title 1"/>
          <p:cNvSpPr>
            <a:spLocks noGrp="1"/>
          </p:cNvSpPr>
          <p:nvPr>
            <p:ph type="title"/>
          </p:nvPr>
        </p:nvSpPr>
        <p:spPr>
          <a:xfrm>
            <a:off x="163286" y="20636"/>
            <a:ext cx="7148285" cy="922791"/>
          </a:xfrm>
        </p:spPr>
        <p:txBody>
          <a:bodyPr>
            <a:normAutofit fontScale="90000"/>
          </a:bodyPr>
          <a:lstStyle/>
          <a:p>
            <a:r>
              <a:rPr lang="en-US" dirty="0" smtClean="0">
                <a:solidFill>
                  <a:schemeClr val="bg1"/>
                </a:solidFill>
              </a:rPr>
              <a:t>Geography of the Roman Empire</a:t>
            </a:r>
            <a:endParaRPr lang="en-US" dirty="0">
              <a:solidFill>
                <a:schemeClr val="bg1"/>
              </a:solidFill>
            </a:endParaRPr>
          </a:p>
        </p:txBody>
      </p:sp>
      <p:pic>
        <p:nvPicPr>
          <p:cNvPr id="6" name="Picture 5" descr="italy_moder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0285" y="1087120"/>
            <a:ext cx="6077858" cy="5753706"/>
          </a:xfrm>
          <a:prstGeom prst="rect">
            <a:avLst/>
          </a:prstGeom>
        </p:spPr>
      </p:pic>
    </p:spTree>
    <p:extLst>
      <p:ext uri="{BB962C8B-B14F-4D97-AF65-F5344CB8AC3E}">
        <p14:creationId xmlns:p14="http://schemas.microsoft.com/office/powerpoint/2010/main" val="23716092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TotalTime>
  <Words>1317</Words>
  <Application>Microsoft Macintosh PowerPoint</Application>
  <PresentationFormat>On-screen Show (4:3)</PresentationFormat>
  <Paragraphs>82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What things a city/state needs to operate and keep people happy?</vt:lpstr>
      <vt:lpstr>KWL Chart</vt:lpstr>
      <vt:lpstr>Reading Activity</vt:lpstr>
      <vt:lpstr>Reading Activity</vt:lpstr>
      <vt:lpstr>Map Activity</vt:lpstr>
      <vt:lpstr>Geography of the Roman Empire</vt:lpstr>
      <vt:lpstr>Geography of the Roman Empire</vt:lpstr>
      <vt:lpstr>Geography of the Roman Empire</vt:lpstr>
      <vt:lpstr>The Etruscans</vt:lpstr>
      <vt:lpstr>The Etruscans</vt:lpstr>
      <vt:lpstr>Rome Becomes a Republic</vt:lpstr>
      <vt:lpstr>Patricians and Plebeians</vt:lpstr>
      <vt:lpstr>Patricians and Plebeians</vt:lpstr>
      <vt:lpstr>Patricians and Plebeians</vt:lpstr>
      <vt:lpstr>Patricians and Plebeians</vt:lpstr>
      <vt:lpstr>Patricians and Plebeians</vt:lpstr>
      <vt:lpstr>Republican Government</vt:lpstr>
      <vt:lpstr>Republican Government</vt:lpstr>
      <vt:lpstr>Republican Government</vt:lpstr>
      <vt:lpstr>Republican Government</vt:lpstr>
      <vt:lpstr>Republican Government</vt:lpstr>
      <vt:lpstr>Republican Government</vt:lpstr>
      <vt:lpstr>Republican Government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SVP</dc:creator>
  <cp:lastModifiedBy>SVP</cp:lastModifiedBy>
  <cp:revision>13</cp:revision>
  <dcterms:created xsi:type="dcterms:W3CDTF">2017-01-08T06:59:02Z</dcterms:created>
  <dcterms:modified xsi:type="dcterms:W3CDTF">2017-01-17T11:00:06Z</dcterms:modified>
</cp:coreProperties>
</file>