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60" r:id="rId6"/>
    <p:sldId id="262" r:id="rId7"/>
    <p:sldId id="263" r:id="rId8"/>
    <p:sldId id="261" r:id="rId9"/>
    <p:sldId id="265" r:id="rId10"/>
    <p:sldId id="264" r:id="rId11"/>
    <p:sldId id="266" r:id="rId12"/>
    <p:sldId id="267" r:id="rId13"/>
    <p:sldId id="268" r:id="rId14"/>
    <p:sldId id="269" r:id="rId15"/>
    <p:sldId id="270" r:id="rId16"/>
    <p:sldId id="271" r:id="rId17"/>
    <p:sldId id="272" r:id="rId18"/>
    <p:sldId id="273" r:id="rId19"/>
    <p:sldId id="275" r:id="rId20"/>
    <p:sldId id="274"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96" r:id="rId39"/>
    <p:sldId id="295" r:id="rId40"/>
    <p:sldId id="294" r:id="rId41"/>
    <p:sldId id="297" r:id="rId42"/>
    <p:sldId id="298" r:id="rId43"/>
    <p:sldId id="299" r:id="rId44"/>
    <p:sldId id="300" r:id="rId45"/>
    <p:sldId id="301" r:id="rId46"/>
    <p:sldId id="302" r:id="rId47"/>
    <p:sldId id="303" r:id="rId48"/>
    <p:sldId id="304" r:id="rId49"/>
    <p:sldId id="305" r:id="rId50"/>
    <p:sldId id="306"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1400" y="-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g"/><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ppt_slide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83685"/>
          </a:xfrm>
          <a:prstGeom prst="rect">
            <a:avLst/>
          </a:prstGeom>
        </p:spPr>
      </p:pic>
      <p:sp>
        <p:nvSpPr>
          <p:cNvPr id="2" name="Title 1"/>
          <p:cNvSpPr>
            <a:spLocks noGrp="1"/>
          </p:cNvSpPr>
          <p:nvPr>
            <p:ph type="ctrTitle"/>
          </p:nvPr>
        </p:nvSpPr>
        <p:spPr>
          <a:xfrm>
            <a:off x="2147841" y="2288739"/>
            <a:ext cx="4562200" cy="2305474"/>
          </a:xfrm>
        </p:spPr>
        <p:style>
          <a:lnRef idx="3">
            <a:schemeClr val="lt1"/>
          </a:lnRef>
          <a:fillRef idx="1">
            <a:schemeClr val="dk1"/>
          </a:fillRef>
          <a:effectRef idx="1">
            <a:schemeClr val="dk1"/>
          </a:effectRef>
          <a:fontRef idx="none"/>
        </p:style>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67962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ED54E-C1CF-A14E-B287-9B2EACCB8B00}" type="datetimeFigureOut">
              <a:rPr lang="en-US" smtClean="0"/>
              <a:t>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29EBF-BAD2-6C43-A987-F9D756E3EBEB}" type="slidenum">
              <a:rPr lang="en-US" smtClean="0"/>
              <a:t>‹#›</a:t>
            </a:fld>
            <a:endParaRPr lang="en-US"/>
          </a:p>
        </p:txBody>
      </p:sp>
    </p:spTree>
    <p:extLst>
      <p:ext uri="{BB962C8B-B14F-4D97-AF65-F5344CB8AC3E}">
        <p14:creationId xmlns:p14="http://schemas.microsoft.com/office/powerpoint/2010/main" val="1507503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ED54E-C1CF-A14E-B287-9B2EACCB8B00}"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29EBF-BAD2-6C43-A987-F9D756E3EBEB}" type="slidenum">
              <a:rPr lang="en-US" smtClean="0"/>
              <a:t>‹#›</a:t>
            </a:fld>
            <a:endParaRPr lang="en-US"/>
          </a:p>
        </p:txBody>
      </p:sp>
    </p:spTree>
    <p:extLst>
      <p:ext uri="{BB962C8B-B14F-4D97-AF65-F5344CB8AC3E}">
        <p14:creationId xmlns:p14="http://schemas.microsoft.com/office/powerpoint/2010/main" val="4173224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ED54E-C1CF-A14E-B287-9B2EACCB8B00}"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29EBF-BAD2-6C43-A987-F9D756E3EBEB}" type="slidenum">
              <a:rPr lang="en-US" smtClean="0"/>
              <a:t>‹#›</a:t>
            </a:fld>
            <a:endParaRPr lang="en-US"/>
          </a:p>
        </p:txBody>
      </p:sp>
    </p:spTree>
    <p:extLst>
      <p:ext uri="{BB962C8B-B14F-4D97-AF65-F5344CB8AC3E}">
        <p14:creationId xmlns:p14="http://schemas.microsoft.com/office/powerpoint/2010/main" val="256761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t_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83685"/>
          </a:xfrm>
          <a:prstGeom prst="rect">
            <a:avLst/>
          </a:prstGeom>
        </p:spPr>
      </p:pic>
      <p:sp>
        <p:nvSpPr>
          <p:cNvPr id="8" name="Rectangle 7"/>
          <p:cNvSpPr/>
          <p:nvPr userDrawn="1"/>
        </p:nvSpPr>
        <p:spPr>
          <a:xfrm>
            <a:off x="0" y="1816476"/>
            <a:ext cx="9144000" cy="5041524"/>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4648" y="1816476"/>
            <a:ext cx="8884752" cy="912348"/>
          </a:xfrm>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4648" y="2716676"/>
            <a:ext cx="8884752" cy="3986602"/>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9730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0" y="0"/>
            <a:ext cx="9143999" cy="68580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29485" y="274638"/>
            <a:ext cx="6889914" cy="1143000"/>
          </a:xfrm>
        </p:spPr>
        <p:txBody>
          <a:bodyPr>
            <a:normAutofit/>
          </a:bodyPr>
          <a:lstStyle>
            <a:lvl1pPr>
              <a:defRPr sz="3600">
                <a:solidFill>
                  <a:srgbClr val="FFFFFF"/>
                </a:solidFill>
              </a:defRPr>
            </a:lvl1pPr>
          </a:lstStyle>
          <a:p>
            <a:r>
              <a:rPr lang="en-US" dirty="0" smtClean="0"/>
              <a:t>Click to edit Master title style</a:t>
            </a:r>
            <a:endParaRPr lang="en-US" dirty="0"/>
          </a:p>
        </p:txBody>
      </p:sp>
      <p:pic>
        <p:nvPicPr>
          <p:cNvPr id="6" name="Picture 5" descr="mayancalendarbkbg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738" y="150721"/>
            <a:ext cx="1738853" cy="1738853"/>
          </a:xfrm>
          <a:prstGeom prst="rect">
            <a:avLst/>
          </a:prstGeom>
        </p:spPr>
      </p:pic>
      <p:pic>
        <p:nvPicPr>
          <p:cNvPr id="7" name="Picture 6" descr="Mayan-Empire-Hero-AB.jpe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55" y="2562718"/>
            <a:ext cx="2121918" cy="1611064"/>
          </a:xfrm>
          <a:prstGeom prst="rect">
            <a:avLst/>
          </a:prstGeom>
        </p:spPr>
      </p:pic>
      <p:pic>
        <p:nvPicPr>
          <p:cNvPr id="8" name="Picture 7" descr="image-04-larg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867" y="4897393"/>
            <a:ext cx="2129484" cy="1892875"/>
          </a:xfrm>
          <a:prstGeom prst="rect">
            <a:avLst/>
          </a:prstGeom>
        </p:spPr>
      </p:pic>
      <p:sp>
        <p:nvSpPr>
          <p:cNvPr id="11" name="Content Placeholder 2"/>
          <p:cNvSpPr>
            <a:spLocks noGrp="1"/>
          </p:cNvSpPr>
          <p:nvPr>
            <p:ph idx="1"/>
          </p:nvPr>
        </p:nvSpPr>
        <p:spPr>
          <a:xfrm>
            <a:off x="2144972" y="1564445"/>
            <a:ext cx="6874427" cy="513883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7523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EED54E-C1CF-A14E-B287-9B2EACCB8B00}"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29EBF-BAD2-6C43-A987-F9D756E3EBEB}" type="slidenum">
              <a:rPr lang="en-US" smtClean="0"/>
              <a:t>‹#›</a:t>
            </a:fld>
            <a:endParaRPr lang="en-US"/>
          </a:p>
        </p:txBody>
      </p:sp>
    </p:spTree>
    <p:extLst>
      <p:ext uri="{BB962C8B-B14F-4D97-AF65-F5344CB8AC3E}">
        <p14:creationId xmlns:p14="http://schemas.microsoft.com/office/powerpoint/2010/main" val="3457966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EED54E-C1CF-A14E-B287-9B2EACCB8B00}" type="datetimeFigureOut">
              <a:rPr lang="en-US" smtClean="0"/>
              <a:t>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29EBF-BAD2-6C43-A987-F9D756E3EBEB}" type="slidenum">
              <a:rPr lang="en-US" smtClean="0"/>
              <a:t>‹#›</a:t>
            </a:fld>
            <a:endParaRPr lang="en-US"/>
          </a:p>
        </p:txBody>
      </p:sp>
    </p:spTree>
    <p:extLst>
      <p:ext uri="{BB962C8B-B14F-4D97-AF65-F5344CB8AC3E}">
        <p14:creationId xmlns:p14="http://schemas.microsoft.com/office/powerpoint/2010/main" val="339948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EED54E-C1CF-A14E-B287-9B2EACCB8B00}" type="datetimeFigureOut">
              <a:rPr lang="en-US" smtClean="0"/>
              <a:t>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929EBF-BAD2-6C43-A987-F9D756E3EBEB}" type="slidenum">
              <a:rPr lang="en-US" smtClean="0"/>
              <a:t>‹#›</a:t>
            </a:fld>
            <a:endParaRPr lang="en-US"/>
          </a:p>
        </p:txBody>
      </p:sp>
    </p:spTree>
    <p:extLst>
      <p:ext uri="{BB962C8B-B14F-4D97-AF65-F5344CB8AC3E}">
        <p14:creationId xmlns:p14="http://schemas.microsoft.com/office/powerpoint/2010/main" val="369623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EED54E-C1CF-A14E-B287-9B2EACCB8B00}" type="datetimeFigureOut">
              <a:rPr lang="en-US" smtClean="0"/>
              <a:t>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929EBF-BAD2-6C43-A987-F9D756E3EBEB}" type="slidenum">
              <a:rPr lang="en-US" smtClean="0"/>
              <a:t>‹#›</a:t>
            </a:fld>
            <a:endParaRPr lang="en-US"/>
          </a:p>
        </p:txBody>
      </p:sp>
    </p:spTree>
    <p:extLst>
      <p:ext uri="{BB962C8B-B14F-4D97-AF65-F5344CB8AC3E}">
        <p14:creationId xmlns:p14="http://schemas.microsoft.com/office/powerpoint/2010/main" val="70412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ED54E-C1CF-A14E-B287-9B2EACCB8B00}" type="datetimeFigureOut">
              <a:rPr lang="en-US" smtClean="0"/>
              <a:t>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929EBF-BAD2-6C43-A987-F9D756E3EBEB}" type="slidenum">
              <a:rPr lang="en-US" smtClean="0"/>
              <a:t>‹#›</a:t>
            </a:fld>
            <a:endParaRPr lang="en-US"/>
          </a:p>
        </p:txBody>
      </p:sp>
    </p:spTree>
    <p:extLst>
      <p:ext uri="{BB962C8B-B14F-4D97-AF65-F5344CB8AC3E}">
        <p14:creationId xmlns:p14="http://schemas.microsoft.com/office/powerpoint/2010/main" val="368375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ED54E-C1CF-A14E-B287-9B2EACCB8B00}" type="datetimeFigureOut">
              <a:rPr lang="en-US" smtClean="0"/>
              <a:t>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29EBF-BAD2-6C43-A987-F9D756E3EBEB}" type="slidenum">
              <a:rPr lang="en-US" smtClean="0"/>
              <a:t>‹#›</a:t>
            </a:fld>
            <a:endParaRPr lang="en-US"/>
          </a:p>
        </p:txBody>
      </p:sp>
    </p:spTree>
    <p:extLst>
      <p:ext uri="{BB962C8B-B14F-4D97-AF65-F5344CB8AC3E}">
        <p14:creationId xmlns:p14="http://schemas.microsoft.com/office/powerpoint/2010/main" val="36378554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ED54E-C1CF-A14E-B287-9B2EACCB8B00}" type="datetimeFigureOut">
              <a:rPr lang="en-US" smtClean="0"/>
              <a:t>2/7/17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29EBF-BAD2-6C43-A987-F9D756E3EBEB}" type="slidenum">
              <a:rPr lang="en-US" smtClean="0"/>
              <a:t>‹#›</a:t>
            </a:fld>
            <a:endParaRPr lang="en-US"/>
          </a:p>
        </p:txBody>
      </p:sp>
    </p:spTree>
    <p:extLst>
      <p:ext uri="{BB962C8B-B14F-4D97-AF65-F5344CB8AC3E}">
        <p14:creationId xmlns:p14="http://schemas.microsoft.com/office/powerpoint/2010/main" val="1908642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2: Connecting Hemispheres 500-1800</a:t>
            </a:r>
            <a:endParaRPr lang="en-US" dirty="0"/>
          </a:p>
        </p:txBody>
      </p:sp>
    </p:spTree>
    <p:extLst>
      <p:ext uri="{BB962C8B-B14F-4D97-AF65-F5344CB8AC3E}">
        <p14:creationId xmlns:p14="http://schemas.microsoft.com/office/powerpoint/2010/main" val="20242658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a:t>
            </a:r>
            <a:r>
              <a:rPr lang="en-US" b="1" u="sng" dirty="0" smtClean="0"/>
              <a:t>You</a:t>
            </a:r>
            <a:r>
              <a:rPr lang="en-US" dirty="0" smtClean="0"/>
              <a:t> were there….</a:t>
            </a:r>
            <a:endParaRPr lang="en-US" dirty="0"/>
          </a:p>
        </p:txBody>
      </p:sp>
      <p:sp>
        <p:nvSpPr>
          <p:cNvPr id="3" name="Content Placeholder 2"/>
          <p:cNvSpPr>
            <a:spLocks noGrp="1"/>
          </p:cNvSpPr>
          <p:nvPr>
            <p:ph idx="1"/>
          </p:nvPr>
        </p:nvSpPr>
        <p:spPr/>
        <p:txBody>
          <a:bodyPr>
            <a:normAutofit fontScale="92500" lnSpcReduction="20000"/>
          </a:bodyPr>
          <a:lstStyle/>
          <a:p>
            <a:r>
              <a:rPr lang="en-US" dirty="0"/>
              <a:t>You live in a village in the lowlands of Mesoamerica. Your </a:t>
            </a:r>
            <a:r>
              <a:rPr lang="en-US" dirty="0" smtClean="0"/>
              <a:t>family </a:t>
            </a:r>
            <a:r>
              <a:rPr lang="en-US" dirty="0"/>
              <a:t>members have always been weavers, and now your aunts are teaching you to weave cloth from the cotton grown by nearby farmers. Traders from other areas often pass through your village. They tell wonderful stories about strange animals and sights they see in their travels. After talking to the traders who buy your cloth, you begin to think about becoming a trader, too. </a:t>
            </a:r>
            <a:endParaRPr lang="en-US" dirty="0" smtClean="0"/>
          </a:p>
          <a:p>
            <a:pPr marL="0" indent="0" algn="r">
              <a:buNone/>
            </a:pPr>
            <a:r>
              <a:rPr lang="en-US" dirty="0" smtClean="0">
                <a:solidFill>
                  <a:srgbClr val="FF6600"/>
                </a:solidFill>
              </a:rPr>
              <a:t>Why Might you want to become a trader?</a:t>
            </a:r>
            <a:endParaRPr lang="en-US" dirty="0">
              <a:solidFill>
                <a:srgbClr val="FF6600"/>
              </a:solidFill>
            </a:endParaRPr>
          </a:p>
        </p:txBody>
      </p:sp>
    </p:spTree>
    <p:extLst>
      <p:ext uri="{BB962C8B-B14F-4D97-AF65-F5344CB8AC3E}">
        <p14:creationId xmlns:p14="http://schemas.microsoft.com/office/powerpoint/2010/main" val="40857666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 Create City-States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homeland of the Maya stretched from southern Mexico into northern Central America. </a:t>
            </a:r>
            <a:endParaRPr lang="en-US" dirty="0" smtClean="0"/>
          </a:p>
          <a:p>
            <a:r>
              <a:rPr lang="en-US" dirty="0" smtClean="0"/>
              <a:t>This </a:t>
            </a:r>
            <a:r>
              <a:rPr lang="en-US" dirty="0"/>
              <a:t>area includes a highland region and a lowland region. </a:t>
            </a:r>
            <a:endParaRPr lang="en-US" dirty="0" smtClean="0"/>
          </a:p>
          <a:p>
            <a:r>
              <a:rPr lang="en-US" dirty="0" smtClean="0"/>
              <a:t>The </a:t>
            </a:r>
            <a:r>
              <a:rPr lang="en-US" dirty="0"/>
              <a:t>lowlands lie to the north. They include the dry scrub forest of the </a:t>
            </a:r>
            <a:r>
              <a:rPr lang="en-US" dirty="0" err="1"/>
              <a:t>Yucatán</a:t>
            </a:r>
            <a:r>
              <a:rPr lang="en-US" dirty="0"/>
              <a:t> (</a:t>
            </a:r>
            <a:r>
              <a:rPr lang="en-US" dirty="0" err="1"/>
              <a:t>YOO•kuh•TAN</a:t>
            </a:r>
            <a:r>
              <a:rPr lang="en-US" dirty="0"/>
              <a:t>) Peninsula and the dense, steamy jungles of southeastern Mexico and northern Guatemala. </a:t>
            </a:r>
            <a:endParaRPr lang="en-US" dirty="0" smtClean="0"/>
          </a:p>
          <a:p>
            <a:r>
              <a:rPr lang="en-US" dirty="0" smtClean="0"/>
              <a:t>The </a:t>
            </a:r>
            <a:r>
              <a:rPr lang="en-US" dirty="0"/>
              <a:t>highlands are further south—a range of cool, cloud-wreathed mountains that stretch from southern Mexico to El Salvador. </a:t>
            </a:r>
          </a:p>
          <a:p>
            <a:endParaRPr lang="en-US" dirty="0"/>
          </a:p>
        </p:txBody>
      </p:sp>
    </p:spTree>
    <p:extLst>
      <p:ext uri="{BB962C8B-B14F-4D97-AF65-F5344CB8AC3E}">
        <p14:creationId xmlns:p14="http://schemas.microsoft.com/office/powerpoint/2010/main" val="5095880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Map of Mayans</a:t>
            </a:r>
            <a:endParaRPr lang="en-US" dirty="0"/>
          </a:p>
        </p:txBody>
      </p:sp>
      <p:pic>
        <p:nvPicPr>
          <p:cNvPr id="4" name="Picture 3" descr="maya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40940"/>
            <a:ext cx="7357534" cy="5617577"/>
          </a:xfrm>
          <a:prstGeom prst="rect">
            <a:avLst/>
          </a:prstGeom>
        </p:spPr>
      </p:pic>
    </p:spTree>
    <p:extLst>
      <p:ext uri="{BB962C8B-B14F-4D97-AF65-F5344CB8AC3E}">
        <p14:creationId xmlns:p14="http://schemas.microsoft.com/office/powerpoint/2010/main" val="19898477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Affects Early Maya</a:t>
            </a:r>
            <a:endParaRPr lang="en-US" dirty="0"/>
          </a:p>
        </p:txBody>
      </p:sp>
      <p:sp>
        <p:nvSpPr>
          <p:cNvPr id="3" name="Content Placeholder 2"/>
          <p:cNvSpPr>
            <a:spLocks noGrp="1"/>
          </p:cNvSpPr>
          <p:nvPr>
            <p:ph idx="1"/>
          </p:nvPr>
        </p:nvSpPr>
        <p:spPr/>
        <p:txBody>
          <a:bodyPr>
            <a:normAutofit/>
          </a:bodyPr>
          <a:lstStyle/>
          <a:p>
            <a:r>
              <a:rPr lang="en-US" dirty="0"/>
              <a:t>The Maya (MY-uh) civilization developed in Mesoamerica. </a:t>
            </a:r>
            <a:endParaRPr lang="en-US" dirty="0" smtClean="0"/>
          </a:p>
          <a:p>
            <a:r>
              <a:rPr lang="en-US" dirty="0" smtClean="0"/>
              <a:t>Early </a:t>
            </a:r>
            <a:r>
              <a:rPr lang="en-US" dirty="0"/>
              <a:t>Maya lived in the lowlands of this region beginning around 1000 BC. </a:t>
            </a:r>
            <a:endParaRPr lang="en-US" dirty="0" smtClean="0"/>
          </a:p>
          <a:p>
            <a:r>
              <a:rPr lang="en-US" dirty="0" smtClean="0"/>
              <a:t>Thick </a:t>
            </a:r>
            <a:r>
              <a:rPr lang="en-US" dirty="0"/>
              <a:t>forests covered most of the land, so the Maya had to clear wooded areas for farmland. </a:t>
            </a:r>
            <a:endParaRPr lang="en-US" dirty="0" smtClean="0"/>
          </a:p>
          <a:p>
            <a:r>
              <a:rPr lang="en-US" dirty="0" smtClean="0"/>
              <a:t>Like </a:t>
            </a:r>
            <a:r>
              <a:rPr lang="en-US" dirty="0"/>
              <a:t>earlier </a:t>
            </a:r>
            <a:r>
              <a:rPr lang="en-US" dirty="0" smtClean="0"/>
              <a:t>Mesoamericans</a:t>
            </a:r>
            <a:r>
              <a:rPr lang="en-US" dirty="0"/>
              <a:t>, the Maya grew maize and other crops. </a:t>
            </a:r>
          </a:p>
        </p:txBody>
      </p:sp>
    </p:spTree>
    <p:extLst>
      <p:ext uri="{BB962C8B-B14F-4D97-AF65-F5344CB8AC3E}">
        <p14:creationId xmlns:p14="http://schemas.microsoft.com/office/powerpoint/2010/main" val="25704477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84" y="1867276"/>
            <a:ext cx="8884752" cy="588057"/>
          </a:xfrm>
        </p:spPr>
        <p:txBody>
          <a:bodyPr>
            <a:normAutofit fontScale="90000"/>
          </a:bodyPr>
          <a:lstStyle/>
          <a:p>
            <a:r>
              <a:rPr lang="en-US" dirty="0" smtClean="0"/>
              <a:t>Guess: What is maize? </a:t>
            </a:r>
            <a:endParaRPr lang="en-US" dirty="0"/>
          </a:p>
        </p:txBody>
      </p:sp>
      <p:pic>
        <p:nvPicPr>
          <p:cNvPr id="3" name="Picture 2" descr="Cor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1" y="3098800"/>
            <a:ext cx="2258526" cy="3403599"/>
          </a:xfrm>
          <a:prstGeom prst="rect">
            <a:avLst/>
          </a:prstGeom>
        </p:spPr>
      </p:pic>
      <p:pic>
        <p:nvPicPr>
          <p:cNvPr id="4" name="Picture 3" descr="soybea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9869" y="2455333"/>
            <a:ext cx="3081864" cy="2363790"/>
          </a:xfrm>
          <a:prstGeom prst="rect">
            <a:avLst/>
          </a:prstGeom>
        </p:spPr>
      </p:pic>
      <p:pic>
        <p:nvPicPr>
          <p:cNvPr id="5" name="Picture 4" descr="dd79402e574cd10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203" y="4819123"/>
            <a:ext cx="3471333" cy="1915517"/>
          </a:xfrm>
          <a:prstGeom prst="rect">
            <a:avLst/>
          </a:prstGeom>
        </p:spPr>
      </p:pic>
      <p:sp>
        <p:nvSpPr>
          <p:cNvPr id="6" name="TextBox 5"/>
          <p:cNvSpPr txBox="1"/>
          <p:nvPr/>
        </p:nvSpPr>
        <p:spPr>
          <a:xfrm>
            <a:off x="93133" y="2867967"/>
            <a:ext cx="423333" cy="461665"/>
          </a:xfrm>
          <a:prstGeom prst="rect">
            <a:avLst/>
          </a:prstGeom>
          <a:noFill/>
        </p:spPr>
        <p:txBody>
          <a:bodyPr wrap="square" rtlCol="0">
            <a:spAutoFit/>
          </a:bodyPr>
          <a:lstStyle/>
          <a:p>
            <a:r>
              <a:rPr lang="en-US" sz="2400" dirty="0" smtClean="0">
                <a:solidFill>
                  <a:schemeClr val="bg1"/>
                </a:solidFill>
              </a:rPr>
              <a:t>A</a:t>
            </a:r>
            <a:endParaRPr lang="en-US" sz="2400" dirty="0">
              <a:solidFill>
                <a:schemeClr val="bg1"/>
              </a:solidFill>
            </a:endParaRPr>
          </a:p>
        </p:txBody>
      </p:sp>
      <p:sp>
        <p:nvSpPr>
          <p:cNvPr id="7" name="TextBox 6"/>
          <p:cNvSpPr txBox="1"/>
          <p:nvPr/>
        </p:nvSpPr>
        <p:spPr>
          <a:xfrm>
            <a:off x="3022600" y="2455333"/>
            <a:ext cx="423333" cy="461665"/>
          </a:xfrm>
          <a:prstGeom prst="rect">
            <a:avLst/>
          </a:prstGeom>
          <a:noFill/>
        </p:spPr>
        <p:txBody>
          <a:bodyPr wrap="square" rtlCol="0">
            <a:spAutoFit/>
          </a:bodyPr>
          <a:lstStyle/>
          <a:p>
            <a:r>
              <a:rPr lang="en-US" sz="2400" dirty="0">
                <a:solidFill>
                  <a:schemeClr val="bg1"/>
                </a:solidFill>
              </a:rPr>
              <a:t>B</a:t>
            </a:r>
          </a:p>
        </p:txBody>
      </p:sp>
      <p:sp>
        <p:nvSpPr>
          <p:cNvPr id="8" name="TextBox 7"/>
          <p:cNvSpPr txBox="1"/>
          <p:nvPr/>
        </p:nvSpPr>
        <p:spPr>
          <a:xfrm>
            <a:off x="4851400" y="4829822"/>
            <a:ext cx="423333" cy="461665"/>
          </a:xfrm>
          <a:prstGeom prst="rect">
            <a:avLst/>
          </a:prstGeom>
          <a:noFill/>
        </p:spPr>
        <p:txBody>
          <a:bodyPr wrap="square" rtlCol="0">
            <a:spAutoFit/>
          </a:bodyPr>
          <a:lstStyle/>
          <a:p>
            <a:r>
              <a:rPr lang="en-US" sz="2400" dirty="0">
                <a:solidFill>
                  <a:schemeClr val="bg1"/>
                </a:solidFill>
              </a:rPr>
              <a:t>C</a:t>
            </a:r>
          </a:p>
        </p:txBody>
      </p:sp>
    </p:spTree>
    <p:extLst>
      <p:ext uri="{BB962C8B-B14F-4D97-AF65-F5344CB8AC3E}">
        <p14:creationId xmlns:p14="http://schemas.microsoft.com/office/powerpoint/2010/main" val="2748026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Affects Early Maya</a:t>
            </a:r>
            <a:endParaRPr lang="en-US" dirty="0"/>
          </a:p>
        </p:txBody>
      </p:sp>
      <p:sp>
        <p:nvSpPr>
          <p:cNvPr id="3" name="Content Placeholder 2"/>
          <p:cNvSpPr>
            <a:spLocks noGrp="1"/>
          </p:cNvSpPr>
          <p:nvPr>
            <p:ph idx="1"/>
          </p:nvPr>
        </p:nvSpPr>
        <p:spPr/>
        <p:txBody>
          <a:bodyPr>
            <a:normAutofit lnSpcReduction="10000"/>
          </a:bodyPr>
          <a:lstStyle/>
          <a:p>
            <a:r>
              <a:rPr lang="en-US" dirty="0"/>
              <a:t>Although the thick forests made farming hard, they </a:t>
            </a:r>
            <a:r>
              <a:rPr lang="en-US" dirty="0" smtClean="0"/>
              <a:t>provided </a:t>
            </a:r>
            <a:r>
              <a:rPr lang="en-US" dirty="0"/>
              <a:t>valuable resources. </a:t>
            </a:r>
            <a:endParaRPr lang="en-US" dirty="0" smtClean="0"/>
          </a:p>
          <a:p>
            <a:r>
              <a:rPr lang="en-US" dirty="0" smtClean="0"/>
              <a:t>Forest </a:t>
            </a:r>
            <a:r>
              <a:rPr lang="en-US" dirty="0"/>
              <a:t>animals such as deer and monkeys were a source of food. </a:t>
            </a:r>
            <a:endParaRPr lang="en-US" dirty="0" smtClean="0"/>
          </a:p>
          <a:p>
            <a:r>
              <a:rPr lang="en-US" dirty="0" smtClean="0"/>
              <a:t>In </a:t>
            </a:r>
            <a:r>
              <a:rPr lang="en-US" dirty="0"/>
              <a:t>addition, trees and other plants made good building materials. </a:t>
            </a:r>
            <a:endParaRPr lang="en-US" dirty="0" smtClean="0"/>
          </a:p>
          <a:p>
            <a:r>
              <a:rPr lang="en-US" dirty="0" smtClean="0"/>
              <a:t>For </a:t>
            </a:r>
            <a:r>
              <a:rPr lang="en-US" dirty="0"/>
              <a:t>example, the Maya used wood poles and vines, along with mud, to build their houses. </a:t>
            </a:r>
          </a:p>
        </p:txBody>
      </p:sp>
    </p:spTree>
    <p:extLst>
      <p:ext uri="{BB962C8B-B14F-4D97-AF65-F5344CB8AC3E}">
        <p14:creationId xmlns:p14="http://schemas.microsoft.com/office/powerpoint/2010/main" val="40344196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scene_vill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339" y="1849964"/>
            <a:ext cx="6570132" cy="4927600"/>
          </a:xfrm>
          <a:prstGeom prst="rect">
            <a:avLst/>
          </a:prstGeom>
        </p:spPr>
      </p:pic>
    </p:spTree>
    <p:extLst>
      <p:ext uri="{BB962C8B-B14F-4D97-AF65-F5344CB8AC3E}">
        <p14:creationId xmlns:p14="http://schemas.microsoft.com/office/powerpoint/2010/main" val="8717958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Affects Early Maya</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early Maya lived in small villages. Eventually these </a:t>
            </a:r>
            <a:r>
              <a:rPr lang="en-US" dirty="0" smtClean="0"/>
              <a:t>villages </a:t>
            </a:r>
            <a:r>
              <a:rPr lang="en-US" dirty="0"/>
              <a:t>started trading with one another. </a:t>
            </a:r>
            <a:endParaRPr lang="en-US" dirty="0" smtClean="0"/>
          </a:p>
          <a:p>
            <a:r>
              <a:rPr lang="en-US" dirty="0" smtClean="0"/>
              <a:t>They </a:t>
            </a:r>
            <a:r>
              <a:rPr lang="en-US" dirty="0"/>
              <a:t>traded goods such as cloth and </a:t>
            </a:r>
            <a:r>
              <a:rPr lang="en-US" b="1" u="sng" dirty="0"/>
              <a:t>obsidian</a:t>
            </a:r>
            <a:r>
              <a:rPr lang="en-US" dirty="0"/>
              <a:t>, a sharp, glasslike volcanic rock, that came from different parts of Mesoamerica. </a:t>
            </a:r>
            <a:endParaRPr lang="en-US" dirty="0" smtClean="0"/>
          </a:p>
          <a:p>
            <a:r>
              <a:rPr lang="en-US" dirty="0" smtClean="0"/>
              <a:t>As </a:t>
            </a:r>
            <a:r>
              <a:rPr lang="en-US" dirty="0"/>
              <a:t>trade helped support larger populations, villages grew. </a:t>
            </a:r>
            <a:endParaRPr lang="en-US" dirty="0" smtClean="0"/>
          </a:p>
          <a:p>
            <a:r>
              <a:rPr lang="en-US" dirty="0" smtClean="0"/>
              <a:t>By </a:t>
            </a:r>
            <a:r>
              <a:rPr lang="en-US" dirty="0"/>
              <a:t>about </a:t>
            </a:r>
            <a:r>
              <a:rPr lang="en-US" i="1" dirty="0" smtClean="0"/>
              <a:t>AD </a:t>
            </a:r>
            <a:r>
              <a:rPr lang="en-US" dirty="0"/>
              <a:t>200 the Maya were building large cities in the Americas. </a:t>
            </a:r>
          </a:p>
        </p:txBody>
      </p:sp>
    </p:spTree>
    <p:extLst>
      <p:ext uri="{BB962C8B-B14F-4D97-AF65-F5344CB8AC3E}">
        <p14:creationId xmlns:p14="http://schemas.microsoft.com/office/powerpoint/2010/main" val="27620115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sidian-3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800" y="2247902"/>
            <a:ext cx="5647267" cy="4235450"/>
          </a:xfrm>
          <a:prstGeom prst="rect">
            <a:avLst/>
          </a:prstGeom>
        </p:spPr>
      </p:pic>
    </p:spTree>
    <p:extLst>
      <p:ext uri="{BB962C8B-B14F-4D97-AF65-F5344CB8AC3E}">
        <p14:creationId xmlns:p14="http://schemas.microsoft.com/office/powerpoint/2010/main" val="22651798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84" y="3594476"/>
            <a:ext cx="8884752" cy="912348"/>
          </a:xfrm>
        </p:spPr>
        <p:txBody>
          <a:bodyPr>
            <a:normAutofit/>
          </a:bodyPr>
          <a:lstStyle/>
          <a:p>
            <a:r>
              <a:rPr lang="en-US" dirty="0" smtClean="0"/>
              <a:t>Maya Classic Age</a:t>
            </a:r>
            <a:endParaRPr lang="en-US" dirty="0"/>
          </a:p>
        </p:txBody>
      </p:sp>
    </p:spTree>
    <p:extLst>
      <p:ext uri="{BB962C8B-B14F-4D97-AF65-F5344CB8AC3E}">
        <p14:creationId xmlns:p14="http://schemas.microsoft.com/office/powerpoint/2010/main" val="2679230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84" y="3594476"/>
            <a:ext cx="8884752" cy="912348"/>
          </a:xfrm>
        </p:spPr>
        <p:txBody>
          <a:bodyPr>
            <a:normAutofit fontScale="90000"/>
          </a:bodyPr>
          <a:lstStyle/>
          <a:p>
            <a:r>
              <a:rPr lang="en-US" dirty="0" smtClean="0"/>
              <a:t>What do you know about the Early Americas? (Mayan, Aztecs, Incas and American Indians)</a:t>
            </a:r>
            <a:endParaRPr lang="en-US" dirty="0"/>
          </a:p>
        </p:txBody>
      </p:sp>
    </p:spTree>
    <p:extLst>
      <p:ext uri="{BB962C8B-B14F-4D97-AF65-F5344CB8AC3E}">
        <p14:creationId xmlns:p14="http://schemas.microsoft.com/office/powerpoint/2010/main" val="10951142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 Classic Age</a:t>
            </a:r>
            <a:endParaRPr lang="en-US" dirty="0"/>
          </a:p>
        </p:txBody>
      </p:sp>
      <p:sp>
        <p:nvSpPr>
          <p:cNvPr id="3" name="Content Placeholder 2"/>
          <p:cNvSpPr>
            <a:spLocks noGrp="1"/>
          </p:cNvSpPr>
          <p:nvPr>
            <p:ph idx="1"/>
          </p:nvPr>
        </p:nvSpPr>
        <p:spPr/>
        <p:txBody>
          <a:bodyPr>
            <a:normAutofit lnSpcReduction="10000"/>
          </a:bodyPr>
          <a:lstStyle/>
          <a:p>
            <a:r>
              <a:rPr lang="en-US" dirty="0"/>
              <a:t>The Maya civilization reached its height between about AD 250 and 900. </a:t>
            </a:r>
            <a:endParaRPr lang="en-US" dirty="0" smtClean="0"/>
          </a:p>
          <a:p>
            <a:r>
              <a:rPr lang="en-US" dirty="0" smtClean="0"/>
              <a:t>Historians </a:t>
            </a:r>
            <a:r>
              <a:rPr lang="en-US" dirty="0"/>
              <a:t>call this period of Maya history the Classic Age. </a:t>
            </a:r>
            <a:endParaRPr lang="en-US" dirty="0" smtClean="0"/>
          </a:p>
          <a:p>
            <a:r>
              <a:rPr lang="en-US" dirty="0" smtClean="0"/>
              <a:t>During </a:t>
            </a:r>
            <a:r>
              <a:rPr lang="en-US" dirty="0"/>
              <a:t>the Classic Age, Maya </a:t>
            </a:r>
            <a:r>
              <a:rPr lang="en-US" dirty="0" smtClean="0"/>
              <a:t>civilization </a:t>
            </a:r>
            <a:r>
              <a:rPr lang="en-US" dirty="0"/>
              <a:t>spread to the Yucatan Peninsula and grew to include more than 40 cities of 5,000 to 50,000 people each. </a:t>
            </a:r>
          </a:p>
        </p:txBody>
      </p:sp>
    </p:spTree>
    <p:extLst>
      <p:ext uri="{BB962C8B-B14F-4D97-AF65-F5344CB8AC3E}">
        <p14:creationId xmlns:p14="http://schemas.microsoft.com/office/powerpoint/2010/main" val="829080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pocalypto-maya-civiliz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940" y="2143532"/>
            <a:ext cx="6671733" cy="4358866"/>
          </a:xfrm>
          <a:prstGeom prst="rect">
            <a:avLst/>
          </a:prstGeom>
        </p:spPr>
      </p:pic>
    </p:spTree>
    <p:extLst>
      <p:ext uri="{BB962C8B-B14F-4D97-AF65-F5344CB8AC3E}">
        <p14:creationId xmlns:p14="http://schemas.microsoft.com/office/powerpoint/2010/main" val="8100675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a:t>
            </a:r>
            <a:endParaRPr lang="en-US" dirty="0"/>
          </a:p>
        </p:txBody>
      </p:sp>
      <p:sp>
        <p:nvSpPr>
          <p:cNvPr id="3" name="Content Placeholder 2"/>
          <p:cNvSpPr>
            <a:spLocks noGrp="1"/>
          </p:cNvSpPr>
          <p:nvPr>
            <p:ph idx="1"/>
          </p:nvPr>
        </p:nvSpPr>
        <p:spPr/>
        <p:txBody>
          <a:bodyPr>
            <a:normAutofit/>
          </a:bodyPr>
          <a:lstStyle/>
          <a:p>
            <a:r>
              <a:rPr lang="en-US" dirty="0"/>
              <a:t>Maya cities in the highlands traded with those in the lowlands. </a:t>
            </a:r>
            <a:endParaRPr lang="en-US" dirty="0" smtClean="0"/>
          </a:p>
          <a:p>
            <a:r>
              <a:rPr lang="en-US" dirty="0" smtClean="0"/>
              <a:t>In </a:t>
            </a:r>
            <a:r>
              <a:rPr lang="en-US" dirty="0"/>
              <a:t>this way people all over Maya territory got things that they didn't have nearby. </a:t>
            </a:r>
          </a:p>
        </p:txBody>
      </p:sp>
    </p:spTree>
    <p:extLst>
      <p:ext uri="{BB962C8B-B14F-4D97-AF65-F5344CB8AC3E}">
        <p14:creationId xmlns:p14="http://schemas.microsoft.com/office/powerpoint/2010/main" val="27785740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ya tra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8321"/>
          </a:xfrm>
          <a:prstGeom prst="rect">
            <a:avLst/>
          </a:prstGeom>
        </p:spPr>
      </p:pic>
    </p:spTree>
    <p:extLst>
      <p:ext uri="{BB962C8B-B14F-4D97-AF65-F5344CB8AC3E}">
        <p14:creationId xmlns:p14="http://schemas.microsoft.com/office/powerpoint/2010/main" val="30772034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a:t>
            </a:r>
            <a:endParaRPr lang="en-US" dirty="0"/>
          </a:p>
        </p:txBody>
      </p:sp>
      <p:sp>
        <p:nvSpPr>
          <p:cNvPr id="3" name="Content Placeholder 2"/>
          <p:cNvSpPr>
            <a:spLocks noGrp="1"/>
          </p:cNvSpPr>
          <p:nvPr>
            <p:ph idx="1"/>
          </p:nvPr>
        </p:nvSpPr>
        <p:spPr/>
        <p:txBody>
          <a:bodyPr>
            <a:normAutofit fontScale="92500" lnSpcReduction="20000"/>
          </a:bodyPr>
          <a:lstStyle/>
          <a:p>
            <a:r>
              <a:rPr lang="en-US" dirty="0"/>
              <a:t>Look at the trade routes on the map to see the goods that were available in </a:t>
            </a:r>
            <a:r>
              <a:rPr lang="en-US" dirty="0" smtClean="0"/>
              <a:t>different </a:t>
            </a:r>
            <a:r>
              <a:rPr lang="en-US" dirty="0"/>
              <a:t>areas of Mesoamerica. </a:t>
            </a:r>
            <a:endParaRPr lang="en-US" dirty="0" smtClean="0"/>
          </a:p>
          <a:p>
            <a:r>
              <a:rPr lang="en-US" dirty="0" smtClean="0"/>
              <a:t>For </a:t>
            </a:r>
            <a:r>
              <a:rPr lang="en-US" dirty="0"/>
              <a:t>example, the warm lowlands were good for growing cotton, rubber trees, and cacao (</a:t>
            </a:r>
            <a:r>
              <a:rPr lang="en-US" dirty="0" err="1"/>
              <a:t>kuh</a:t>
            </a:r>
            <a:r>
              <a:rPr lang="en-US" dirty="0"/>
              <a:t>-KOW) beans, the source of chocolate. </a:t>
            </a:r>
            <a:endParaRPr lang="en-US" dirty="0" smtClean="0"/>
          </a:p>
          <a:p>
            <a:r>
              <a:rPr lang="en-US" dirty="0" smtClean="0"/>
              <a:t>Cacao </a:t>
            </a:r>
            <a:r>
              <a:rPr lang="en-US" dirty="0"/>
              <a:t>beans had great value. </a:t>
            </a:r>
            <a:endParaRPr lang="en-US" dirty="0" smtClean="0"/>
          </a:p>
          <a:p>
            <a:r>
              <a:rPr lang="en-US" dirty="0" smtClean="0"/>
              <a:t>Chocolate </a:t>
            </a:r>
            <a:r>
              <a:rPr lang="en-US" dirty="0"/>
              <a:t>was known as the food of rulers and of the gods. </a:t>
            </a:r>
            <a:endParaRPr lang="en-US" dirty="0" smtClean="0"/>
          </a:p>
          <a:p>
            <a:r>
              <a:rPr lang="en-US" dirty="0" smtClean="0"/>
              <a:t>The </a:t>
            </a:r>
            <a:r>
              <a:rPr lang="en-US" dirty="0"/>
              <a:t>Maya even used cacao beans as money. </a:t>
            </a:r>
          </a:p>
        </p:txBody>
      </p:sp>
    </p:spTree>
    <p:extLst>
      <p:ext uri="{BB962C8B-B14F-4D97-AF65-F5344CB8AC3E}">
        <p14:creationId xmlns:p14="http://schemas.microsoft.com/office/powerpoint/2010/main" val="35690182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a:t>
            </a:r>
            <a:endParaRPr lang="en-US" dirty="0"/>
          </a:p>
        </p:txBody>
      </p:sp>
      <p:sp>
        <p:nvSpPr>
          <p:cNvPr id="3" name="Content Placeholder 2"/>
          <p:cNvSpPr>
            <a:spLocks noGrp="1"/>
          </p:cNvSpPr>
          <p:nvPr>
            <p:ph idx="1"/>
          </p:nvPr>
        </p:nvSpPr>
        <p:spPr/>
        <p:txBody>
          <a:bodyPr>
            <a:normAutofit/>
          </a:bodyPr>
          <a:lstStyle/>
          <a:p>
            <a:r>
              <a:rPr lang="en-US" dirty="0"/>
              <a:t>Lowland crops didn't grow well in the cool highlands. </a:t>
            </a:r>
            <a:endParaRPr lang="en-US" dirty="0" smtClean="0"/>
          </a:p>
          <a:p>
            <a:r>
              <a:rPr lang="en-US" smtClean="0"/>
              <a:t>Instead</a:t>
            </a:r>
            <a:r>
              <a:rPr lang="en-US" dirty="0"/>
              <a:t>, the highlands had valuable stones such as jade and obsidian</a:t>
            </a:r>
            <a:r>
              <a:rPr lang="en-US"/>
              <a:t>. </a:t>
            </a:r>
            <a:endParaRPr lang="en-US" smtClean="0"/>
          </a:p>
          <a:p>
            <a:r>
              <a:rPr lang="en-US" smtClean="0"/>
              <a:t>People </a:t>
            </a:r>
            <a:r>
              <a:rPr lang="en-US" dirty="0"/>
              <a:t>carried these and other products along Maya trade routes. </a:t>
            </a:r>
          </a:p>
        </p:txBody>
      </p:sp>
    </p:spTree>
    <p:extLst>
      <p:ext uri="{BB962C8B-B14F-4D97-AF65-F5344CB8AC3E}">
        <p14:creationId xmlns:p14="http://schemas.microsoft.com/office/powerpoint/2010/main" val="38912175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85" y="274638"/>
            <a:ext cx="6889914" cy="842962"/>
          </a:xfrm>
        </p:spPr>
        <p:txBody>
          <a:bodyPr>
            <a:normAutofit/>
          </a:bodyPr>
          <a:lstStyle/>
          <a:p>
            <a:r>
              <a:rPr lang="en-US" sz="4000" dirty="0" smtClean="0"/>
              <a:t>City</a:t>
            </a:r>
            <a:endParaRPr lang="en-US" sz="4000" dirty="0"/>
          </a:p>
        </p:txBody>
      </p:sp>
      <p:sp>
        <p:nvSpPr>
          <p:cNvPr id="3" name="Content Placeholder 2"/>
          <p:cNvSpPr>
            <a:spLocks noGrp="1"/>
          </p:cNvSpPr>
          <p:nvPr>
            <p:ph idx="1"/>
          </p:nvPr>
        </p:nvSpPr>
        <p:spPr>
          <a:xfrm>
            <a:off x="2144972" y="1259645"/>
            <a:ext cx="6874427" cy="5429022"/>
          </a:xfrm>
        </p:spPr>
        <p:txBody>
          <a:bodyPr>
            <a:normAutofit fontScale="92500" lnSpcReduction="20000"/>
          </a:bodyPr>
          <a:lstStyle/>
          <a:p>
            <a:r>
              <a:rPr lang="en-US" dirty="0"/>
              <a:t>Maya cities had many grand buildings, including large stone pyramids, temples, and palaces. </a:t>
            </a:r>
            <a:endParaRPr lang="en-US" dirty="0" smtClean="0"/>
          </a:p>
          <a:p>
            <a:r>
              <a:rPr lang="en-US" dirty="0" smtClean="0"/>
              <a:t>Some </a:t>
            </a:r>
            <a:r>
              <a:rPr lang="en-US" dirty="0"/>
              <a:t>of these buildings </a:t>
            </a:r>
            <a:r>
              <a:rPr lang="en-US" dirty="0" smtClean="0"/>
              <a:t>honored </a:t>
            </a:r>
            <a:r>
              <a:rPr lang="en-US" dirty="0"/>
              <a:t>local Maya kings. </a:t>
            </a:r>
            <a:endParaRPr lang="en-US" dirty="0" smtClean="0"/>
          </a:p>
          <a:p>
            <a:r>
              <a:rPr lang="en-US" dirty="0" smtClean="0"/>
              <a:t>For </a:t>
            </a:r>
            <a:r>
              <a:rPr lang="en-US" dirty="0"/>
              <a:t>example, in the city of Palenque (</a:t>
            </a:r>
            <a:r>
              <a:rPr lang="en-US" dirty="0" err="1"/>
              <a:t>pah</a:t>
            </a:r>
            <a:r>
              <a:rPr lang="en-US" dirty="0"/>
              <a:t>-LENG-</a:t>
            </a:r>
            <a:r>
              <a:rPr lang="en-US" dirty="0" err="1"/>
              <a:t>kay</a:t>
            </a:r>
            <a:r>
              <a:rPr lang="en-US" dirty="0"/>
              <a:t>), a temple honored the king </a:t>
            </a:r>
            <a:r>
              <a:rPr lang="en-US" b="1" dirty="0" err="1"/>
              <a:t>Pacal</a:t>
            </a:r>
            <a:r>
              <a:rPr lang="en-US" b="1" dirty="0"/>
              <a:t> </a:t>
            </a:r>
            <a:r>
              <a:rPr lang="en-US" dirty="0"/>
              <a:t>(</a:t>
            </a:r>
            <a:r>
              <a:rPr lang="en-US" dirty="0" err="1"/>
              <a:t>puh</a:t>
            </a:r>
            <a:r>
              <a:rPr lang="en-US" dirty="0"/>
              <a:t>-KAHL). </a:t>
            </a:r>
            <a:endParaRPr lang="en-US" dirty="0" smtClean="0"/>
          </a:p>
          <a:p>
            <a:r>
              <a:rPr lang="en-US" dirty="0" err="1" smtClean="0"/>
              <a:t>Pacal</a:t>
            </a:r>
            <a:r>
              <a:rPr lang="en-US" dirty="0" smtClean="0"/>
              <a:t> </a:t>
            </a:r>
            <a:r>
              <a:rPr lang="en-US" dirty="0"/>
              <a:t>had the temple built to record his </a:t>
            </a:r>
            <a:r>
              <a:rPr lang="en-US" dirty="0" smtClean="0"/>
              <a:t>achievements </a:t>
            </a:r>
            <a:r>
              <a:rPr lang="en-US" dirty="0"/>
              <a:t>as a ruler. </a:t>
            </a:r>
            <a:endParaRPr lang="en-US" dirty="0" smtClean="0"/>
          </a:p>
          <a:p>
            <a:r>
              <a:rPr lang="en-US" dirty="0" smtClean="0"/>
              <a:t>Maya </a:t>
            </a:r>
            <a:r>
              <a:rPr lang="en-US" dirty="0"/>
              <a:t>artists decorated temples and palaces with carvings and colorful paintings. </a:t>
            </a:r>
          </a:p>
        </p:txBody>
      </p:sp>
    </p:spTree>
    <p:extLst>
      <p:ext uri="{BB962C8B-B14F-4D97-AF65-F5344CB8AC3E}">
        <p14:creationId xmlns:p14="http://schemas.microsoft.com/office/powerpoint/2010/main" val="126023394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534"/>
            <a:ext cx="9144000" cy="6187441"/>
          </a:xfrm>
          <a:prstGeom prst="rect">
            <a:avLst/>
          </a:prstGeom>
        </p:spPr>
      </p:pic>
    </p:spTree>
    <p:extLst>
      <p:ext uri="{BB962C8B-B14F-4D97-AF65-F5344CB8AC3E}">
        <p14:creationId xmlns:p14="http://schemas.microsoft.com/office/powerpoint/2010/main" val="192027485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85" y="274638"/>
            <a:ext cx="6889914" cy="842962"/>
          </a:xfrm>
        </p:spPr>
        <p:txBody>
          <a:bodyPr>
            <a:normAutofit/>
          </a:bodyPr>
          <a:lstStyle/>
          <a:p>
            <a:r>
              <a:rPr lang="en-US" sz="4000" dirty="0" smtClean="0"/>
              <a:t>City</a:t>
            </a:r>
            <a:endParaRPr lang="en-US" sz="4000" dirty="0"/>
          </a:p>
        </p:txBody>
      </p:sp>
      <p:sp>
        <p:nvSpPr>
          <p:cNvPr id="3" name="Content Placeholder 2"/>
          <p:cNvSpPr>
            <a:spLocks noGrp="1"/>
          </p:cNvSpPr>
          <p:nvPr>
            <p:ph idx="1"/>
          </p:nvPr>
        </p:nvSpPr>
        <p:spPr>
          <a:xfrm>
            <a:off x="2144972" y="1259645"/>
            <a:ext cx="6874427" cy="5429022"/>
          </a:xfrm>
        </p:spPr>
        <p:txBody>
          <a:bodyPr>
            <a:normAutofit/>
          </a:bodyPr>
          <a:lstStyle/>
          <a:p>
            <a:r>
              <a:rPr lang="en-US" dirty="0" smtClean="0"/>
              <a:t>I</a:t>
            </a:r>
            <a:r>
              <a:rPr lang="en-US" dirty="0"/>
              <a:t>n addition to temples and palaces, the Maya also built structures to improve life in their cities. </a:t>
            </a:r>
            <a:endParaRPr lang="en-US" dirty="0" smtClean="0"/>
          </a:p>
          <a:p>
            <a:r>
              <a:rPr lang="en-US" dirty="0" smtClean="0"/>
              <a:t>For </a:t>
            </a:r>
            <a:r>
              <a:rPr lang="en-US" dirty="0"/>
              <a:t>example, builders paved large plazas for public gatherings, and they built canals to control the flow of water through their cities. </a:t>
            </a:r>
            <a:endParaRPr lang="en-US" dirty="0" smtClean="0"/>
          </a:p>
          <a:p>
            <a:r>
              <a:rPr lang="en-US" dirty="0" smtClean="0"/>
              <a:t>Farmers </a:t>
            </a:r>
            <a:r>
              <a:rPr lang="en-US" dirty="0"/>
              <a:t>shaped </a:t>
            </a:r>
            <a:r>
              <a:rPr lang="en-US" dirty="0" smtClean="0"/>
              <a:t>nearby </a:t>
            </a:r>
            <a:r>
              <a:rPr lang="en-US" dirty="0"/>
              <a:t>hillsides into flat terraces so they could grow crops on them. </a:t>
            </a:r>
          </a:p>
          <a:p>
            <a:endParaRPr lang="en-US" dirty="0"/>
          </a:p>
        </p:txBody>
      </p:sp>
    </p:spTree>
    <p:extLst>
      <p:ext uri="{BB962C8B-B14F-4D97-AF65-F5344CB8AC3E}">
        <p14:creationId xmlns:p14="http://schemas.microsoft.com/office/powerpoint/2010/main" val="23153199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85" y="274638"/>
            <a:ext cx="6889914" cy="842962"/>
          </a:xfrm>
        </p:spPr>
        <p:txBody>
          <a:bodyPr>
            <a:normAutofit/>
          </a:bodyPr>
          <a:lstStyle/>
          <a:p>
            <a:r>
              <a:rPr lang="en-US" sz="4000" dirty="0" smtClean="0"/>
              <a:t>City</a:t>
            </a:r>
            <a:endParaRPr lang="en-US" sz="4000" dirty="0"/>
          </a:p>
        </p:txBody>
      </p:sp>
      <p:sp>
        <p:nvSpPr>
          <p:cNvPr id="3" name="Content Placeholder 2"/>
          <p:cNvSpPr>
            <a:spLocks noGrp="1"/>
          </p:cNvSpPr>
          <p:nvPr>
            <p:ph idx="1"/>
          </p:nvPr>
        </p:nvSpPr>
        <p:spPr>
          <a:xfrm>
            <a:off x="2144972" y="1259645"/>
            <a:ext cx="6874427" cy="5429022"/>
          </a:xfrm>
        </p:spPr>
        <p:txBody>
          <a:bodyPr>
            <a:normAutofit fontScale="85000" lnSpcReduction="20000"/>
          </a:bodyPr>
          <a:lstStyle/>
          <a:p>
            <a:r>
              <a:rPr lang="en-US" dirty="0"/>
              <a:t>Most Maya cities also had a special ball court. </a:t>
            </a:r>
            <a:endParaRPr lang="en-US" dirty="0" smtClean="0"/>
          </a:p>
          <a:p>
            <a:r>
              <a:rPr lang="en-US" dirty="0" smtClean="0"/>
              <a:t>People </a:t>
            </a:r>
            <a:r>
              <a:rPr lang="en-US" dirty="0"/>
              <a:t>played or watched a type of ball game in these large stone arenas. </a:t>
            </a:r>
            <a:endParaRPr lang="en-US" dirty="0" smtClean="0"/>
          </a:p>
          <a:p>
            <a:r>
              <a:rPr lang="en-US" dirty="0" smtClean="0"/>
              <a:t>Using </a:t>
            </a:r>
            <a:r>
              <a:rPr lang="en-US" dirty="0"/>
              <a:t>only their heads, shoulders, or hips, </a:t>
            </a:r>
            <a:r>
              <a:rPr lang="en-US" dirty="0" smtClean="0"/>
              <a:t>players </a:t>
            </a:r>
            <a:r>
              <a:rPr lang="en-US" dirty="0"/>
              <a:t>tried to bounce a heavy, hard rubber ball through a stone ring above their heads. </a:t>
            </a:r>
            <a:endParaRPr lang="en-US" dirty="0" smtClean="0"/>
          </a:p>
          <a:p>
            <a:r>
              <a:rPr lang="en-US" dirty="0" smtClean="0"/>
              <a:t>Players </a:t>
            </a:r>
            <a:r>
              <a:rPr lang="en-US" dirty="0"/>
              <a:t>weren't allowed to use their hands or feet. </a:t>
            </a:r>
            <a:endParaRPr lang="en-US" dirty="0" smtClean="0"/>
          </a:p>
          <a:p>
            <a:r>
              <a:rPr lang="en-US" dirty="0" smtClean="0"/>
              <a:t>The </a:t>
            </a:r>
            <a:r>
              <a:rPr lang="en-US" dirty="0"/>
              <a:t>winners were awarded jewels and clothing. </a:t>
            </a:r>
            <a:endParaRPr lang="en-US" dirty="0" smtClean="0"/>
          </a:p>
          <a:p>
            <a:r>
              <a:rPr lang="en-US" dirty="0" smtClean="0"/>
              <a:t>The </a:t>
            </a:r>
            <a:r>
              <a:rPr lang="en-US" dirty="0"/>
              <a:t>losers were sometimes killed. This ball game was one that the Maya had picked up from Olmec traditions</a:t>
            </a:r>
            <a:r>
              <a:rPr lang="en-US" dirty="0" smtClean="0"/>
              <a:t>.</a:t>
            </a:r>
            <a:endParaRPr lang="en-US" dirty="0"/>
          </a:p>
        </p:txBody>
      </p:sp>
    </p:spTree>
    <p:extLst>
      <p:ext uri="{BB962C8B-B14F-4D97-AF65-F5344CB8AC3E}">
        <p14:creationId xmlns:p14="http://schemas.microsoft.com/office/powerpoint/2010/main" val="2184649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84" y="3594476"/>
            <a:ext cx="8884752" cy="912348"/>
          </a:xfrm>
        </p:spPr>
        <p:txBody>
          <a:bodyPr>
            <a:normAutofit fontScale="90000"/>
          </a:bodyPr>
          <a:lstStyle/>
          <a:p>
            <a:r>
              <a:rPr lang="en-US" dirty="0" smtClean="0"/>
              <a:t>What do you know about the Spanish colonization of South America?</a:t>
            </a:r>
            <a:endParaRPr lang="en-US" dirty="0"/>
          </a:p>
        </p:txBody>
      </p:sp>
    </p:spTree>
    <p:extLst>
      <p:ext uri="{BB962C8B-B14F-4D97-AF65-F5344CB8AC3E}">
        <p14:creationId xmlns:p14="http://schemas.microsoft.com/office/powerpoint/2010/main" val="300295491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C:\My Documents\Classes\Grades\History\Power Point Presentations\ball_cour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800" y="2057400"/>
            <a:ext cx="6764867" cy="4616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30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8" descr="C:\My Documents\Classes\Grades\History\Power Point Presentations\ball_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1600200"/>
            <a:ext cx="16192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30" descr="C:\My Documents\Classes\Grades\History\Power Point Presentations\fr1_ball_player_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867" y="243417"/>
            <a:ext cx="2514600" cy="3365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33" descr="C:\My Documents\Classes\Grades\History\Power Point Presentations\Pic49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917" y="3429000"/>
            <a:ext cx="4937125" cy="326866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034"/>
          <p:cNvSpPr txBox="1">
            <a:spLocks noChangeArrowheads="1"/>
          </p:cNvSpPr>
          <p:nvPr/>
        </p:nvSpPr>
        <p:spPr bwMode="auto">
          <a:xfrm>
            <a:off x="6996642" y="4110335"/>
            <a:ext cx="1828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solidFill>
                  <a:schemeClr val="bg1"/>
                </a:solidFill>
              </a:rPr>
              <a:t>Decapitation scene at ball </a:t>
            </a:r>
            <a:r>
              <a:rPr lang="en-US" dirty="0" smtClean="0">
                <a:solidFill>
                  <a:schemeClr val="bg1"/>
                </a:solidFill>
              </a:rPr>
              <a:t>court</a:t>
            </a:r>
            <a:endParaRPr lang="en-US" dirty="0">
              <a:solidFill>
                <a:schemeClr val="bg1"/>
              </a:solidFill>
            </a:endParaRPr>
          </a:p>
        </p:txBody>
      </p:sp>
      <p:sp>
        <p:nvSpPr>
          <p:cNvPr id="8" name="Line 1035"/>
          <p:cNvSpPr>
            <a:spLocks noChangeShapeType="1"/>
          </p:cNvSpPr>
          <p:nvPr/>
        </p:nvSpPr>
        <p:spPr bwMode="auto">
          <a:xfrm flipH="1">
            <a:off x="6768042" y="4643735"/>
            <a:ext cx="228600" cy="76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solidFill>
                <a:schemeClr val="bg1"/>
              </a:solidFill>
            </a:endParaRPr>
          </a:p>
        </p:txBody>
      </p:sp>
    </p:spTree>
    <p:extLst>
      <p:ext uri="{BB962C8B-B14F-4D97-AF65-F5344CB8AC3E}">
        <p14:creationId xmlns:p14="http://schemas.microsoft.com/office/powerpoint/2010/main" val="1984765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My Documents\Classes\Grades\History\Power Point Presentations\Pic49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067" y="711202"/>
            <a:ext cx="8539174" cy="557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963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85" y="274638"/>
            <a:ext cx="6889914" cy="842962"/>
          </a:xfrm>
        </p:spPr>
        <p:txBody>
          <a:bodyPr>
            <a:normAutofit/>
          </a:bodyPr>
          <a:lstStyle/>
          <a:p>
            <a:r>
              <a:rPr lang="en-US" sz="4000" dirty="0" smtClean="0"/>
              <a:t>Homework</a:t>
            </a:r>
            <a:endParaRPr lang="en-US" sz="4000" dirty="0"/>
          </a:p>
        </p:txBody>
      </p:sp>
      <p:sp>
        <p:nvSpPr>
          <p:cNvPr id="3" name="Content Placeholder 2"/>
          <p:cNvSpPr>
            <a:spLocks noGrp="1"/>
          </p:cNvSpPr>
          <p:nvPr>
            <p:ph idx="1"/>
          </p:nvPr>
        </p:nvSpPr>
        <p:spPr>
          <a:xfrm>
            <a:off x="2144972" y="1259645"/>
            <a:ext cx="6874427" cy="5429022"/>
          </a:xfrm>
        </p:spPr>
        <p:txBody>
          <a:bodyPr>
            <a:normAutofit/>
          </a:bodyPr>
          <a:lstStyle/>
          <a:p>
            <a:r>
              <a:rPr lang="en-US" dirty="0" smtClean="0"/>
              <a:t>Find one aspect of Mayan civilization that you would like to research and write 1 page about it</a:t>
            </a:r>
            <a:r>
              <a:rPr lang="en-US" smtClean="0"/>
              <a:t>.  </a:t>
            </a:r>
          </a:p>
          <a:p>
            <a:r>
              <a:rPr lang="en-US" smtClean="0"/>
              <a:t>Include </a:t>
            </a:r>
            <a:r>
              <a:rPr lang="en-US" dirty="0" smtClean="0"/>
              <a:t>pictures and information.</a:t>
            </a:r>
          </a:p>
          <a:p>
            <a:r>
              <a:rPr lang="en-US" dirty="0" smtClean="0"/>
              <a:t>Due: Feb 8, 2017</a:t>
            </a:r>
            <a:endParaRPr lang="en-US" dirty="0"/>
          </a:p>
        </p:txBody>
      </p:sp>
    </p:spTree>
    <p:extLst>
      <p:ext uri="{BB962C8B-B14F-4D97-AF65-F5344CB8AC3E}">
        <p14:creationId xmlns:p14="http://schemas.microsoft.com/office/powerpoint/2010/main" val="369145175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maya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844800" y="1937569"/>
            <a:ext cx="4267200" cy="47172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2286945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84" y="3594476"/>
            <a:ext cx="8884752" cy="912348"/>
          </a:xfrm>
        </p:spPr>
        <p:txBody>
          <a:bodyPr>
            <a:normAutofit/>
          </a:bodyPr>
          <a:lstStyle/>
          <a:p>
            <a:r>
              <a:rPr lang="en-US" dirty="0" smtClean="0"/>
              <a:t>Society and Religion</a:t>
            </a:r>
            <a:endParaRPr lang="en-US" dirty="0"/>
          </a:p>
        </p:txBody>
      </p:sp>
    </p:spTree>
    <p:extLst>
      <p:ext uri="{BB962C8B-B14F-4D97-AF65-F5344CB8AC3E}">
        <p14:creationId xmlns:p14="http://schemas.microsoft.com/office/powerpoint/2010/main" val="265769142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85" y="274638"/>
            <a:ext cx="6889914" cy="842962"/>
          </a:xfrm>
        </p:spPr>
        <p:txBody>
          <a:bodyPr>
            <a:normAutofit/>
          </a:bodyPr>
          <a:lstStyle/>
          <a:p>
            <a:r>
              <a:rPr lang="en-US" sz="4000" dirty="0" smtClean="0"/>
              <a:t>Maya Religion</a:t>
            </a:r>
            <a:endParaRPr lang="en-US" sz="4000" dirty="0"/>
          </a:p>
        </p:txBody>
      </p:sp>
      <p:sp>
        <p:nvSpPr>
          <p:cNvPr id="3" name="Content Placeholder 2"/>
          <p:cNvSpPr>
            <a:spLocks noGrp="1"/>
          </p:cNvSpPr>
          <p:nvPr>
            <p:ph idx="1"/>
          </p:nvPr>
        </p:nvSpPr>
        <p:spPr>
          <a:xfrm>
            <a:off x="2319868" y="1259645"/>
            <a:ext cx="6699532" cy="5429022"/>
          </a:xfrm>
        </p:spPr>
        <p:txBody>
          <a:bodyPr>
            <a:normAutofit lnSpcReduction="10000"/>
          </a:bodyPr>
          <a:lstStyle/>
          <a:p>
            <a:r>
              <a:rPr lang="en-US" dirty="0"/>
              <a:t>Kings</a:t>
            </a:r>
            <a:r>
              <a:rPr lang="en-US" b="1" dirty="0"/>
              <a:t> </a:t>
            </a:r>
            <a:r>
              <a:rPr lang="en-US" dirty="0"/>
              <a:t>had great influence in Maya society. </a:t>
            </a:r>
            <a:endParaRPr lang="en-US" dirty="0" smtClean="0"/>
          </a:p>
          <a:p>
            <a:r>
              <a:rPr lang="en-US" dirty="0" smtClean="0"/>
              <a:t>The </a:t>
            </a:r>
            <a:r>
              <a:rPr lang="en-US" dirty="0"/>
              <a:t>Maya believed kings communicated with the gods. </a:t>
            </a:r>
            <a:endParaRPr lang="en-US" dirty="0" smtClean="0"/>
          </a:p>
          <a:p>
            <a:r>
              <a:rPr lang="en-US" dirty="0" smtClean="0"/>
              <a:t>The </a:t>
            </a:r>
            <a:r>
              <a:rPr lang="en-US" dirty="0"/>
              <a:t>Maya worshipped many gods and believed they </a:t>
            </a:r>
            <a:r>
              <a:rPr lang="en-US" dirty="0" smtClean="0"/>
              <a:t>influenced </a:t>
            </a:r>
            <a:r>
              <a:rPr lang="en-US" dirty="0"/>
              <a:t>daily life. </a:t>
            </a:r>
            <a:endParaRPr lang="en-US" dirty="0" smtClean="0"/>
          </a:p>
          <a:p>
            <a:r>
              <a:rPr lang="en-US" dirty="0" smtClean="0"/>
              <a:t>To </a:t>
            </a:r>
            <a:r>
              <a:rPr lang="en-US" dirty="0"/>
              <a:t>prevent disasters and keep the gods happy, the Maya performed private and public rituals for the </a:t>
            </a:r>
            <a:r>
              <a:rPr lang="en-US" dirty="0" smtClean="0"/>
              <a:t>gods</a:t>
            </a:r>
            <a:r>
              <a:rPr lang="en-US" dirty="0" smtClean="0">
                <a:latin typeface="Arial" charset="0"/>
                <a:cs typeface="Arial" charset="0"/>
              </a:rPr>
              <a:t>.</a:t>
            </a:r>
            <a:endParaRPr lang="en-US" dirty="0">
              <a:latin typeface="Arial" charset="0"/>
              <a:cs typeface="Arial" charset="0"/>
            </a:endParaRPr>
          </a:p>
        </p:txBody>
      </p:sp>
    </p:spTree>
    <p:extLst>
      <p:ext uri="{BB962C8B-B14F-4D97-AF65-F5344CB8AC3E}">
        <p14:creationId xmlns:p14="http://schemas.microsoft.com/office/powerpoint/2010/main" val="216784067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85" y="274638"/>
            <a:ext cx="6889914" cy="842962"/>
          </a:xfrm>
        </p:spPr>
        <p:txBody>
          <a:bodyPr>
            <a:normAutofit/>
          </a:bodyPr>
          <a:lstStyle/>
          <a:p>
            <a:r>
              <a:rPr lang="en-US" sz="4000" dirty="0" smtClean="0"/>
              <a:t>Maya Religion</a:t>
            </a:r>
            <a:endParaRPr lang="en-US" sz="4000" dirty="0"/>
          </a:p>
        </p:txBody>
      </p:sp>
      <p:sp>
        <p:nvSpPr>
          <p:cNvPr id="3" name="Content Placeholder 2"/>
          <p:cNvSpPr>
            <a:spLocks noGrp="1"/>
          </p:cNvSpPr>
          <p:nvPr>
            <p:ph idx="1"/>
          </p:nvPr>
        </p:nvSpPr>
        <p:spPr>
          <a:xfrm>
            <a:off x="2319868" y="1259645"/>
            <a:ext cx="6699532" cy="5429022"/>
          </a:xfrm>
        </p:spPr>
        <p:txBody>
          <a:bodyPr>
            <a:normAutofit fontScale="85000" lnSpcReduction="10000"/>
          </a:bodyPr>
          <a:lstStyle/>
          <a:p>
            <a:r>
              <a:rPr lang="en-US" dirty="0"/>
              <a:t>One common ritual involved offering blood to the gods, </a:t>
            </a:r>
            <a:r>
              <a:rPr lang="en-US" dirty="0" smtClean="0"/>
              <a:t>usually </a:t>
            </a:r>
            <a:r>
              <a:rPr lang="en-US" dirty="0"/>
              <a:t>by piercing the tongue or skin. </a:t>
            </a:r>
            <a:endParaRPr lang="en-US" dirty="0" smtClean="0"/>
          </a:p>
          <a:p>
            <a:r>
              <a:rPr lang="en-US" dirty="0"/>
              <a:t>The Maya performed human sacrifice only on certain occasions. </a:t>
            </a:r>
            <a:endParaRPr lang="en-US" dirty="0"/>
          </a:p>
          <a:p>
            <a:r>
              <a:rPr lang="en-US" dirty="0"/>
              <a:t>Religious ceremonies were led by priests, who were part of the upper class. </a:t>
            </a:r>
            <a:endParaRPr lang="en-US" dirty="0" smtClean="0"/>
          </a:p>
          <a:p>
            <a:r>
              <a:rPr lang="en-US" dirty="0" smtClean="0"/>
              <a:t>Also </a:t>
            </a:r>
            <a:r>
              <a:rPr lang="en-US" dirty="0"/>
              <a:t>part of the upper class were professional warriors. </a:t>
            </a:r>
            <a:endParaRPr lang="en-US" dirty="0" smtClean="0"/>
          </a:p>
          <a:p>
            <a:r>
              <a:rPr lang="en-US" dirty="0" smtClean="0"/>
              <a:t>They </a:t>
            </a:r>
            <a:r>
              <a:rPr lang="en-US" dirty="0"/>
              <a:t>played an important role in Maya religion and society because they were responsible for getting war victims for use in human sacrifice. </a:t>
            </a:r>
            <a:endParaRPr lang="en-US" dirty="0"/>
          </a:p>
        </p:txBody>
      </p:sp>
    </p:spTree>
    <p:extLst>
      <p:ext uri="{BB962C8B-B14F-4D97-AF65-F5344CB8AC3E}">
        <p14:creationId xmlns:p14="http://schemas.microsoft.com/office/powerpoint/2010/main" val="135687642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041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8438"/>
          </a:xfrm>
          <a:prstGeom prst="rect">
            <a:avLst/>
          </a:prstGeom>
        </p:spPr>
      </p:pic>
    </p:spTree>
    <p:extLst>
      <p:ext uri="{BB962C8B-B14F-4D97-AF65-F5344CB8AC3E}">
        <p14:creationId xmlns:p14="http://schemas.microsoft.com/office/powerpoint/2010/main" val="356316436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85" y="274638"/>
            <a:ext cx="6889914" cy="842962"/>
          </a:xfrm>
        </p:spPr>
        <p:txBody>
          <a:bodyPr>
            <a:normAutofit/>
          </a:bodyPr>
          <a:lstStyle/>
          <a:p>
            <a:r>
              <a:rPr lang="en-US" sz="4000" dirty="0" smtClean="0"/>
              <a:t>Maya Social Hierarchy</a:t>
            </a:r>
            <a:endParaRPr lang="en-US" sz="4000" dirty="0"/>
          </a:p>
        </p:txBody>
      </p:sp>
      <p:sp>
        <p:nvSpPr>
          <p:cNvPr id="3" name="Content Placeholder 2"/>
          <p:cNvSpPr>
            <a:spLocks noGrp="1"/>
          </p:cNvSpPr>
          <p:nvPr>
            <p:ph idx="1"/>
          </p:nvPr>
        </p:nvSpPr>
        <p:spPr>
          <a:xfrm>
            <a:off x="2319868" y="1259645"/>
            <a:ext cx="6699532" cy="5429022"/>
          </a:xfrm>
        </p:spPr>
        <p:txBody>
          <a:bodyPr>
            <a:normAutofit/>
          </a:bodyPr>
          <a:lstStyle/>
          <a:p>
            <a:r>
              <a:rPr lang="en-US" dirty="0" smtClean="0"/>
              <a:t>Religious </a:t>
            </a:r>
            <a:r>
              <a:rPr lang="en-US" dirty="0"/>
              <a:t>ceremonies were led by priests, who were part of the upper class. </a:t>
            </a:r>
            <a:endParaRPr lang="en-US" dirty="0" smtClean="0"/>
          </a:p>
          <a:p>
            <a:r>
              <a:rPr lang="en-US" dirty="0" smtClean="0"/>
              <a:t>Also </a:t>
            </a:r>
            <a:r>
              <a:rPr lang="en-US" dirty="0"/>
              <a:t>part of the upper class were professional warriors. </a:t>
            </a:r>
            <a:endParaRPr lang="en-US" dirty="0" smtClean="0"/>
          </a:p>
          <a:p>
            <a:r>
              <a:rPr lang="en-US" dirty="0" smtClean="0"/>
              <a:t>They </a:t>
            </a:r>
            <a:r>
              <a:rPr lang="en-US" dirty="0"/>
              <a:t>played an important role in Maya religion and society because they were responsible for getting war victims for use in human sacrifice. </a:t>
            </a:r>
            <a:endParaRPr lang="en-US" dirty="0"/>
          </a:p>
        </p:txBody>
      </p:sp>
    </p:spTree>
    <p:extLst>
      <p:ext uri="{BB962C8B-B14F-4D97-AF65-F5344CB8AC3E}">
        <p14:creationId xmlns:p14="http://schemas.microsoft.com/office/powerpoint/2010/main" val="33580472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KWL Chart</a:t>
            </a:r>
            <a:endParaRPr lang="en-US" dirty="0"/>
          </a:p>
        </p:txBody>
      </p:sp>
      <p:sp>
        <p:nvSpPr>
          <p:cNvPr id="3" name="Content Placeholder 2"/>
          <p:cNvSpPr>
            <a:spLocks noGrp="1"/>
          </p:cNvSpPr>
          <p:nvPr>
            <p:ph idx="1"/>
          </p:nvPr>
        </p:nvSpPr>
        <p:spPr/>
        <p:txBody>
          <a:bodyPr>
            <a:normAutofit fontScale="92500"/>
          </a:bodyPr>
          <a:lstStyle/>
          <a:p>
            <a:r>
              <a:rPr lang="en-US" dirty="0"/>
              <a:t>Now we will take a look at the </a:t>
            </a:r>
            <a:r>
              <a:rPr lang="en-US" dirty="0" smtClean="0"/>
              <a:t>chart </a:t>
            </a:r>
            <a:r>
              <a:rPr lang="en-US" dirty="0"/>
              <a:t>on the side of the class.</a:t>
            </a:r>
          </a:p>
          <a:p>
            <a:r>
              <a:rPr lang="en-US" dirty="0"/>
              <a:t>Each of you will be given 3 </a:t>
            </a:r>
            <a:r>
              <a:rPr lang="en-US" dirty="0" smtClean="0"/>
              <a:t>pieces of paper:</a:t>
            </a:r>
            <a:endParaRPr lang="en-US" dirty="0"/>
          </a:p>
          <a:p>
            <a:pPr lvl="1"/>
            <a:r>
              <a:rPr lang="en-US" dirty="0"/>
              <a:t>Each of you will have a choice to write 2 </a:t>
            </a:r>
            <a:r>
              <a:rPr lang="en-US" dirty="0" smtClean="0"/>
              <a:t>notes </a:t>
            </a:r>
            <a:r>
              <a:rPr lang="en-US" dirty="0"/>
              <a:t>for K (What do you </a:t>
            </a:r>
            <a:r>
              <a:rPr lang="en-US" u="sng" dirty="0"/>
              <a:t>know?</a:t>
            </a:r>
            <a:r>
              <a:rPr lang="en-US" dirty="0"/>
              <a:t>) and one for W (What do you </a:t>
            </a:r>
            <a:r>
              <a:rPr lang="en-US" u="sng" dirty="0"/>
              <a:t>want</a:t>
            </a:r>
            <a:r>
              <a:rPr lang="en-US" dirty="0"/>
              <a:t> to find out?).  Or you can do 1 sticky note for K and two for W.  It is your CHOICE!</a:t>
            </a:r>
          </a:p>
          <a:p>
            <a:pPr lvl="1"/>
            <a:r>
              <a:rPr lang="en-US" dirty="0"/>
              <a:t>Everyday at the end of the lesson you will fill in </a:t>
            </a:r>
            <a:r>
              <a:rPr lang="en-US" dirty="0" smtClean="0"/>
              <a:t>a </a:t>
            </a:r>
            <a:r>
              <a:rPr lang="en-US" dirty="0"/>
              <a:t>note for L (What did you learn?)</a:t>
            </a:r>
          </a:p>
          <a:p>
            <a:endParaRPr lang="en-US" dirty="0"/>
          </a:p>
        </p:txBody>
      </p:sp>
    </p:spTree>
    <p:extLst>
      <p:ext uri="{BB962C8B-B14F-4D97-AF65-F5344CB8AC3E}">
        <p14:creationId xmlns:p14="http://schemas.microsoft.com/office/powerpoint/2010/main" val="403682034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85" y="274638"/>
            <a:ext cx="6889914" cy="842962"/>
          </a:xfrm>
        </p:spPr>
        <p:txBody>
          <a:bodyPr>
            <a:normAutofit/>
          </a:bodyPr>
          <a:lstStyle/>
          <a:p>
            <a:r>
              <a:rPr lang="en-US" sz="4000" dirty="0"/>
              <a:t>Maya Social Hierarchy</a:t>
            </a:r>
            <a:endParaRPr lang="en-US" sz="4000" dirty="0"/>
          </a:p>
        </p:txBody>
      </p:sp>
      <p:sp>
        <p:nvSpPr>
          <p:cNvPr id="3" name="Content Placeholder 2"/>
          <p:cNvSpPr>
            <a:spLocks noGrp="1"/>
          </p:cNvSpPr>
          <p:nvPr>
            <p:ph idx="1"/>
          </p:nvPr>
        </p:nvSpPr>
        <p:spPr>
          <a:xfrm>
            <a:off x="2319868" y="1259645"/>
            <a:ext cx="6699532" cy="5429022"/>
          </a:xfrm>
        </p:spPr>
        <p:txBody>
          <a:bodyPr>
            <a:normAutofit lnSpcReduction="10000"/>
          </a:bodyPr>
          <a:lstStyle/>
          <a:p>
            <a:r>
              <a:rPr lang="en-US" dirty="0"/>
              <a:t>Just below the upper class in Maya society were merchants and skilled craftspeople. </a:t>
            </a:r>
            <a:endParaRPr lang="en-US" dirty="0" smtClean="0"/>
          </a:p>
          <a:p>
            <a:r>
              <a:rPr lang="en-US" dirty="0" smtClean="0"/>
              <a:t>Most </a:t>
            </a:r>
            <a:r>
              <a:rPr lang="en-US" dirty="0"/>
              <a:t>men and women, however, were members of the lower class. </a:t>
            </a:r>
            <a:endParaRPr lang="en-US" dirty="0" smtClean="0"/>
          </a:p>
          <a:p>
            <a:r>
              <a:rPr lang="en-US" dirty="0" smtClean="0"/>
              <a:t>They </a:t>
            </a:r>
            <a:r>
              <a:rPr lang="en-US" dirty="0"/>
              <a:t>were the farmers and slaves whose labor supported the wealthier classes. </a:t>
            </a:r>
            <a:endParaRPr lang="en-US" dirty="0" smtClean="0"/>
          </a:p>
          <a:p>
            <a:r>
              <a:rPr lang="en-US" dirty="0" smtClean="0"/>
              <a:t>They </a:t>
            </a:r>
            <a:r>
              <a:rPr lang="en-US" dirty="0"/>
              <a:t>supported the upper classes by providing food and labor for public building projects. </a:t>
            </a:r>
            <a:endParaRPr lang="en-US" dirty="0"/>
          </a:p>
        </p:txBody>
      </p:sp>
    </p:spTree>
    <p:extLst>
      <p:ext uri="{BB962C8B-B14F-4D97-AF65-F5344CB8AC3E}">
        <p14:creationId xmlns:p14="http://schemas.microsoft.com/office/powerpoint/2010/main" val="265540722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85" y="274638"/>
            <a:ext cx="6889914" cy="842962"/>
          </a:xfrm>
        </p:spPr>
        <p:txBody>
          <a:bodyPr>
            <a:normAutofit/>
          </a:bodyPr>
          <a:lstStyle/>
          <a:p>
            <a:r>
              <a:rPr lang="en-US" sz="4000" dirty="0"/>
              <a:t>Maya Social Hierarchy</a:t>
            </a:r>
            <a:endParaRPr lang="en-US" sz="4000" dirty="0"/>
          </a:p>
        </p:txBody>
      </p:sp>
      <p:sp>
        <p:nvSpPr>
          <p:cNvPr id="3" name="Content Placeholder 2"/>
          <p:cNvSpPr>
            <a:spLocks noGrp="1"/>
          </p:cNvSpPr>
          <p:nvPr>
            <p:ph idx="1"/>
          </p:nvPr>
        </p:nvSpPr>
        <p:spPr>
          <a:xfrm>
            <a:off x="2319868" y="1259645"/>
            <a:ext cx="6699532" cy="5429022"/>
          </a:xfrm>
        </p:spPr>
        <p:txBody>
          <a:bodyPr>
            <a:normAutofit lnSpcReduction="10000"/>
          </a:bodyPr>
          <a:lstStyle/>
          <a:p>
            <a:r>
              <a:rPr lang="en-US" dirty="0"/>
              <a:t>Just below the upper class in Maya society were merchants and skilled craftspeople. </a:t>
            </a:r>
            <a:endParaRPr lang="en-US" dirty="0" smtClean="0"/>
          </a:p>
          <a:p>
            <a:r>
              <a:rPr lang="en-US" dirty="0" smtClean="0"/>
              <a:t>Most </a:t>
            </a:r>
            <a:r>
              <a:rPr lang="en-US" dirty="0"/>
              <a:t>men and women, however, were members of the lower class. </a:t>
            </a:r>
            <a:endParaRPr lang="en-US" dirty="0" smtClean="0"/>
          </a:p>
          <a:p>
            <a:r>
              <a:rPr lang="en-US" dirty="0" smtClean="0"/>
              <a:t>They </a:t>
            </a:r>
            <a:r>
              <a:rPr lang="en-US" dirty="0"/>
              <a:t>were the farmers and slaves whose labor supported the wealthier classes. </a:t>
            </a:r>
            <a:endParaRPr lang="en-US" dirty="0" smtClean="0"/>
          </a:p>
          <a:p>
            <a:r>
              <a:rPr lang="en-US" dirty="0" smtClean="0"/>
              <a:t>They </a:t>
            </a:r>
            <a:r>
              <a:rPr lang="en-US" dirty="0"/>
              <a:t>supported the upper classes by providing food and labor for public building projects. </a:t>
            </a:r>
            <a:endParaRPr lang="en-US" dirty="0"/>
          </a:p>
        </p:txBody>
      </p:sp>
    </p:spTree>
    <p:extLst>
      <p:ext uri="{BB962C8B-B14F-4D97-AF65-F5344CB8AC3E}">
        <p14:creationId xmlns:p14="http://schemas.microsoft.com/office/powerpoint/2010/main" val="231127640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84" y="3594476"/>
            <a:ext cx="8884752" cy="912348"/>
          </a:xfrm>
        </p:spPr>
        <p:txBody>
          <a:bodyPr>
            <a:normAutofit/>
          </a:bodyPr>
          <a:lstStyle/>
          <a:p>
            <a:r>
              <a:rPr lang="en-US" dirty="0" smtClean="0"/>
              <a:t>Achievements</a:t>
            </a:r>
            <a:endParaRPr lang="en-US" dirty="0"/>
          </a:p>
        </p:txBody>
      </p:sp>
    </p:spTree>
    <p:extLst>
      <p:ext uri="{BB962C8B-B14F-4D97-AF65-F5344CB8AC3E}">
        <p14:creationId xmlns:p14="http://schemas.microsoft.com/office/powerpoint/2010/main" val="82300416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85" y="274638"/>
            <a:ext cx="6889914" cy="842962"/>
          </a:xfrm>
        </p:spPr>
        <p:txBody>
          <a:bodyPr>
            <a:normAutofit/>
          </a:bodyPr>
          <a:lstStyle/>
          <a:p>
            <a:r>
              <a:rPr lang="en-US" sz="4000" dirty="0" smtClean="0"/>
              <a:t>Achievements</a:t>
            </a:r>
            <a:endParaRPr lang="en-US" sz="4000" dirty="0"/>
          </a:p>
        </p:txBody>
      </p:sp>
      <p:sp>
        <p:nvSpPr>
          <p:cNvPr id="3" name="Content Placeholder 2"/>
          <p:cNvSpPr>
            <a:spLocks noGrp="1"/>
          </p:cNvSpPr>
          <p:nvPr>
            <p:ph idx="1"/>
          </p:nvPr>
        </p:nvSpPr>
        <p:spPr>
          <a:xfrm>
            <a:off x="2319868" y="1259645"/>
            <a:ext cx="6699532" cy="5429022"/>
          </a:xfrm>
        </p:spPr>
        <p:txBody>
          <a:bodyPr>
            <a:normAutofit/>
          </a:bodyPr>
          <a:lstStyle/>
          <a:p>
            <a:r>
              <a:rPr lang="en-US" dirty="0"/>
              <a:t>Impressive buildings and architecture, including canals, were a major achievement of the Maya. </a:t>
            </a:r>
            <a:endParaRPr lang="en-US" dirty="0" smtClean="0"/>
          </a:p>
          <a:p>
            <a:r>
              <a:rPr lang="en-US" dirty="0" smtClean="0"/>
              <a:t>In </a:t>
            </a:r>
            <a:r>
              <a:rPr lang="en-US" dirty="0"/>
              <a:t>addition, the Maya made advances in astronomy, math, and </a:t>
            </a:r>
            <a:r>
              <a:rPr lang="en-US" dirty="0" smtClean="0"/>
              <a:t>writing</a:t>
            </a:r>
            <a:r>
              <a:rPr lang="en-US" dirty="0"/>
              <a:t>. </a:t>
            </a:r>
            <a:endParaRPr lang="en-US" dirty="0" smtClean="0"/>
          </a:p>
          <a:p>
            <a:r>
              <a:rPr lang="en-US" dirty="0" smtClean="0"/>
              <a:t>They </a:t>
            </a:r>
            <a:r>
              <a:rPr lang="en-US" dirty="0"/>
              <a:t>carefully observed the movements of the sun, moon, and planets. </a:t>
            </a:r>
            <a:endParaRPr lang="en-US" dirty="0"/>
          </a:p>
        </p:txBody>
      </p:sp>
    </p:spTree>
    <p:extLst>
      <p:ext uri="{BB962C8B-B14F-4D97-AF65-F5344CB8AC3E}">
        <p14:creationId xmlns:p14="http://schemas.microsoft.com/office/powerpoint/2010/main" val="368133825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85" y="274638"/>
            <a:ext cx="6889914" cy="842962"/>
          </a:xfrm>
        </p:spPr>
        <p:txBody>
          <a:bodyPr>
            <a:normAutofit/>
          </a:bodyPr>
          <a:lstStyle/>
          <a:p>
            <a:r>
              <a:rPr lang="en-US" sz="4000" dirty="0" smtClean="0"/>
              <a:t>Achievements</a:t>
            </a:r>
            <a:endParaRPr lang="en-US" sz="4000" dirty="0"/>
          </a:p>
        </p:txBody>
      </p:sp>
      <p:sp>
        <p:nvSpPr>
          <p:cNvPr id="3" name="Content Placeholder 2"/>
          <p:cNvSpPr>
            <a:spLocks noGrp="1"/>
          </p:cNvSpPr>
          <p:nvPr>
            <p:ph idx="1"/>
          </p:nvPr>
        </p:nvSpPr>
        <p:spPr>
          <a:xfrm>
            <a:off x="2319868" y="1259645"/>
            <a:ext cx="6699532" cy="5429022"/>
          </a:xfrm>
        </p:spPr>
        <p:txBody>
          <a:bodyPr>
            <a:normAutofit/>
          </a:bodyPr>
          <a:lstStyle/>
          <a:p>
            <a:r>
              <a:rPr lang="en-US" dirty="0"/>
              <a:t>Based on what they observed, they created a calendar system. </a:t>
            </a:r>
            <a:endParaRPr lang="en-US" dirty="0" smtClean="0"/>
          </a:p>
          <a:p>
            <a:r>
              <a:rPr lang="en-US" dirty="0" smtClean="0"/>
              <a:t>The </a:t>
            </a:r>
            <a:r>
              <a:rPr lang="en-US" dirty="0"/>
              <a:t>Maya had two calendars—a 365-day </a:t>
            </a:r>
            <a:r>
              <a:rPr lang="en-US" dirty="0" smtClean="0"/>
              <a:t>farming </a:t>
            </a:r>
            <a:r>
              <a:rPr lang="en-US" dirty="0"/>
              <a:t>calendar and a 260-day religious calendar. </a:t>
            </a:r>
            <a:endParaRPr lang="en-US" dirty="0" smtClean="0"/>
          </a:p>
          <a:p>
            <a:r>
              <a:rPr lang="en-US" dirty="0" smtClean="0"/>
              <a:t>Priests </a:t>
            </a:r>
            <a:r>
              <a:rPr lang="en-US" dirty="0"/>
              <a:t>consulted the calendars to determine what days would be lucky or unlucky for war, planting, and religious ceremonies. </a:t>
            </a:r>
            <a:endParaRPr lang="en-US" dirty="0"/>
          </a:p>
        </p:txBody>
      </p:sp>
    </p:spTree>
    <p:extLst>
      <p:ext uri="{BB962C8B-B14F-4D97-AF65-F5344CB8AC3E}">
        <p14:creationId xmlns:p14="http://schemas.microsoft.com/office/powerpoint/2010/main" val="331023810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85" y="274638"/>
            <a:ext cx="6889914" cy="842962"/>
          </a:xfrm>
        </p:spPr>
        <p:txBody>
          <a:bodyPr>
            <a:normAutofit/>
          </a:bodyPr>
          <a:lstStyle/>
          <a:p>
            <a:r>
              <a:rPr lang="en-US" sz="4000" dirty="0" smtClean="0"/>
              <a:t>Achievements</a:t>
            </a:r>
            <a:endParaRPr lang="en-US" sz="4000" dirty="0"/>
          </a:p>
        </p:txBody>
      </p:sp>
      <p:sp>
        <p:nvSpPr>
          <p:cNvPr id="3" name="Content Placeholder 2"/>
          <p:cNvSpPr>
            <a:spLocks noGrp="1"/>
          </p:cNvSpPr>
          <p:nvPr>
            <p:ph idx="1"/>
          </p:nvPr>
        </p:nvSpPr>
        <p:spPr>
          <a:xfrm>
            <a:off x="2319868" y="1259645"/>
            <a:ext cx="6699532" cy="5429022"/>
          </a:xfrm>
        </p:spPr>
        <p:txBody>
          <a:bodyPr>
            <a:normAutofit lnSpcReduction="10000"/>
          </a:bodyPr>
          <a:lstStyle/>
          <a:p>
            <a:r>
              <a:rPr lang="en-US" dirty="0"/>
              <a:t>In spite of the way the Maya used their calendar system, it was more accurate than that used in Europe at the same time. </a:t>
            </a:r>
            <a:endParaRPr lang="en-US" dirty="0" smtClean="0"/>
          </a:p>
          <a:p>
            <a:r>
              <a:rPr lang="en-US" dirty="0"/>
              <a:t>To go along with their calendars, the Maya created a number system that included some new concepts in math. </a:t>
            </a:r>
            <a:endParaRPr lang="en-US" dirty="0" smtClean="0"/>
          </a:p>
          <a:p>
            <a:r>
              <a:rPr lang="en-US" dirty="0" smtClean="0"/>
              <a:t>For </a:t>
            </a:r>
            <a:r>
              <a:rPr lang="en-US" dirty="0"/>
              <a:t>example, the Maya were among the first people in the world to use the concept of zero. </a:t>
            </a:r>
            <a:endParaRPr lang="en-US" dirty="0"/>
          </a:p>
        </p:txBody>
      </p:sp>
    </p:spTree>
    <p:extLst>
      <p:ext uri="{BB962C8B-B14F-4D97-AF65-F5344CB8AC3E}">
        <p14:creationId xmlns:p14="http://schemas.microsoft.com/office/powerpoint/2010/main" val="104781277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85" y="274638"/>
            <a:ext cx="6889914" cy="842962"/>
          </a:xfrm>
        </p:spPr>
        <p:txBody>
          <a:bodyPr>
            <a:normAutofit/>
          </a:bodyPr>
          <a:lstStyle/>
          <a:p>
            <a:r>
              <a:rPr lang="en-US" sz="4000" dirty="0" smtClean="0"/>
              <a:t>Achievements</a:t>
            </a:r>
            <a:endParaRPr lang="en-US" sz="4000" dirty="0"/>
          </a:p>
        </p:txBody>
      </p:sp>
      <p:sp>
        <p:nvSpPr>
          <p:cNvPr id="3" name="Content Placeholder 2"/>
          <p:cNvSpPr>
            <a:spLocks noGrp="1"/>
          </p:cNvSpPr>
          <p:nvPr>
            <p:ph idx="1"/>
          </p:nvPr>
        </p:nvSpPr>
        <p:spPr>
          <a:xfrm>
            <a:off x="2319868" y="1259645"/>
            <a:ext cx="6699532" cy="5429022"/>
          </a:xfrm>
        </p:spPr>
        <p:txBody>
          <a:bodyPr>
            <a:normAutofit/>
          </a:bodyPr>
          <a:lstStyle/>
          <a:p>
            <a:r>
              <a:rPr lang="en-US" dirty="0"/>
              <a:t>The Maya also developed a complex writing system to keep records. </a:t>
            </a:r>
            <a:endParaRPr lang="en-US" dirty="0" smtClean="0"/>
          </a:p>
          <a:p>
            <a:r>
              <a:rPr lang="en-US" dirty="0" smtClean="0"/>
              <a:t>Their </a:t>
            </a:r>
            <a:r>
              <a:rPr lang="en-US" dirty="0"/>
              <a:t>writing consisted of </a:t>
            </a:r>
            <a:r>
              <a:rPr lang="en-US" b="1" u="sng" dirty="0"/>
              <a:t>glyphs</a:t>
            </a:r>
            <a:r>
              <a:rPr lang="en-US" b="1" dirty="0"/>
              <a:t>, </a:t>
            </a:r>
            <a:r>
              <a:rPr lang="en-US" dirty="0"/>
              <a:t>or symbols, that represented both objects and sounds. </a:t>
            </a:r>
            <a:endParaRPr lang="en-US" dirty="0" smtClean="0"/>
          </a:p>
          <a:p>
            <a:r>
              <a:rPr lang="en-US" dirty="0" smtClean="0"/>
              <a:t>The </a:t>
            </a:r>
            <a:r>
              <a:rPr lang="en-US" dirty="0"/>
              <a:t>Maya carved their writing into large stone monuments called </a:t>
            </a:r>
            <a:r>
              <a:rPr lang="en-US" dirty="0" err="1" smtClean="0"/>
              <a:t>stelae</a:t>
            </a:r>
            <a:r>
              <a:rPr lang="en-US" dirty="0"/>
              <a:t>. </a:t>
            </a:r>
            <a:endParaRPr lang="en-US" dirty="0" smtClean="0"/>
          </a:p>
          <a:p>
            <a:r>
              <a:rPr lang="en-US" dirty="0" smtClean="0"/>
              <a:t>They </a:t>
            </a:r>
            <a:r>
              <a:rPr lang="en-US" dirty="0"/>
              <a:t>also kept written records in a type of bark-paper book later referred to as a </a:t>
            </a:r>
            <a:r>
              <a:rPr lang="en-US" b="1" u="sng" dirty="0"/>
              <a:t>codex. </a:t>
            </a:r>
            <a:endParaRPr lang="en-US" u="sng" dirty="0"/>
          </a:p>
        </p:txBody>
      </p:sp>
    </p:spTree>
    <p:extLst>
      <p:ext uri="{BB962C8B-B14F-4D97-AF65-F5344CB8AC3E}">
        <p14:creationId xmlns:p14="http://schemas.microsoft.com/office/powerpoint/2010/main" val="315032650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84" y="3594476"/>
            <a:ext cx="8884752" cy="912348"/>
          </a:xfrm>
        </p:spPr>
        <p:txBody>
          <a:bodyPr>
            <a:normAutofit/>
          </a:bodyPr>
          <a:lstStyle/>
          <a:p>
            <a:r>
              <a:rPr lang="en-US" dirty="0" smtClean="0"/>
              <a:t>Decline</a:t>
            </a:r>
            <a:endParaRPr lang="en-US" dirty="0"/>
          </a:p>
        </p:txBody>
      </p:sp>
    </p:spTree>
    <p:extLst>
      <p:ext uri="{BB962C8B-B14F-4D97-AF65-F5344CB8AC3E}">
        <p14:creationId xmlns:p14="http://schemas.microsoft.com/office/powerpoint/2010/main" val="46500302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85" y="274638"/>
            <a:ext cx="6889914" cy="842962"/>
          </a:xfrm>
        </p:spPr>
        <p:txBody>
          <a:bodyPr>
            <a:normAutofit/>
          </a:bodyPr>
          <a:lstStyle/>
          <a:p>
            <a:r>
              <a:rPr lang="en-US" sz="4000" dirty="0" smtClean="0"/>
              <a:t>Decline</a:t>
            </a:r>
            <a:endParaRPr lang="en-US" sz="4000" dirty="0"/>
          </a:p>
        </p:txBody>
      </p:sp>
      <p:sp>
        <p:nvSpPr>
          <p:cNvPr id="3" name="Content Placeholder 2"/>
          <p:cNvSpPr>
            <a:spLocks noGrp="1"/>
          </p:cNvSpPr>
          <p:nvPr>
            <p:ph idx="1"/>
          </p:nvPr>
        </p:nvSpPr>
        <p:spPr>
          <a:xfrm>
            <a:off x="2319868" y="1259645"/>
            <a:ext cx="6699532" cy="5429022"/>
          </a:xfrm>
        </p:spPr>
        <p:txBody>
          <a:bodyPr>
            <a:normAutofit lnSpcReduction="10000"/>
          </a:bodyPr>
          <a:lstStyle/>
          <a:p>
            <a:r>
              <a:rPr lang="en-US" b="1" dirty="0"/>
              <a:t>A </a:t>
            </a:r>
            <a:r>
              <a:rPr lang="en-US" dirty="0"/>
              <a:t>part of Maya history that is not clear from their written records is what caused their civilization to decline. </a:t>
            </a:r>
            <a:endParaRPr lang="en-US" dirty="0" smtClean="0"/>
          </a:p>
          <a:p>
            <a:r>
              <a:rPr lang="en-US" dirty="0" smtClean="0"/>
              <a:t>Scholars </a:t>
            </a:r>
            <a:r>
              <a:rPr lang="en-US" dirty="0"/>
              <a:t>think that a number of factors caused the decline. </a:t>
            </a:r>
            <a:endParaRPr lang="en-US" dirty="0" smtClean="0"/>
          </a:p>
          <a:p>
            <a:r>
              <a:rPr lang="en-US" dirty="0" smtClean="0"/>
              <a:t>One </a:t>
            </a:r>
            <a:r>
              <a:rPr lang="en-US" dirty="0"/>
              <a:t>factor may have been environmental damage from overuse of resources or a drought that made it difficult to feed everyone in the cities. </a:t>
            </a:r>
            <a:endParaRPr lang="en-US" dirty="0"/>
          </a:p>
        </p:txBody>
      </p:sp>
    </p:spTree>
    <p:extLst>
      <p:ext uri="{BB962C8B-B14F-4D97-AF65-F5344CB8AC3E}">
        <p14:creationId xmlns:p14="http://schemas.microsoft.com/office/powerpoint/2010/main" val="357191132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85" y="274638"/>
            <a:ext cx="6889914" cy="842962"/>
          </a:xfrm>
        </p:spPr>
        <p:txBody>
          <a:bodyPr>
            <a:normAutofit/>
          </a:bodyPr>
          <a:lstStyle/>
          <a:p>
            <a:r>
              <a:rPr lang="en-US" sz="4000" dirty="0" smtClean="0"/>
              <a:t>Decline</a:t>
            </a:r>
            <a:endParaRPr lang="en-US" sz="4000" dirty="0"/>
          </a:p>
        </p:txBody>
      </p:sp>
      <p:sp>
        <p:nvSpPr>
          <p:cNvPr id="3" name="Content Placeholder 2"/>
          <p:cNvSpPr>
            <a:spLocks noGrp="1"/>
          </p:cNvSpPr>
          <p:nvPr>
            <p:ph idx="1"/>
          </p:nvPr>
        </p:nvSpPr>
        <p:spPr>
          <a:xfrm>
            <a:off x="2319868" y="1259645"/>
            <a:ext cx="6699532" cy="5429022"/>
          </a:xfrm>
        </p:spPr>
        <p:txBody>
          <a:bodyPr>
            <a:normAutofit lnSpcReduction="10000"/>
          </a:bodyPr>
          <a:lstStyle/>
          <a:p>
            <a:r>
              <a:rPr lang="en-US" dirty="0" smtClean="0"/>
              <a:t>A </a:t>
            </a:r>
            <a:r>
              <a:rPr lang="en-US" dirty="0"/>
              <a:t>related theory says that warfare increased over competition for land. </a:t>
            </a:r>
            <a:endParaRPr lang="en-US" dirty="0" smtClean="0"/>
          </a:p>
          <a:p>
            <a:r>
              <a:rPr lang="en-US" dirty="0" smtClean="0"/>
              <a:t>Increased </a:t>
            </a:r>
            <a:r>
              <a:rPr lang="en-US" dirty="0"/>
              <a:t>warfare would have destroyed more crops. </a:t>
            </a:r>
            <a:endParaRPr lang="en-US" dirty="0" smtClean="0"/>
          </a:p>
          <a:p>
            <a:r>
              <a:rPr lang="en-US" dirty="0" smtClean="0"/>
              <a:t>A </a:t>
            </a:r>
            <a:r>
              <a:rPr lang="en-US" dirty="0"/>
              <a:t>third </a:t>
            </a:r>
            <a:r>
              <a:rPr lang="en-US" dirty="0" smtClean="0"/>
              <a:t>factor </a:t>
            </a:r>
            <a:r>
              <a:rPr lang="en-US" dirty="0"/>
              <a:t>in the decline could have been the abuse of power by particularly strong kings, such as </a:t>
            </a:r>
            <a:r>
              <a:rPr lang="en-US" dirty="0" err="1"/>
              <a:t>Yax</a:t>
            </a:r>
            <a:r>
              <a:rPr lang="en-US" dirty="0"/>
              <a:t> Pak of </a:t>
            </a:r>
            <a:r>
              <a:rPr lang="en-US" dirty="0" err="1"/>
              <a:t>Copán</a:t>
            </a:r>
            <a:r>
              <a:rPr lang="en-US" dirty="0"/>
              <a:t>. </a:t>
            </a:r>
            <a:endParaRPr lang="en-US" dirty="0" smtClean="0"/>
          </a:p>
          <a:p>
            <a:r>
              <a:rPr lang="en-US" dirty="0" smtClean="0"/>
              <a:t>The </a:t>
            </a:r>
            <a:r>
              <a:rPr lang="en-US" dirty="0"/>
              <a:t>demands of kings could have caused people to rebel and leave their cities. </a:t>
            </a:r>
            <a:endParaRPr lang="en-US" dirty="0"/>
          </a:p>
        </p:txBody>
      </p:sp>
    </p:spTree>
    <p:extLst>
      <p:ext uri="{BB962C8B-B14F-4D97-AF65-F5344CB8AC3E}">
        <p14:creationId xmlns:p14="http://schemas.microsoft.com/office/powerpoint/2010/main" val="14977947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Activity</a:t>
            </a:r>
            <a:endParaRPr lang="en-US" dirty="0"/>
          </a:p>
        </p:txBody>
      </p:sp>
      <p:sp>
        <p:nvSpPr>
          <p:cNvPr id="3" name="Content Placeholder 2"/>
          <p:cNvSpPr>
            <a:spLocks noGrp="1"/>
          </p:cNvSpPr>
          <p:nvPr>
            <p:ph idx="1"/>
          </p:nvPr>
        </p:nvSpPr>
        <p:spPr/>
        <p:txBody>
          <a:bodyPr/>
          <a:lstStyle/>
          <a:p>
            <a:r>
              <a:rPr lang="en-US" dirty="0" smtClean="0"/>
              <a:t>Now we will make a map of Ancient America.</a:t>
            </a:r>
          </a:p>
          <a:p>
            <a:r>
              <a:rPr lang="en-US" dirty="0" smtClean="0"/>
              <a:t>Throughout this unit you will make multiple maps and learn about different geographical terms.</a:t>
            </a:r>
          </a:p>
          <a:p>
            <a:r>
              <a:rPr lang="en-US" dirty="0" smtClean="0"/>
              <a:t>Make sure you color it in and make a legend of what each color means.</a:t>
            </a:r>
            <a:endParaRPr lang="en-US" dirty="0"/>
          </a:p>
        </p:txBody>
      </p:sp>
    </p:spTree>
    <p:extLst>
      <p:ext uri="{BB962C8B-B14F-4D97-AF65-F5344CB8AC3E}">
        <p14:creationId xmlns:p14="http://schemas.microsoft.com/office/powerpoint/2010/main" val="264822875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85" y="274638"/>
            <a:ext cx="6889914" cy="842962"/>
          </a:xfrm>
        </p:spPr>
        <p:txBody>
          <a:bodyPr>
            <a:normAutofit/>
          </a:bodyPr>
          <a:lstStyle/>
          <a:p>
            <a:r>
              <a:rPr lang="en-US" sz="4000" dirty="0" smtClean="0"/>
              <a:t>Decline</a:t>
            </a:r>
            <a:endParaRPr lang="en-US" sz="4000" dirty="0"/>
          </a:p>
        </p:txBody>
      </p:sp>
      <p:sp>
        <p:nvSpPr>
          <p:cNvPr id="3" name="Content Placeholder 2"/>
          <p:cNvSpPr>
            <a:spLocks noGrp="1"/>
          </p:cNvSpPr>
          <p:nvPr>
            <p:ph idx="1"/>
          </p:nvPr>
        </p:nvSpPr>
        <p:spPr>
          <a:xfrm>
            <a:off x="2319868" y="1259645"/>
            <a:ext cx="6699532" cy="5429022"/>
          </a:xfrm>
        </p:spPr>
        <p:txBody>
          <a:bodyPr>
            <a:normAutofit fontScale="92500" lnSpcReduction="20000"/>
          </a:bodyPr>
          <a:lstStyle/>
          <a:p>
            <a:r>
              <a:rPr lang="en-US" dirty="0"/>
              <a:t>Although Maya civilization declined around 900, the Maya did not disappear. </a:t>
            </a:r>
            <a:endParaRPr lang="en-US" dirty="0" smtClean="0"/>
          </a:p>
          <a:p>
            <a:r>
              <a:rPr lang="en-US" dirty="0" smtClean="0"/>
              <a:t>Evidence suggests </a:t>
            </a:r>
            <a:r>
              <a:rPr lang="en-US" dirty="0"/>
              <a:t>that the Maya from forest cities moved to new cities, such as </a:t>
            </a:r>
            <a:r>
              <a:rPr lang="en-US" dirty="0" err="1"/>
              <a:t>Chichén</a:t>
            </a:r>
            <a:r>
              <a:rPr lang="en-US" dirty="0"/>
              <a:t> Itzá in the </a:t>
            </a:r>
            <a:r>
              <a:rPr lang="en-US" dirty="0" err="1"/>
              <a:t>Yucatán</a:t>
            </a:r>
            <a:r>
              <a:rPr lang="en-US" dirty="0"/>
              <a:t> Peninsula. </a:t>
            </a:r>
            <a:endParaRPr lang="en-US" dirty="0" smtClean="0"/>
          </a:p>
          <a:p>
            <a:r>
              <a:rPr lang="en-US" dirty="0" smtClean="0"/>
              <a:t>Those </a:t>
            </a:r>
            <a:r>
              <a:rPr lang="en-US" dirty="0"/>
              <a:t>cities remained powerful for several hundred years. </a:t>
            </a:r>
            <a:endParaRPr lang="en-US" dirty="0" smtClean="0"/>
          </a:p>
          <a:p>
            <a:r>
              <a:rPr lang="en-US" dirty="0" smtClean="0"/>
              <a:t>Eventually</a:t>
            </a:r>
            <a:r>
              <a:rPr lang="en-US" dirty="0"/>
              <a:t>, however, the Maya abandoned those cities as well and scattered into small villages in the region. </a:t>
            </a:r>
            <a:endParaRPr lang="en-US" dirty="0"/>
          </a:p>
        </p:txBody>
      </p:sp>
    </p:spTree>
    <p:extLst>
      <p:ext uri="{BB962C8B-B14F-4D97-AF65-F5344CB8AC3E}">
        <p14:creationId xmlns:p14="http://schemas.microsoft.com/office/powerpoint/2010/main" val="9795389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Activity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Each of you will need to research one of the following civilizations:</a:t>
            </a:r>
          </a:p>
          <a:p>
            <a:pPr lvl="1"/>
            <a:r>
              <a:rPr lang="en-US" dirty="0" smtClean="0"/>
              <a:t>Aztec</a:t>
            </a:r>
          </a:p>
          <a:p>
            <a:pPr lvl="1"/>
            <a:r>
              <a:rPr lang="en-US" dirty="0" smtClean="0"/>
              <a:t>Mayan</a:t>
            </a:r>
          </a:p>
          <a:p>
            <a:pPr lvl="1"/>
            <a:r>
              <a:rPr lang="en-US" dirty="0" smtClean="0"/>
              <a:t>Incas</a:t>
            </a:r>
          </a:p>
          <a:p>
            <a:r>
              <a:rPr lang="en-US" dirty="0" smtClean="0"/>
              <a:t>You will create a presentation and a timeline on the civilization you picked.</a:t>
            </a:r>
          </a:p>
          <a:p>
            <a:r>
              <a:rPr lang="en-US" dirty="0" smtClean="0"/>
              <a:t>Due Date: Jan 19</a:t>
            </a:r>
            <a:r>
              <a:rPr lang="en-US" baseline="30000" dirty="0" smtClean="0"/>
              <a:t>th</a:t>
            </a:r>
            <a:r>
              <a:rPr lang="en-US" dirty="0" smtClean="0"/>
              <a:t>, 2017 (presentations will be done in class during this day)</a:t>
            </a:r>
          </a:p>
          <a:p>
            <a:r>
              <a:rPr lang="en-US" dirty="0" smtClean="0"/>
              <a:t>Create 3 questions based on your presentation to turned into me for use during pop quiz.</a:t>
            </a:r>
            <a:endParaRPr lang="en-US" dirty="0"/>
          </a:p>
          <a:p>
            <a:endParaRPr lang="en-US" dirty="0"/>
          </a:p>
        </p:txBody>
      </p:sp>
    </p:spTree>
    <p:extLst>
      <p:ext uri="{BB962C8B-B14F-4D97-AF65-F5344CB8AC3E}">
        <p14:creationId xmlns:p14="http://schemas.microsoft.com/office/powerpoint/2010/main" val="3065154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Activity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What to include in the presentation?</a:t>
            </a:r>
          </a:p>
          <a:p>
            <a:pPr lvl="1"/>
            <a:r>
              <a:rPr lang="en-US" dirty="0" smtClean="0"/>
              <a:t>General information about the civilization</a:t>
            </a:r>
          </a:p>
          <a:p>
            <a:pPr lvl="1"/>
            <a:r>
              <a:rPr lang="en-US" dirty="0" smtClean="0"/>
              <a:t>The years spanned for the civilization.</a:t>
            </a:r>
          </a:p>
          <a:p>
            <a:pPr lvl="1"/>
            <a:r>
              <a:rPr lang="en-US" dirty="0" smtClean="0"/>
              <a:t>What are some major events for the civilization?</a:t>
            </a:r>
          </a:p>
          <a:p>
            <a:pPr lvl="1"/>
            <a:r>
              <a:rPr lang="en-US" dirty="0" smtClean="0"/>
              <a:t>What kind of major advances / discoveries?</a:t>
            </a:r>
          </a:p>
          <a:p>
            <a:pPr lvl="1"/>
            <a:r>
              <a:rPr lang="en-US" dirty="0" smtClean="0"/>
              <a:t>Who was the leader(s) during the period of the civilization? (if possible)</a:t>
            </a:r>
          </a:p>
          <a:p>
            <a:pPr lvl="1"/>
            <a:r>
              <a:rPr lang="en-US" dirty="0" smtClean="0"/>
              <a:t>What wars/battles occurred? Were they significant to the change of the civilization?</a:t>
            </a:r>
          </a:p>
          <a:p>
            <a:r>
              <a:rPr lang="en-US" dirty="0" smtClean="0"/>
              <a:t>What else you think is important or interesting that you would like to share with the class.</a:t>
            </a:r>
          </a:p>
          <a:p>
            <a:r>
              <a:rPr lang="en-US" dirty="0" smtClean="0"/>
              <a:t>Include photos and cool facts</a:t>
            </a:r>
            <a:endParaRPr lang="en-US" dirty="0"/>
          </a:p>
          <a:p>
            <a:endParaRPr lang="en-US" dirty="0"/>
          </a:p>
        </p:txBody>
      </p:sp>
    </p:spTree>
    <p:extLst>
      <p:ext uri="{BB962C8B-B14F-4D97-AF65-F5344CB8AC3E}">
        <p14:creationId xmlns:p14="http://schemas.microsoft.com/office/powerpoint/2010/main" val="35456939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 of Americas (Aztec, Inca and Mayans)</a:t>
            </a:r>
            <a:endParaRPr lang="en-US" dirty="0"/>
          </a:p>
        </p:txBody>
      </p:sp>
      <p:pic>
        <p:nvPicPr>
          <p:cNvPr id="5" name="Picture 4" descr="8729_126_75-map-mesoamerica-mayans-aztecs-inc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6574" y="1418368"/>
            <a:ext cx="5254625" cy="5338032"/>
          </a:xfrm>
          <a:prstGeom prst="rect">
            <a:avLst/>
          </a:prstGeom>
        </p:spPr>
      </p:pic>
    </p:spTree>
    <p:extLst>
      <p:ext uri="{BB962C8B-B14F-4D97-AF65-F5344CB8AC3E}">
        <p14:creationId xmlns:p14="http://schemas.microsoft.com/office/powerpoint/2010/main" val="15784746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84" y="3594476"/>
            <a:ext cx="8884752" cy="912348"/>
          </a:xfrm>
        </p:spPr>
        <p:txBody>
          <a:bodyPr>
            <a:normAutofit/>
          </a:bodyPr>
          <a:lstStyle/>
          <a:p>
            <a:r>
              <a:rPr lang="en-US" dirty="0" smtClean="0"/>
              <a:t>Maya Kings and Cities</a:t>
            </a:r>
            <a:endParaRPr lang="en-US" dirty="0"/>
          </a:p>
        </p:txBody>
      </p:sp>
    </p:spTree>
    <p:extLst>
      <p:ext uri="{BB962C8B-B14F-4D97-AF65-F5344CB8AC3E}">
        <p14:creationId xmlns:p14="http://schemas.microsoft.com/office/powerpoint/2010/main" val="3380090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205</TotalTime>
  <Words>1944</Words>
  <Application>Microsoft Macintosh PowerPoint</Application>
  <PresentationFormat>On-screen Show (4:3)</PresentationFormat>
  <Paragraphs>159</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Unit 2: Connecting Hemispheres 500-1800</vt:lpstr>
      <vt:lpstr>What do you know about the Early Americas? (Mayan, Aztecs, Incas and American Indians)</vt:lpstr>
      <vt:lpstr>What do you know about the Spanish colonization of South America?</vt:lpstr>
      <vt:lpstr>KWL Chart</vt:lpstr>
      <vt:lpstr>Map Activity</vt:lpstr>
      <vt:lpstr>Individual Activity</vt:lpstr>
      <vt:lpstr>Individual Activity</vt:lpstr>
      <vt:lpstr>Map of Americas (Aztec, Inca and Mayans)</vt:lpstr>
      <vt:lpstr>Maya Kings and Cities</vt:lpstr>
      <vt:lpstr>If You were there….</vt:lpstr>
      <vt:lpstr>Maya Create City-States</vt:lpstr>
      <vt:lpstr>Map of Mayans</vt:lpstr>
      <vt:lpstr>Geography Affects Early Maya</vt:lpstr>
      <vt:lpstr>Guess: What is maize? </vt:lpstr>
      <vt:lpstr>Geography Affects Early Maya</vt:lpstr>
      <vt:lpstr>PowerPoint Presentation</vt:lpstr>
      <vt:lpstr>Geography Affects Early Maya</vt:lpstr>
      <vt:lpstr>PowerPoint Presentation</vt:lpstr>
      <vt:lpstr>Maya Classic Age</vt:lpstr>
      <vt:lpstr>Maya Classic Age</vt:lpstr>
      <vt:lpstr>PowerPoint Presentation</vt:lpstr>
      <vt:lpstr>Trade</vt:lpstr>
      <vt:lpstr>PowerPoint Presentation</vt:lpstr>
      <vt:lpstr>Trade</vt:lpstr>
      <vt:lpstr>Trade</vt:lpstr>
      <vt:lpstr>City</vt:lpstr>
      <vt:lpstr>PowerPoint Presentation</vt:lpstr>
      <vt:lpstr>City</vt:lpstr>
      <vt:lpstr>City</vt:lpstr>
      <vt:lpstr>PowerPoint Presentation</vt:lpstr>
      <vt:lpstr>PowerPoint Presentation</vt:lpstr>
      <vt:lpstr>PowerPoint Presentation</vt:lpstr>
      <vt:lpstr>Homework</vt:lpstr>
      <vt:lpstr>PowerPoint Presentation</vt:lpstr>
      <vt:lpstr>Society and Religion</vt:lpstr>
      <vt:lpstr>Maya Religion</vt:lpstr>
      <vt:lpstr>Maya Religion</vt:lpstr>
      <vt:lpstr>PowerPoint Presentation</vt:lpstr>
      <vt:lpstr>Maya Social Hierarchy</vt:lpstr>
      <vt:lpstr>Maya Social Hierarchy</vt:lpstr>
      <vt:lpstr>Maya Social Hierarchy</vt:lpstr>
      <vt:lpstr>Achievements</vt:lpstr>
      <vt:lpstr>Achievements</vt:lpstr>
      <vt:lpstr>Achievements</vt:lpstr>
      <vt:lpstr>Achievements</vt:lpstr>
      <vt:lpstr>Achievements</vt:lpstr>
      <vt:lpstr>Decline</vt:lpstr>
      <vt:lpstr>Decline</vt:lpstr>
      <vt:lpstr>Decline</vt:lpstr>
      <vt:lpstr>Decline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SVP</dc:creator>
  <cp:lastModifiedBy>SVP</cp:lastModifiedBy>
  <cp:revision>23</cp:revision>
  <dcterms:created xsi:type="dcterms:W3CDTF">2017-01-08T14:41:49Z</dcterms:created>
  <dcterms:modified xsi:type="dcterms:W3CDTF">2017-02-07T11:29:44Z</dcterms:modified>
</cp:coreProperties>
</file>