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sldIdLst>
    <p:sldId id="277" r:id="rId2"/>
    <p:sldId id="306" r:id="rId3"/>
    <p:sldId id="307" r:id="rId4"/>
    <p:sldId id="308" r:id="rId5"/>
    <p:sldId id="309" r:id="rId6"/>
    <p:sldId id="310" r:id="rId7"/>
    <p:sldId id="311" r:id="rId8"/>
    <p:sldId id="312" r:id="rId9"/>
    <p:sldId id="313" r:id="rId10"/>
    <p:sldId id="314" r:id="rId11"/>
    <p:sldId id="315" r:id="rId12"/>
    <p:sldId id="320" r:id="rId13"/>
    <p:sldId id="327" r:id="rId14"/>
    <p:sldId id="317" r:id="rId15"/>
    <p:sldId id="321" r:id="rId16"/>
    <p:sldId id="328" r:id="rId17"/>
    <p:sldId id="322" r:id="rId18"/>
    <p:sldId id="323" r:id="rId19"/>
    <p:sldId id="329" r:id="rId20"/>
    <p:sldId id="324" r:id="rId21"/>
    <p:sldId id="326" r:id="rId22"/>
    <p:sldId id="330" r:id="rId23"/>
    <p:sldId id="331" r:id="rId24"/>
    <p:sldId id="332" r:id="rId25"/>
    <p:sldId id="338" r:id="rId26"/>
    <p:sldId id="333" r:id="rId27"/>
    <p:sldId id="334" r:id="rId28"/>
    <p:sldId id="335" r:id="rId29"/>
    <p:sldId id="336" r:id="rId30"/>
    <p:sldId id="337" r:id="rId31"/>
    <p:sldId id="339" r:id="rId32"/>
    <p:sldId id="340" r:id="rId33"/>
    <p:sldId id="341" r:id="rId34"/>
    <p:sldId id="342" r:id="rId35"/>
    <p:sldId id="343" r:id="rId36"/>
    <p:sldId id="345" r:id="rId37"/>
    <p:sldId id="344" r:id="rId38"/>
    <p:sldId id="280" r:id="rId39"/>
    <p:sldId id="34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06"/>
            <p14:sldId id="307"/>
            <p14:sldId id="308"/>
            <p14:sldId id="309"/>
            <p14:sldId id="310"/>
            <p14:sldId id="311"/>
            <p14:sldId id="312"/>
            <p14:sldId id="313"/>
            <p14:sldId id="314"/>
            <p14:sldId id="315"/>
            <p14:sldId id="320"/>
            <p14:sldId id="327"/>
            <p14:sldId id="317"/>
            <p14:sldId id="321"/>
            <p14:sldId id="328"/>
            <p14:sldId id="322"/>
            <p14:sldId id="323"/>
            <p14:sldId id="329"/>
            <p14:sldId id="324"/>
            <p14:sldId id="326"/>
            <p14:sldId id="330"/>
            <p14:sldId id="331"/>
            <p14:sldId id="332"/>
            <p14:sldId id="338"/>
            <p14:sldId id="333"/>
            <p14:sldId id="334"/>
            <p14:sldId id="335"/>
            <p14:sldId id="336"/>
            <p14:sldId id="337"/>
            <p14:sldId id="339"/>
            <p14:sldId id="340"/>
            <p14:sldId id="341"/>
            <p14:sldId id="342"/>
            <p14:sldId id="343"/>
            <p14:sldId id="345"/>
          </p14:sldIdLst>
        </p14:section>
        <p14:section name="Enrich Your Presentation" id="{E2D565D1-BA5E-44E6-A40E-50A644912248}">
          <p14:sldIdLst>
            <p14:sldId id="344"/>
            <p14:sldId id="280"/>
            <p14:sldId id="346"/>
          </p14:sldIdLst>
        </p14:section>
        <p14:section name="What's Your Message?" id="{3DAC647D-1BDE-4B25-A7F1-4DBC272CFF2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0464" autoAdjust="0"/>
  </p:normalViewPr>
  <p:slideViewPr>
    <p:cSldViewPr>
      <p:cViewPr varScale="1">
        <p:scale>
          <a:sx n="53" d="100"/>
          <a:sy n="53" d="100"/>
        </p:scale>
        <p:origin x="-1960" y="-11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2/22/17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2/22/17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2/22/17</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2/22/17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2/22/17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2/22/17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2/22/17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2/22/17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5.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a:bodyPr>
          <a:lstStyle/>
          <a:p>
            <a:pPr algn="l"/>
            <a:r>
              <a:rPr lang="en-US" sz="4000" b="0" dirty="0" smtClean="0">
                <a:solidFill>
                  <a:srgbClr val="0000FF"/>
                </a:solidFill>
                <a:latin typeface="Calibri" pitchFamily="34" charset="0"/>
              </a:rPr>
              <a:t>Jakarta Multicultural School</a:t>
            </a:r>
            <a:r>
              <a:rPr lang="en-US" sz="4000" b="0" dirty="0" smtClean="0">
                <a:solidFill>
                  <a:schemeClr val="accent6"/>
                </a:solidFill>
                <a:latin typeface="Calibri" pitchFamily="34" charset="0"/>
              </a:rPr>
              <a:t/>
            </a:r>
            <a:br>
              <a:rPr lang="en-US" sz="4000" b="0" dirty="0" smtClean="0">
                <a:solidFill>
                  <a:schemeClr val="accent6"/>
                </a:solidFill>
                <a:latin typeface="Calibri" pitchFamily="34" charset="0"/>
              </a:rPr>
            </a:br>
            <a:r>
              <a:rPr lang="en-US" sz="5600" b="0" dirty="0" smtClean="0">
                <a:solidFill>
                  <a:prstClr val="white"/>
                </a:solidFill>
              </a:rPr>
              <a:t>IB Diploma Program</a:t>
            </a:r>
            <a:endParaRPr lang="en-US" sz="5600" b="0" dirty="0"/>
          </a:p>
        </p:txBody>
      </p:sp>
      <p:sp>
        <p:nvSpPr>
          <p:cNvPr id="2" name="Text Placeholder 1"/>
          <p:cNvSpPr>
            <a:spLocks noGrp="1"/>
          </p:cNvSpPr>
          <p:nvPr>
            <p:ph type="body" sz="quarter" idx="14"/>
          </p:nvPr>
        </p:nvSpPr>
        <p:spPr/>
        <p:txBody>
          <a:bodyPr/>
          <a:lstStyle/>
          <a:p>
            <a:endParaRPr lang="en-US" dirty="0"/>
          </a:p>
        </p:txBody>
      </p:sp>
      <p:pic>
        <p:nvPicPr>
          <p:cNvPr id="4" name="Picture 3" descr="JMS1.jpg"/>
          <p:cNvPicPr>
            <a:picLocks noChangeAspect="1"/>
          </p:cNvPicPr>
          <p:nvPr/>
        </p:nvPicPr>
        <p:blipFill>
          <a:blip r:embed="rId3" cstate="print"/>
          <a:stretch>
            <a:fillRect/>
          </a:stretch>
        </p:blipFill>
        <p:spPr>
          <a:xfrm>
            <a:off x="4267200" y="457200"/>
            <a:ext cx="4038600" cy="19739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Learner Profile?</a:t>
            </a:r>
            <a:endParaRPr lang="en-US" dirty="0"/>
          </a:p>
        </p:txBody>
      </p:sp>
      <p:sp>
        <p:nvSpPr>
          <p:cNvPr id="3" name="Content Placeholder 2"/>
          <p:cNvSpPr>
            <a:spLocks noGrp="1"/>
          </p:cNvSpPr>
          <p:nvPr>
            <p:ph idx="1"/>
          </p:nvPr>
        </p:nvSpPr>
        <p:spPr/>
        <p:txBody>
          <a:bodyPr>
            <a:normAutofit fontScale="77500" lnSpcReduction="20000"/>
          </a:bodyPr>
          <a:lstStyle/>
          <a:p>
            <a:pPr marL="460375" indent="-460375">
              <a:spcBef>
                <a:spcPct val="50000"/>
              </a:spcBef>
              <a:buFontTx/>
              <a:buChar char="•"/>
            </a:pPr>
            <a:r>
              <a:rPr lang="en-GB" dirty="0">
                <a:latin typeface="Gill Sans"/>
                <a:cs typeface="Gill Sans"/>
              </a:rPr>
              <a:t>The Learner Profile is the IBO Mission Statement translated into a set of learning outcomes for the 21st Century</a:t>
            </a:r>
          </a:p>
          <a:p>
            <a:pPr marL="460375" indent="-460375">
              <a:spcBef>
                <a:spcPct val="50000"/>
              </a:spcBef>
              <a:buFontTx/>
              <a:buChar char="•"/>
            </a:pPr>
            <a:endParaRPr lang="en-GB" dirty="0">
              <a:latin typeface="Gill Sans"/>
              <a:cs typeface="Gill Sans"/>
            </a:endParaRPr>
          </a:p>
          <a:p>
            <a:pPr marL="460375" indent="-460375">
              <a:spcBef>
                <a:spcPct val="50000"/>
              </a:spcBef>
              <a:buFontTx/>
              <a:buChar char="•"/>
            </a:pPr>
            <a:r>
              <a:rPr lang="en-GB" dirty="0">
                <a:latin typeface="Gill Sans"/>
                <a:cs typeface="Gill Sans"/>
              </a:rPr>
              <a:t>The Learner Profile promotes the education of the whole person, emphasizing intellectual, personal, emotional and social growth through all domains of knowledge. </a:t>
            </a:r>
          </a:p>
          <a:p>
            <a:pPr marL="460375" indent="-460375">
              <a:spcBef>
                <a:spcPct val="50000"/>
              </a:spcBef>
              <a:buFontTx/>
              <a:buChar char="•"/>
            </a:pPr>
            <a:endParaRPr lang="en-GB" dirty="0">
              <a:latin typeface="Gill Sans"/>
              <a:cs typeface="Gill Sans"/>
            </a:endParaRPr>
          </a:p>
          <a:p>
            <a:pPr marL="460375" indent="-460375">
              <a:spcBef>
                <a:spcPct val="50000"/>
              </a:spcBef>
              <a:buFontTx/>
              <a:buChar char="•"/>
            </a:pPr>
            <a:r>
              <a:rPr lang="en-US" u="sng" dirty="0">
                <a:latin typeface="Gill Sans"/>
                <a:cs typeface="Gill Sans"/>
              </a:rPr>
              <a:t>The learner profile has to become part of the school culture to be effective</a:t>
            </a:r>
            <a:r>
              <a:rPr lang="en-US" u="sng" dirty="0" smtClean="0">
                <a:latin typeface="Gill Sans"/>
                <a:cs typeface="Gill Sans"/>
              </a:rPr>
              <a:t>.</a:t>
            </a:r>
            <a:endParaRPr lang="en-US" u="sng" dirty="0">
              <a:latin typeface="Gill Sans"/>
              <a:cs typeface="Gill Sans"/>
            </a:endParaRPr>
          </a:p>
        </p:txBody>
      </p:sp>
    </p:spTree>
    <p:extLst>
      <p:ext uri="{BB962C8B-B14F-4D97-AF65-F5344CB8AC3E}">
        <p14:creationId xmlns:p14="http://schemas.microsoft.com/office/powerpoint/2010/main" val="552716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2274846"/>
          </a:xfrm>
        </p:spPr>
        <p:txBody>
          <a:bodyPr>
            <a:noAutofit/>
          </a:bodyPr>
          <a:lstStyle/>
          <a:p>
            <a:r>
              <a:rPr lang="en-US" sz="2000" b="0" cap="none" dirty="0">
                <a:solidFill>
                  <a:srgbClr val="000000"/>
                </a:solidFill>
                <a:latin typeface="Gill Sans"/>
                <a:cs typeface="Gill Sans"/>
              </a:rPr>
              <a:t>They develop their natural curiosity. They acquire the skills necessary to conduct inquiry and research and show independence in learning</a:t>
            </a:r>
            <a:r>
              <a:rPr lang="en-US" sz="2000" b="0" i="1" cap="none" dirty="0">
                <a:solidFill>
                  <a:srgbClr val="000000"/>
                </a:solidFill>
                <a:latin typeface="Gill Sans"/>
                <a:cs typeface="Gill Sans"/>
              </a:rPr>
              <a:t>. </a:t>
            </a:r>
            <a:r>
              <a:rPr lang="en-US" sz="2000" b="0" cap="none" dirty="0">
                <a:solidFill>
                  <a:srgbClr val="000000"/>
                </a:solidFill>
                <a:latin typeface="Gill Sans"/>
                <a:cs typeface="Gill Sans"/>
              </a:rPr>
              <a:t>They actively enjoy learning and this love of learning will be sustained throughout their lives</a:t>
            </a:r>
            <a:r>
              <a:rPr lang="en-US" sz="2000" b="0" cap="none" dirty="0" smtClean="0">
                <a:solidFill>
                  <a:srgbClr val="000000"/>
                </a:solidFill>
                <a:latin typeface="Gill Sans"/>
                <a:cs typeface="Gill Sans"/>
              </a:rPr>
              <a:t>.</a:t>
            </a:r>
            <a:endParaRPr lang="en-US" sz="2000" b="0" cap="none" dirty="0"/>
          </a:p>
        </p:txBody>
      </p:sp>
      <p:sp>
        <p:nvSpPr>
          <p:cNvPr id="3" name="Text Placeholder 2"/>
          <p:cNvSpPr>
            <a:spLocks noGrp="1"/>
          </p:cNvSpPr>
          <p:nvPr>
            <p:ph type="body" idx="1"/>
          </p:nvPr>
        </p:nvSpPr>
        <p:spPr>
          <a:xfrm>
            <a:off x="533400" y="1143000"/>
            <a:ext cx="8229601" cy="609600"/>
          </a:xfrm>
        </p:spPr>
        <p:txBody>
          <a:bodyPr>
            <a:noAutofit/>
          </a:bodyPr>
          <a:lstStyle/>
          <a:p>
            <a:pPr algn="ctr"/>
            <a:r>
              <a:rPr lang="en-US" sz="3600" b="1" dirty="0" smtClean="0">
                <a:solidFill>
                  <a:srgbClr val="262626"/>
                </a:solidFill>
              </a:rPr>
              <a:t>IB Learners strive to be:</a:t>
            </a:r>
            <a:endParaRPr lang="en-US" sz="3600" b="1" dirty="0">
              <a:solidFill>
                <a:srgbClr val="262626"/>
              </a:solidFill>
            </a:endParaRPr>
          </a:p>
        </p:txBody>
      </p:sp>
      <p:sp>
        <p:nvSpPr>
          <p:cNvPr id="4" name="TextBox 3"/>
          <p:cNvSpPr txBox="1"/>
          <p:nvPr/>
        </p:nvSpPr>
        <p:spPr>
          <a:xfrm>
            <a:off x="1066800" y="2738735"/>
            <a:ext cx="1447800" cy="461665"/>
          </a:xfrm>
          <a:prstGeom prst="rect">
            <a:avLst/>
          </a:prstGeom>
          <a:noFill/>
        </p:spPr>
        <p:txBody>
          <a:bodyPr wrap="square" rtlCol="0">
            <a:spAutoFit/>
          </a:bodyPr>
          <a:lstStyle/>
          <a:p>
            <a:pPr algn="ctr"/>
            <a:r>
              <a:rPr lang="en-US" sz="2400" b="1" dirty="0" smtClean="0"/>
              <a:t>Inquirers</a:t>
            </a:r>
            <a:endParaRPr lang="en-US" sz="2400" b="1" dirty="0"/>
          </a:p>
        </p:txBody>
      </p:sp>
    </p:spTree>
    <p:extLst>
      <p:ext uri="{BB962C8B-B14F-4D97-AF65-F5344CB8AC3E}">
        <p14:creationId xmlns:p14="http://schemas.microsoft.com/office/powerpoint/2010/main" val="1645516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2" name="Text Placeholder 2"/>
          <p:cNvSpPr>
            <a:spLocks noGrp="1"/>
          </p:cNvSpPr>
          <p:nvPr>
            <p:ph type="body" idx="1"/>
          </p:nvPr>
        </p:nvSpPr>
        <p:spPr>
          <a:xfrm>
            <a:off x="533400" y="1143000"/>
            <a:ext cx="8229601" cy="609600"/>
          </a:xfrm>
        </p:spPr>
        <p:txBody>
          <a:bodyPr>
            <a:noAutofit/>
          </a:bodyPr>
          <a:lstStyle/>
          <a:p>
            <a:pPr algn="ctr"/>
            <a:r>
              <a:rPr lang="en-US" sz="3600" b="1" dirty="0" smtClean="0">
                <a:solidFill>
                  <a:srgbClr val="262626"/>
                </a:solidFill>
              </a:rPr>
              <a:t>IB Learners strive to be:</a:t>
            </a:r>
            <a:endParaRPr lang="en-US" sz="3600" b="1" dirty="0">
              <a:solidFill>
                <a:srgbClr val="262626"/>
              </a:solidFill>
            </a:endParaRPr>
          </a:p>
        </p:txBody>
      </p:sp>
      <p:sp>
        <p:nvSpPr>
          <p:cNvPr id="9" name="Title 1"/>
          <p:cNvSpPr>
            <a:spLocks noGrp="1"/>
          </p:cNvSpPr>
          <p:nvPr>
            <p:ph type="title"/>
          </p:nvPr>
        </p:nvSpPr>
        <p:spPr>
          <a:xfrm>
            <a:off x="2971800" y="1992354"/>
            <a:ext cx="5867400" cy="2351046"/>
          </a:xfrm>
        </p:spPr>
        <p:txBody>
          <a:bodyPr>
            <a:noAutofit/>
          </a:bodyPr>
          <a:lstStyle/>
          <a:p>
            <a:r>
              <a:rPr lang="en-US" sz="2000" b="0" cap="none" dirty="0">
                <a:solidFill>
                  <a:srgbClr val="000000"/>
                </a:solidFill>
                <a:latin typeface="Gill Sans"/>
                <a:cs typeface="Gill Sans"/>
              </a:rPr>
              <a:t>They explore concepts, ideas and issues that have local and global significance. In so doing, they acquire in-depth knowledge and develop understanding across a broad and balanced range of disciplines.</a:t>
            </a:r>
          </a:p>
        </p:txBody>
      </p:sp>
      <p:sp>
        <p:nvSpPr>
          <p:cNvPr id="10" name="TextBox 9"/>
          <p:cNvSpPr txBox="1"/>
          <p:nvPr/>
        </p:nvSpPr>
        <p:spPr>
          <a:xfrm>
            <a:off x="609600" y="2738735"/>
            <a:ext cx="2362200" cy="461665"/>
          </a:xfrm>
          <a:prstGeom prst="rect">
            <a:avLst/>
          </a:prstGeom>
          <a:noFill/>
        </p:spPr>
        <p:txBody>
          <a:bodyPr wrap="square" rtlCol="0">
            <a:spAutoFit/>
          </a:bodyPr>
          <a:lstStyle/>
          <a:p>
            <a:pPr algn="ctr"/>
            <a:r>
              <a:rPr lang="en-US" sz="2400" b="1" dirty="0" smtClean="0"/>
              <a:t>Knowledgeable</a:t>
            </a:r>
            <a:endParaRPr lang="en-US" sz="2400" b="1" dirty="0"/>
          </a:p>
        </p:txBody>
      </p:sp>
    </p:spTree>
    <p:extLst>
      <p:ext uri="{BB962C8B-B14F-4D97-AF65-F5344CB8AC3E}">
        <p14:creationId xmlns:p14="http://schemas.microsoft.com/office/powerpoint/2010/main" val="3483331745"/>
      </p:ext>
    </p:extLst>
  </p:cSld>
  <p:clrMapOvr>
    <a:masterClrMapping/>
  </p:clrMapOvr>
  <mc:AlternateContent xmlns:mc="http://schemas.openxmlformats.org/markup-compatibility/2006">
    <mc:Choice xmlns:p14="http://schemas.microsoft.com/office/powerpoint/2010/main" Requires="p14">
      <p:transition spd="slow" p14:dur="17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0" name="Title 1"/>
          <p:cNvSpPr>
            <a:spLocks noGrp="1"/>
          </p:cNvSpPr>
          <p:nvPr>
            <p:ph type="title"/>
          </p:nvPr>
        </p:nvSpPr>
        <p:spPr>
          <a:xfrm>
            <a:off x="2971800" y="1992354"/>
            <a:ext cx="5867400" cy="2351046"/>
          </a:xfrm>
        </p:spPr>
        <p:txBody>
          <a:bodyPr>
            <a:noAutofit/>
          </a:bodyPr>
          <a:lstStyle/>
          <a:p>
            <a:r>
              <a:rPr lang="en-US" sz="2000" b="0" cap="none" dirty="0">
                <a:solidFill>
                  <a:srgbClr val="000000"/>
                </a:solidFill>
                <a:latin typeface="Gill Sans"/>
                <a:cs typeface="Gill Sans"/>
              </a:rPr>
              <a:t>They exercise initiative in applying thinking skills critically and creatively to recognize and approach complex problems, and make reasoned, ethical decisions.</a:t>
            </a:r>
          </a:p>
        </p:txBody>
      </p:sp>
      <p:sp>
        <p:nvSpPr>
          <p:cNvPr id="11" name="Text Placeholder 2"/>
          <p:cNvSpPr>
            <a:spLocks noGrp="1"/>
          </p:cNvSpPr>
          <p:nvPr>
            <p:ph type="body" idx="1"/>
          </p:nvPr>
        </p:nvSpPr>
        <p:spPr>
          <a:xfrm>
            <a:off x="533400" y="1143000"/>
            <a:ext cx="8229601" cy="609600"/>
          </a:xfrm>
        </p:spPr>
        <p:txBody>
          <a:bodyPr>
            <a:noAutofit/>
          </a:bodyPr>
          <a:lstStyle/>
          <a:p>
            <a:pPr algn="ctr"/>
            <a:r>
              <a:rPr lang="en-US" sz="3600" b="1" dirty="0" smtClean="0">
                <a:solidFill>
                  <a:srgbClr val="262626"/>
                </a:solidFill>
              </a:rPr>
              <a:t>IB Learners strive to be:</a:t>
            </a:r>
            <a:endParaRPr lang="en-US" sz="3600" b="1" dirty="0">
              <a:solidFill>
                <a:srgbClr val="262626"/>
              </a:solidFill>
            </a:endParaRPr>
          </a:p>
        </p:txBody>
      </p:sp>
      <p:sp>
        <p:nvSpPr>
          <p:cNvPr id="12" name="TextBox 11"/>
          <p:cNvSpPr txBox="1"/>
          <p:nvPr/>
        </p:nvSpPr>
        <p:spPr>
          <a:xfrm>
            <a:off x="609600" y="2738735"/>
            <a:ext cx="2362200" cy="461665"/>
          </a:xfrm>
          <a:prstGeom prst="rect">
            <a:avLst/>
          </a:prstGeom>
          <a:noFill/>
        </p:spPr>
        <p:txBody>
          <a:bodyPr wrap="square" rtlCol="0">
            <a:spAutoFit/>
          </a:bodyPr>
          <a:lstStyle/>
          <a:p>
            <a:pPr algn="ctr"/>
            <a:r>
              <a:rPr lang="en-US" sz="2400" b="1" dirty="0" smtClean="0"/>
              <a:t>Thinkers</a:t>
            </a:r>
            <a:endParaRPr lang="en-US" sz="2400" b="1" dirty="0"/>
          </a:p>
        </p:txBody>
      </p:sp>
    </p:spTree>
    <p:extLst>
      <p:ext uri="{BB962C8B-B14F-4D97-AF65-F5344CB8AC3E}">
        <p14:creationId xmlns:p14="http://schemas.microsoft.com/office/powerpoint/2010/main" val="85778562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2"/>
          <p:cNvSpPr txBox="1">
            <a:spLocks/>
          </p:cNvSpPr>
          <p:nvPr/>
        </p:nvSpPr>
        <p:spPr>
          <a:xfrm>
            <a:off x="533400" y="1143000"/>
            <a:ext cx="8229601" cy="609600"/>
          </a:xfrm>
          <a:prstGeom prst="rect">
            <a:avLst/>
          </a:prstGeom>
        </p:spPr>
        <p:txBody>
          <a:bodyPr vert="horz" lIns="91440" tIns="45720" rIns="91440" bIns="45720" rtlCol="0" anchor="b">
            <a:noAutofit/>
          </a:bodyPr>
          <a:lstStyle>
            <a:lvl1pPr marL="0" indent="0" algn="r" defTabSz="914400"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sz="3600" b="1" dirty="0" smtClean="0">
                <a:solidFill>
                  <a:srgbClr val="262626"/>
                </a:solidFill>
              </a:rPr>
              <a:t>IB Learners strive to be:</a:t>
            </a:r>
            <a:endParaRPr lang="en-US" sz="3600" b="1" dirty="0">
              <a:solidFill>
                <a:srgbClr val="262626"/>
              </a:solidFill>
            </a:endParaRPr>
          </a:p>
        </p:txBody>
      </p:sp>
      <p:sp>
        <p:nvSpPr>
          <p:cNvPr id="8" name="Title 1"/>
          <p:cNvSpPr txBox="1">
            <a:spLocks/>
          </p:cNvSpPr>
          <p:nvPr/>
        </p:nvSpPr>
        <p:spPr>
          <a:xfrm>
            <a:off x="2971800" y="1992354"/>
            <a:ext cx="5867400" cy="235104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cap="all">
                <a:solidFill>
                  <a:schemeClr val="tx1"/>
                </a:solidFill>
                <a:latin typeface="+mj-lt"/>
                <a:ea typeface="+mj-ea"/>
                <a:cs typeface="+mj-cs"/>
              </a:defRPr>
            </a:lvl1pPr>
          </a:lstStyle>
          <a:p>
            <a:r>
              <a:rPr lang="en-US" sz="2000" b="0" cap="none" dirty="0" smtClean="0">
                <a:solidFill>
                  <a:srgbClr val="000000"/>
                </a:solidFill>
                <a:latin typeface="Gill Sans"/>
                <a:cs typeface="Gill Sans"/>
              </a:rPr>
              <a:t>They understand and express ideas and information confidently and creatively in more than one language and in a variety of modes of communication. They work effectively and willingly in collaboration with others.</a:t>
            </a:r>
            <a:endParaRPr lang="en-US" sz="2000" b="0" cap="none" dirty="0">
              <a:solidFill>
                <a:srgbClr val="000000"/>
              </a:solidFill>
              <a:latin typeface="Gill Sans"/>
              <a:cs typeface="Gill Sans"/>
            </a:endParaRPr>
          </a:p>
        </p:txBody>
      </p:sp>
      <p:sp>
        <p:nvSpPr>
          <p:cNvPr id="9" name="TextBox 8"/>
          <p:cNvSpPr txBox="1"/>
          <p:nvPr/>
        </p:nvSpPr>
        <p:spPr>
          <a:xfrm>
            <a:off x="609600" y="2738735"/>
            <a:ext cx="2362200" cy="461665"/>
          </a:xfrm>
          <a:prstGeom prst="rect">
            <a:avLst/>
          </a:prstGeom>
          <a:noFill/>
        </p:spPr>
        <p:txBody>
          <a:bodyPr wrap="square" rtlCol="0">
            <a:spAutoFit/>
          </a:bodyPr>
          <a:lstStyle/>
          <a:p>
            <a:pPr algn="ctr"/>
            <a:r>
              <a:rPr lang="en-US" sz="2400" b="1" dirty="0" smtClean="0"/>
              <a:t>Communicators</a:t>
            </a:r>
            <a:endParaRPr lang="en-US" sz="2400" b="1" dirty="0"/>
          </a:p>
        </p:txBody>
      </p:sp>
    </p:spTree>
    <p:extLst>
      <p:ext uri="{BB962C8B-B14F-4D97-AF65-F5344CB8AC3E}">
        <p14:creationId xmlns:p14="http://schemas.microsoft.com/office/powerpoint/2010/main" val="22726681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1" name="Text Placeholder 2"/>
          <p:cNvSpPr>
            <a:spLocks noGrp="1"/>
          </p:cNvSpPr>
          <p:nvPr>
            <p:ph type="body" idx="1"/>
          </p:nvPr>
        </p:nvSpPr>
        <p:spPr>
          <a:xfrm>
            <a:off x="533400" y="1143000"/>
            <a:ext cx="8229601" cy="609600"/>
          </a:xfrm>
        </p:spPr>
        <p:txBody>
          <a:bodyPr>
            <a:noAutofit/>
          </a:bodyPr>
          <a:lstStyle/>
          <a:p>
            <a:pPr algn="ctr"/>
            <a:r>
              <a:rPr lang="en-US" sz="3600" b="1" dirty="0" smtClean="0">
                <a:solidFill>
                  <a:srgbClr val="262626"/>
                </a:solidFill>
              </a:rPr>
              <a:t>IB Learners strive to be:</a:t>
            </a:r>
            <a:endParaRPr lang="en-US" sz="3600" b="1" dirty="0">
              <a:solidFill>
                <a:srgbClr val="262626"/>
              </a:solidFill>
            </a:endParaRPr>
          </a:p>
        </p:txBody>
      </p:sp>
      <p:sp>
        <p:nvSpPr>
          <p:cNvPr id="13" name="Title 1"/>
          <p:cNvSpPr>
            <a:spLocks noGrp="1"/>
          </p:cNvSpPr>
          <p:nvPr>
            <p:ph type="title"/>
          </p:nvPr>
        </p:nvSpPr>
        <p:spPr>
          <a:xfrm>
            <a:off x="2971800" y="1992354"/>
            <a:ext cx="5867400" cy="2351046"/>
          </a:xfrm>
        </p:spPr>
        <p:txBody>
          <a:bodyPr>
            <a:noAutofit/>
          </a:bodyPr>
          <a:lstStyle/>
          <a:p>
            <a:r>
              <a:rPr lang="en-US" sz="2000" b="0" cap="none" dirty="0">
                <a:solidFill>
                  <a:srgbClr val="000000"/>
                </a:solidFill>
                <a:latin typeface="Gill Sans"/>
                <a:cs typeface="Gill Sans"/>
              </a:rPr>
              <a:t>They act with integrity and honesty, with a strong sense of fairness, justice and respect for the dignity of the individual, groups and communities. They take responsibility for their own actions and the consequences that accompany them.</a:t>
            </a:r>
          </a:p>
        </p:txBody>
      </p:sp>
      <p:sp>
        <p:nvSpPr>
          <p:cNvPr id="14" name="TextBox 13"/>
          <p:cNvSpPr txBox="1"/>
          <p:nvPr/>
        </p:nvSpPr>
        <p:spPr>
          <a:xfrm>
            <a:off x="609600" y="2738735"/>
            <a:ext cx="2362200" cy="461665"/>
          </a:xfrm>
          <a:prstGeom prst="rect">
            <a:avLst/>
          </a:prstGeom>
          <a:noFill/>
        </p:spPr>
        <p:txBody>
          <a:bodyPr wrap="square" rtlCol="0">
            <a:spAutoFit/>
          </a:bodyPr>
          <a:lstStyle/>
          <a:p>
            <a:pPr algn="ctr"/>
            <a:r>
              <a:rPr lang="en-US" sz="2400" b="1" dirty="0" smtClean="0"/>
              <a:t>Principled</a:t>
            </a:r>
            <a:endParaRPr lang="en-US" sz="2400" b="1" dirty="0"/>
          </a:p>
        </p:txBody>
      </p:sp>
    </p:spTree>
    <p:extLst>
      <p:ext uri="{BB962C8B-B14F-4D97-AF65-F5344CB8AC3E}">
        <p14:creationId xmlns:p14="http://schemas.microsoft.com/office/powerpoint/2010/main" val="4274396094"/>
      </p:ext>
    </p:extLst>
  </p:cSld>
  <p:clrMapOvr>
    <a:masterClrMapping/>
  </p:clrMapOvr>
  <mc:AlternateContent xmlns:mc="http://schemas.openxmlformats.org/markup-compatibility/2006">
    <mc:Choice xmlns:p14="http://schemas.microsoft.com/office/powerpoint/2010/main" Requires="p14">
      <p:transition spd="slow" p14:dur="17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9" name="Title 1"/>
          <p:cNvSpPr>
            <a:spLocks noGrp="1"/>
          </p:cNvSpPr>
          <p:nvPr>
            <p:ph type="title"/>
          </p:nvPr>
        </p:nvSpPr>
        <p:spPr>
          <a:xfrm>
            <a:off x="2971800" y="1992354"/>
            <a:ext cx="5867400" cy="2351046"/>
          </a:xfrm>
        </p:spPr>
        <p:txBody>
          <a:bodyPr>
            <a:noAutofit/>
          </a:bodyPr>
          <a:lstStyle/>
          <a:p>
            <a:r>
              <a:rPr lang="en-US" sz="2000" b="0" cap="none" dirty="0">
                <a:solidFill>
                  <a:srgbClr val="000000"/>
                </a:solidFill>
                <a:latin typeface="Gill Sans"/>
                <a:cs typeface="Gill Sans"/>
              </a:rPr>
              <a:t>They understand and appreciate their own cultures and personal histories, and are open to the perspectives, values and traditions of other individuals and communities. They are accustomed to seeking and evaluating a range of points of view, and are willing to grow from the experience.</a:t>
            </a:r>
          </a:p>
        </p:txBody>
      </p:sp>
      <p:sp>
        <p:nvSpPr>
          <p:cNvPr id="13" name="Text Placeholder 2"/>
          <p:cNvSpPr>
            <a:spLocks noGrp="1"/>
          </p:cNvSpPr>
          <p:nvPr>
            <p:ph type="body" idx="1"/>
          </p:nvPr>
        </p:nvSpPr>
        <p:spPr>
          <a:xfrm>
            <a:off x="533400" y="1143000"/>
            <a:ext cx="8229601" cy="609600"/>
          </a:xfrm>
        </p:spPr>
        <p:txBody>
          <a:bodyPr>
            <a:noAutofit/>
          </a:bodyPr>
          <a:lstStyle/>
          <a:p>
            <a:pPr algn="ctr"/>
            <a:r>
              <a:rPr lang="en-US" sz="3600" b="1" dirty="0" smtClean="0">
                <a:solidFill>
                  <a:srgbClr val="262626"/>
                </a:solidFill>
              </a:rPr>
              <a:t>IB Learners strive to be:</a:t>
            </a:r>
            <a:endParaRPr lang="en-US" sz="3600" b="1" dirty="0">
              <a:solidFill>
                <a:srgbClr val="262626"/>
              </a:solidFill>
            </a:endParaRPr>
          </a:p>
        </p:txBody>
      </p:sp>
      <p:sp>
        <p:nvSpPr>
          <p:cNvPr id="14" name="TextBox 13"/>
          <p:cNvSpPr txBox="1"/>
          <p:nvPr/>
        </p:nvSpPr>
        <p:spPr>
          <a:xfrm>
            <a:off x="609600" y="2738735"/>
            <a:ext cx="2362200" cy="461665"/>
          </a:xfrm>
          <a:prstGeom prst="rect">
            <a:avLst/>
          </a:prstGeom>
          <a:noFill/>
        </p:spPr>
        <p:txBody>
          <a:bodyPr wrap="square" rtlCol="0">
            <a:spAutoFit/>
          </a:bodyPr>
          <a:lstStyle/>
          <a:p>
            <a:pPr algn="ctr"/>
            <a:r>
              <a:rPr lang="en-US" sz="2400" b="1" dirty="0" smtClean="0"/>
              <a:t>Open-minded</a:t>
            </a:r>
            <a:endParaRPr lang="en-US" sz="2400" b="1" dirty="0"/>
          </a:p>
        </p:txBody>
      </p:sp>
    </p:spTree>
    <p:extLst>
      <p:ext uri="{BB962C8B-B14F-4D97-AF65-F5344CB8AC3E}">
        <p14:creationId xmlns:p14="http://schemas.microsoft.com/office/powerpoint/2010/main" val="27979876"/>
      </p:ext>
    </p:extLst>
  </p:cSld>
  <p:clrMapOvr>
    <a:masterClrMapping/>
  </p:clrMapOvr>
  <mc:AlternateContent xmlns:mc="http://schemas.openxmlformats.org/markup-compatibility/2006">
    <mc:Choice xmlns:p14="http://schemas.microsoft.com/office/powerpoint/2010/main" Requires="p14">
      <p:transition spd="slow" p14:dur="17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143000"/>
            <a:ext cx="8229601" cy="609600"/>
          </a:xfrm>
        </p:spPr>
        <p:txBody>
          <a:bodyPr>
            <a:noAutofit/>
          </a:bodyPr>
          <a:lstStyle/>
          <a:p>
            <a:pPr algn="ctr"/>
            <a:r>
              <a:rPr lang="en-US" sz="3600" b="1" dirty="0" smtClean="0">
                <a:solidFill>
                  <a:srgbClr val="262626"/>
                </a:solidFill>
              </a:rPr>
              <a:t>IB Learners strive to be:</a:t>
            </a:r>
            <a:endParaRPr lang="en-US" sz="3600" b="1" dirty="0">
              <a:solidFill>
                <a:srgbClr val="262626"/>
              </a:solidFill>
            </a:endParaRPr>
          </a:p>
        </p:txBody>
      </p:sp>
      <p:sp>
        <p:nvSpPr>
          <p:cNvPr id="6" name="Title 1"/>
          <p:cNvSpPr>
            <a:spLocks noGrp="1"/>
          </p:cNvSpPr>
          <p:nvPr>
            <p:ph type="title"/>
          </p:nvPr>
        </p:nvSpPr>
        <p:spPr>
          <a:xfrm>
            <a:off x="2971800" y="1992354"/>
            <a:ext cx="5867400" cy="2351046"/>
          </a:xfrm>
        </p:spPr>
        <p:txBody>
          <a:bodyPr>
            <a:noAutofit/>
          </a:bodyPr>
          <a:lstStyle/>
          <a:p>
            <a:r>
              <a:rPr lang="en-US" sz="2000" b="0" cap="none" dirty="0">
                <a:solidFill>
                  <a:srgbClr val="000000"/>
                </a:solidFill>
                <a:latin typeface="Gill Sans"/>
                <a:cs typeface="Gill Sans"/>
              </a:rPr>
              <a:t>They show empathy, compassion and respect towards the needs and feelings of others. They have a personal commitment to service, and act to make a positive difference to the lives of others and to the environment.</a:t>
            </a:r>
          </a:p>
        </p:txBody>
      </p:sp>
      <p:sp>
        <p:nvSpPr>
          <p:cNvPr id="7" name="TextBox 6"/>
          <p:cNvSpPr txBox="1"/>
          <p:nvPr/>
        </p:nvSpPr>
        <p:spPr>
          <a:xfrm>
            <a:off x="609600" y="2738735"/>
            <a:ext cx="2362200" cy="461665"/>
          </a:xfrm>
          <a:prstGeom prst="rect">
            <a:avLst/>
          </a:prstGeom>
          <a:noFill/>
        </p:spPr>
        <p:txBody>
          <a:bodyPr wrap="square" rtlCol="0">
            <a:spAutoFit/>
          </a:bodyPr>
          <a:lstStyle/>
          <a:p>
            <a:pPr algn="ctr"/>
            <a:r>
              <a:rPr lang="en-US" sz="2400" b="1" dirty="0" smtClean="0"/>
              <a:t>Caring</a:t>
            </a:r>
            <a:endParaRPr lang="en-US" sz="2400" b="1" dirty="0"/>
          </a:p>
        </p:txBody>
      </p:sp>
    </p:spTree>
    <p:extLst>
      <p:ext uri="{BB962C8B-B14F-4D97-AF65-F5344CB8AC3E}">
        <p14:creationId xmlns:p14="http://schemas.microsoft.com/office/powerpoint/2010/main" val="39121472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1" name="Title 1"/>
          <p:cNvSpPr>
            <a:spLocks noGrp="1"/>
          </p:cNvSpPr>
          <p:nvPr>
            <p:ph type="title"/>
          </p:nvPr>
        </p:nvSpPr>
        <p:spPr>
          <a:xfrm>
            <a:off x="2971800" y="1992354"/>
            <a:ext cx="5867400" cy="2351046"/>
          </a:xfrm>
        </p:spPr>
        <p:txBody>
          <a:bodyPr>
            <a:noAutofit/>
          </a:bodyPr>
          <a:lstStyle/>
          <a:p>
            <a:r>
              <a:rPr lang="en-US" sz="2000" b="0" cap="none" dirty="0">
                <a:solidFill>
                  <a:srgbClr val="000000"/>
                </a:solidFill>
                <a:latin typeface="Gill Sans"/>
                <a:cs typeface="Gill Sans"/>
              </a:rPr>
              <a:t>They approach unfamiliar situations and uncertainty with courage and forethought, and have the independence of spirit to explore new roles, ideas and strategies. They are brave and articulate in defending their beliefs.</a:t>
            </a:r>
          </a:p>
        </p:txBody>
      </p:sp>
      <p:sp>
        <p:nvSpPr>
          <p:cNvPr id="12" name="Text Placeholder 2"/>
          <p:cNvSpPr>
            <a:spLocks noGrp="1"/>
          </p:cNvSpPr>
          <p:nvPr>
            <p:ph type="body" idx="1"/>
          </p:nvPr>
        </p:nvSpPr>
        <p:spPr>
          <a:xfrm>
            <a:off x="533400" y="1143000"/>
            <a:ext cx="8229601" cy="609600"/>
          </a:xfrm>
        </p:spPr>
        <p:txBody>
          <a:bodyPr>
            <a:noAutofit/>
          </a:bodyPr>
          <a:lstStyle/>
          <a:p>
            <a:pPr algn="ctr"/>
            <a:r>
              <a:rPr lang="en-US" sz="3600" b="1" dirty="0" smtClean="0">
                <a:solidFill>
                  <a:srgbClr val="262626"/>
                </a:solidFill>
              </a:rPr>
              <a:t>IB Learners strive to be:</a:t>
            </a:r>
            <a:endParaRPr lang="en-US" sz="3600" b="1" dirty="0">
              <a:solidFill>
                <a:srgbClr val="262626"/>
              </a:solidFill>
            </a:endParaRPr>
          </a:p>
        </p:txBody>
      </p:sp>
      <p:sp>
        <p:nvSpPr>
          <p:cNvPr id="13" name="TextBox 12"/>
          <p:cNvSpPr txBox="1"/>
          <p:nvPr/>
        </p:nvSpPr>
        <p:spPr>
          <a:xfrm>
            <a:off x="609600" y="2738735"/>
            <a:ext cx="2362200" cy="461665"/>
          </a:xfrm>
          <a:prstGeom prst="rect">
            <a:avLst/>
          </a:prstGeom>
          <a:noFill/>
        </p:spPr>
        <p:txBody>
          <a:bodyPr wrap="square" rtlCol="0">
            <a:spAutoFit/>
          </a:bodyPr>
          <a:lstStyle/>
          <a:p>
            <a:pPr algn="ctr"/>
            <a:r>
              <a:rPr lang="en-US" sz="2400" b="1" dirty="0" smtClean="0"/>
              <a:t>Risk-takers</a:t>
            </a:r>
            <a:endParaRPr lang="en-US" sz="2400" b="1" dirty="0"/>
          </a:p>
        </p:txBody>
      </p:sp>
    </p:spTree>
    <p:extLst>
      <p:ext uri="{BB962C8B-B14F-4D97-AF65-F5344CB8AC3E}">
        <p14:creationId xmlns:p14="http://schemas.microsoft.com/office/powerpoint/2010/main" val="1933174605"/>
      </p:ext>
    </p:extLst>
  </p:cSld>
  <p:clrMapOvr>
    <a:masterClrMapping/>
  </p:clrMapOvr>
  <mc:AlternateContent xmlns:mc="http://schemas.openxmlformats.org/markup-compatibility/2006">
    <mc:Choice xmlns:p14="http://schemas.microsoft.com/office/powerpoint/2010/main" Requires="p14">
      <p:transition spd="slow" p14:dur="17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0" name="Title 1"/>
          <p:cNvSpPr>
            <a:spLocks noGrp="1"/>
          </p:cNvSpPr>
          <p:nvPr>
            <p:ph type="title"/>
          </p:nvPr>
        </p:nvSpPr>
        <p:spPr>
          <a:xfrm>
            <a:off x="2971800" y="1992354"/>
            <a:ext cx="5867400" cy="2351046"/>
          </a:xfrm>
        </p:spPr>
        <p:txBody>
          <a:bodyPr>
            <a:noAutofit/>
          </a:bodyPr>
          <a:lstStyle/>
          <a:p>
            <a:r>
              <a:rPr lang="en-US" sz="2000" b="0" cap="none" dirty="0">
                <a:solidFill>
                  <a:srgbClr val="000000"/>
                </a:solidFill>
                <a:latin typeface="Gill Sans"/>
                <a:cs typeface="Gill Sans"/>
              </a:rPr>
              <a:t>They give thoughtful consideration to their own learning and experience. They are able to assess and understand their strengths and limitations in order to support their learning and personal development.</a:t>
            </a:r>
          </a:p>
        </p:txBody>
      </p:sp>
      <p:sp>
        <p:nvSpPr>
          <p:cNvPr id="11" name="Text Placeholder 2"/>
          <p:cNvSpPr>
            <a:spLocks noGrp="1"/>
          </p:cNvSpPr>
          <p:nvPr>
            <p:ph type="body" idx="1"/>
          </p:nvPr>
        </p:nvSpPr>
        <p:spPr>
          <a:xfrm>
            <a:off x="533400" y="1143000"/>
            <a:ext cx="8229601" cy="609600"/>
          </a:xfrm>
        </p:spPr>
        <p:txBody>
          <a:bodyPr>
            <a:noAutofit/>
          </a:bodyPr>
          <a:lstStyle/>
          <a:p>
            <a:pPr algn="ctr"/>
            <a:r>
              <a:rPr lang="en-US" sz="3600" b="1" dirty="0" smtClean="0">
                <a:solidFill>
                  <a:srgbClr val="262626"/>
                </a:solidFill>
              </a:rPr>
              <a:t>IB Learners strive to be:</a:t>
            </a:r>
            <a:endParaRPr lang="en-US" sz="3600" b="1" dirty="0">
              <a:solidFill>
                <a:srgbClr val="262626"/>
              </a:solidFill>
            </a:endParaRPr>
          </a:p>
        </p:txBody>
      </p:sp>
      <p:sp>
        <p:nvSpPr>
          <p:cNvPr id="12" name="TextBox 11"/>
          <p:cNvSpPr txBox="1"/>
          <p:nvPr/>
        </p:nvSpPr>
        <p:spPr>
          <a:xfrm>
            <a:off x="609600" y="2738735"/>
            <a:ext cx="2362200" cy="461665"/>
          </a:xfrm>
          <a:prstGeom prst="rect">
            <a:avLst/>
          </a:prstGeom>
          <a:noFill/>
        </p:spPr>
        <p:txBody>
          <a:bodyPr wrap="square" rtlCol="0">
            <a:spAutoFit/>
          </a:bodyPr>
          <a:lstStyle/>
          <a:p>
            <a:pPr algn="ctr"/>
            <a:r>
              <a:rPr lang="en-US" sz="2400" b="1" dirty="0" smtClean="0"/>
              <a:t>Reflective</a:t>
            </a:r>
            <a:endParaRPr lang="en-US" sz="2400" b="1" dirty="0"/>
          </a:p>
        </p:txBody>
      </p:sp>
    </p:spTree>
    <p:extLst>
      <p:ext uri="{BB962C8B-B14F-4D97-AF65-F5344CB8AC3E}">
        <p14:creationId xmlns:p14="http://schemas.microsoft.com/office/powerpoint/2010/main" val="2015293087"/>
      </p:ext>
    </p:extLst>
  </p:cSld>
  <p:clrMapOvr>
    <a:masterClrMapping/>
  </p:clrMapOvr>
  <mc:AlternateContent xmlns:mc="http://schemas.openxmlformats.org/markup-compatibility/2006">
    <mc:Choice xmlns:p14="http://schemas.microsoft.com/office/powerpoint/2010/main" Requires="p14">
      <p:transition spd="slow" p14:dur="17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6600"/>
                </a:solidFill>
              </a:rPr>
              <a:t>I think, therefore IB</a:t>
            </a:r>
            <a:endParaRPr lang="en-US" sz="5400" dirty="0">
              <a:solidFill>
                <a:srgbClr val="FF6600"/>
              </a:solidFill>
            </a:endParaRPr>
          </a:p>
        </p:txBody>
      </p:sp>
    </p:spTree>
    <p:extLst>
      <p:ext uri="{BB962C8B-B14F-4D97-AF65-F5344CB8AC3E}">
        <p14:creationId xmlns:p14="http://schemas.microsoft.com/office/powerpoint/2010/main" val="310772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143000"/>
            <a:ext cx="8229601" cy="609600"/>
          </a:xfrm>
        </p:spPr>
        <p:txBody>
          <a:bodyPr>
            <a:noAutofit/>
          </a:bodyPr>
          <a:lstStyle/>
          <a:p>
            <a:pPr algn="ctr"/>
            <a:r>
              <a:rPr lang="en-US" sz="3600" b="1" dirty="0" smtClean="0">
                <a:solidFill>
                  <a:srgbClr val="262626"/>
                </a:solidFill>
              </a:rPr>
              <a:t>IB Learners strive to be:</a:t>
            </a:r>
            <a:endParaRPr lang="en-US" sz="3600" b="1" dirty="0">
              <a:solidFill>
                <a:srgbClr val="262626"/>
              </a:solidFill>
            </a:endParaRPr>
          </a:p>
        </p:txBody>
      </p:sp>
      <p:sp>
        <p:nvSpPr>
          <p:cNvPr id="6" name="Title 1"/>
          <p:cNvSpPr>
            <a:spLocks noGrp="1"/>
          </p:cNvSpPr>
          <p:nvPr>
            <p:ph type="title"/>
          </p:nvPr>
        </p:nvSpPr>
        <p:spPr>
          <a:xfrm>
            <a:off x="2971800" y="1992354"/>
            <a:ext cx="5867400" cy="2351046"/>
          </a:xfrm>
        </p:spPr>
        <p:txBody>
          <a:bodyPr>
            <a:noAutofit/>
          </a:bodyPr>
          <a:lstStyle/>
          <a:p>
            <a:r>
              <a:rPr lang="en-US" sz="2000" b="0" cap="none" dirty="0">
                <a:solidFill>
                  <a:srgbClr val="000000"/>
                </a:solidFill>
                <a:latin typeface="Gill Sans"/>
                <a:cs typeface="Gill Sans"/>
              </a:rPr>
              <a:t>They understand the importance of intellectual, physical and emotional balance to achieve personal well-being for themselves and others.</a:t>
            </a:r>
          </a:p>
        </p:txBody>
      </p:sp>
      <p:sp>
        <p:nvSpPr>
          <p:cNvPr id="7" name="TextBox 6"/>
          <p:cNvSpPr txBox="1"/>
          <p:nvPr/>
        </p:nvSpPr>
        <p:spPr>
          <a:xfrm>
            <a:off x="609600" y="2738735"/>
            <a:ext cx="2362200" cy="461665"/>
          </a:xfrm>
          <a:prstGeom prst="rect">
            <a:avLst/>
          </a:prstGeom>
          <a:noFill/>
        </p:spPr>
        <p:txBody>
          <a:bodyPr wrap="square" rtlCol="0">
            <a:spAutoFit/>
          </a:bodyPr>
          <a:lstStyle/>
          <a:p>
            <a:pPr algn="ctr"/>
            <a:r>
              <a:rPr lang="en-US" sz="2400" b="1" dirty="0" smtClean="0"/>
              <a:t>Balanced</a:t>
            </a:r>
            <a:endParaRPr lang="en-US" sz="2400" b="1" dirty="0"/>
          </a:p>
        </p:txBody>
      </p:sp>
    </p:spTree>
    <p:extLst>
      <p:ext uri="{BB962C8B-B14F-4D97-AF65-F5344CB8AC3E}">
        <p14:creationId xmlns:p14="http://schemas.microsoft.com/office/powerpoint/2010/main" val="198474310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04800"/>
            <a:ext cx="9144000" cy="762000"/>
          </a:xfrm>
        </p:spPr>
        <p:txBody>
          <a:bodyPr/>
          <a:lstStyle/>
          <a:p>
            <a:pPr algn="ctr"/>
            <a:r>
              <a:rPr lang="en-US" sz="4400" dirty="0" smtClean="0">
                <a:solidFill>
                  <a:schemeClr val="tx1"/>
                </a:solidFill>
              </a:rPr>
              <a:t>The IB Learner Profile in practice</a:t>
            </a:r>
            <a:endParaRPr lang="en-US" sz="4400" dirty="0">
              <a:solidFill>
                <a:schemeClr val="tx1"/>
              </a:solidFill>
            </a:endParaRPr>
          </a:p>
          <a:p>
            <a:endParaRPr lang="en-US" dirty="0"/>
          </a:p>
        </p:txBody>
      </p:sp>
      <p:pic>
        <p:nvPicPr>
          <p:cNvPr id="5" name="Picture 4" descr="writing"/>
          <p:cNvPicPr>
            <a:picLocks noChangeAspect="1" noChangeArrowheads="1"/>
          </p:cNvPicPr>
          <p:nvPr/>
        </p:nvPicPr>
        <p:blipFill>
          <a:blip r:embed="rId3"/>
          <a:srcRect/>
          <a:stretch>
            <a:fillRect/>
          </a:stretch>
        </p:blipFill>
        <p:spPr bwMode="auto">
          <a:xfrm>
            <a:off x="0" y="2362200"/>
            <a:ext cx="9144000" cy="2892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1363981"/>
      </p:ext>
    </p:extLst>
  </p:cSld>
  <p:clrMapOvr>
    <a:masterClrMapping/>
  </p:clrMapOvr>
  <mc:AlternateContent xmlns:mc="http://schemas.openxmlformats.org/markup-compatibility/2006">
    <mc:Choice xmlns:p14="http://schemas.microsoft.com/office/powerpoint/2010/main" Requires="p14">
      <p:transition spd="slow" p14:dur="2500">
        <p14:vortex/>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rgbClr val="000000"/>
                </a:solidFill>
                <a:latin typeface="Gill Sans"/>
                <a:cs typeface="Gill Sans"/>
              </a:rPr>
              <a:t>Organization: What does the IBO offer</a:t>
            </a:r>
            <a:r>
              <a:rPr lang="en-GB" sz="2800" b="1" dirty="0" smtClean="0">
                <a:solidFill>
                  <a:srgbClr val="000000"/>
                </a:solidFill>
                <a:latin typeface="Gill Sans"/>
                <a:cs typeface="Gill Sans"/>
              </a:rPr>
              <a:t>?</a:t>
            </a:r>
            <a:endParaRPr lang="en-US" dirty="0"/>
          </a:p>
        </p:txBody>
      </p:sp>
      <p:sp>
        <p:nvSpPr>
          <p:cNvPr id="3" name="Content Placeholder 2"/>
          <p:cNvSpPr>
            <a:spLocks noGrp="1"/>
          </p:cNvSpPr>
          <p:nvPr>
            <p:ph idx="1"/>
          </p:nvPr>
        </p:nvSpPr>
        <p:spPr>
          <a:xfrm>
            <a:off x="457200" y="990600"/>
            <a:ext cx="8229600" cy="5135563"/>
          </a:xfrm>
        </p:spPr>
        <p:txBody>
          <a:bodyPr/>
          <a:lstStyle/>
          <a:p>
            <a:pPr marL="0" indent="0">
              <a:buNone/>
            </a:pPr>
            <a:r>
              <a:rPr lang="en-GB" sz="2400" b="1" i="1" dirty="0">
                <a:solidFill>
                  <a:srgbClr val="000000"/>
                </a:solidFill>
                <a:latin typeface="Gill Sans"/>
                <a:cs typeface="Gill Sans"/>
              </a:rPr>
              <a:t>The IBO develops three </a:t>
            </a:r>
            <a:r>
              <a:rPr lang="en-US" sz="2400" b="1" i="1" dirty="0">
                <a:solidFill>
                  <a:srgbClr val="000000"/>
                </a:solidFill>
                <a:latin typeface="Gill Sans"/>
                <a:cs typeface="Gill Sans"/>
              </a:rPr>
              <a:t>program</a:t>
            </a:r>
            <a:r>
              <a:rPr lang="en-GB" sz="2400" b="1" i="1" dirty="0">
                <a:solidFill>
                  <a:srgbClr val="000000"/>
                </a:solidFill>
                <a:latin typeface="Gill Sans"/>
                <a:cs typeface="Gill Sans"/>
              </a:rPr>
              <a:t>s of international education for students aged 3 to 19, working in cooperation with IB World </a:t>
            </a:r>
            <a:r>
              <a:rPr lang="en-GB" sz="2400" b="1" i="1" dirty="0" smtClean="0">
                <a:solidFill>
                  <a:srgbClr val="000000"/>
                </a:solidFill>
                <a:latin typeface="Gill Sans"/>
                <a:cs typeface="Gill Sans"/>
              </a:rPr>
              <a:t>Schools.</a:t>
            </a:r>
          </a:p>
          <a:p>
            <a:pPr marL="0" indent="0">
              <a:buNone/>
            </a:pPr>
            <a:r>
              <a:rPr lang="en-GB" sz="2400" dirty="0">
                <a:solidFill>
                  <a:srgbClr val="000000"/>
                </a:solidFill>
                <a:latin typeface="Gill Sans"/>
                <a:cs typeface="Gill Sans"/>
              </a:rPr>
              <a:t>The three </a:t>
            </a:r>
            <a:r>
              <a:rPr lang="en-US" sz="2400" dirty="0">
                <a:solidFill>
                  <a:srgbClr val="000000"/>
                </a:solidFill>
                <a:latin typeface="Gill Sans"/>
                <a:cs typeface="Gill Sans"/>
              </a:rPr>
              <a:t>program</a:t>
            </a:r>
            <a:r>
              <a:rPr lang="en-GB" sz="2400" dirty="0">
                <a:solidFill>
                  <a:srgbClr val="000000"/>
                </a:solidFill>
                <a:latin typeface="Gill Sans"/>
                <a:cs typeface="Gill Sans"/>
              </a:rPr>
              <a:t>s span the years of kindergarten to pre-university. The </a:t>
            </a:r>
            <a:r>
              <a:rPr lang="en-US" sz="2400" dirty="0">
                <a:solidFill>
                  <a:srgbClr val="000000"/>
                </a:solidFill>
                <a:latin typeface="Gill Sans"/>
                <a:cs typeface="Gill Sans"/>
              </a:rPr>
              <a:t>program</a:t>
            </a:r>
            <a:r>
              <a:rPr lang="en-GB" sz="2400" dirty="0">
                <a:solidFill>
                  <a:srgbClr val="000000"/>
                </a:solidFill>
                <a:latin typeface="Gill Sans"/>
                <a:cs typeface="Gill Sans"/>
              </a:rPr>
              <a:t>s can be offered individually or as a continuum.</a:t>
            </a:r>
          </a:p>
          <a:p>
            <a:pPr marL="0" indent="0">
              <a:buNone/>
            </a:pPr>
            <a:endParaRPr lang="en-GB" sz="2400" dirty="0">
              <a:solidFill>
                <a:srgbClr val="000000"/>
              </a:solidFill>
              <a:latin typeface="Gill Sans"/>
              <a:cs typeface="Gill Sans"/>
            </a:endParaRPr>
          </a:p>
          <a:p>
            <a:pPr marL="0" indent="0"/>
            <a:r>
              <a:rPr lang="en-GB" sz="2400" dirty="0">
                <a:solidFill>
                  <a:srgbClr val="000000"/>
                </a:solidFill>
                <a:latin typeface="Gill Sans"/>
                <a:cs typeface="Gill Sans"/>
              </a:rPr>
              <a:t>The Primary Years </a:t>
            </a:r>
            <a:r>
              <a:rPr lang="en-US" sz="2400" dirty="0">
                <a:solidFill>
                  <a:srgbClr val="000000"/>
                </a:solidFill>
                <a:latin typeface="Gill Sans"/>
                <a:cs typeface="Gill Sans"/>
              </a:rPr>
              <a:t>program</a:t>
            </a:r>
            <a:r>
              <a:rPr lang="en-GB" sz="2400" dirty="0">
                <a:solidFill>
                  <a:srgbClr val="000000"/>
                </a:solidFill>
                <a:latin typeface="Gill Sans"/>
                <a:cs typeface="Gill Sans"/>
              </a:rPr>
              <a:t> (PYP) for students aged 3 to 12.</a:t>
            </a:r>
          </a:p>
          <a:p>
            <a:pPr marL="0" indent="0"/>
            <a:endParaRPr lang="en-GB" sz="2400" dirty="0">
              <a:solidFill>
                <a:srgbClr val="000000"/>
              </a:solidFill>
              <a:latin typeface="Gill Sans"/>
              <a:cs typeface="Gill Sans"/>
            </a:endParaRPr>
          </a:p>
          <a:p>
            <a:pPr marL="0" indent="0"/>
            <a:r>
              <a:rPr lang="en-GB" sz="2400" dirty="0">
                <a:solidFill>
                  <a:srgbClr val="000000"/>
                </a:solidFill>
                <a:latin typeface="Gill Sans"/>
                <a:cs typeface="Gill Sans"/>
              </a:rPr>
              <a:t>The Middle Years </a:t>
            </a:r>
            <a:r>
              <a:rPr lang="en-US" sz="2400" dirty="0">
                <a:solidFill>
                  <a:srgbClr val="000000"/>
                </a:solidFill>
                <a:latin typeface="Gill Sans"/>
                <a:cs typeface="Gill Sans"/>
              </a:rPr>
              <a:t>program</a:t>
            </a:r>
            <a:r>
              <a:rPr lang="en-GB" sz="2400" dirty="0">
                <a:solidFill>
                  <a:srgbClr val="000000"/>
                </a:solidFill>
                <a:latin typeface="Gill Sans"/>
                <a:cs typeface="Gill Sans"/>
              </a:rPr>
              <a:t> (MYP) for students aged 11 to 16. </a:t>
            </a:r>
          </a:p>
          <a:p>
            <a:pPr marL="0" indent="0">
              <a:buNone/>
            </a:pPr>
            <a:endParaRPr lang="en-GB" sz="2400" dirty="0">
              <a:solidFill>
                <a:srgbClr val="000000"/>
              </a:solidFill>
              <a:latin typeface="Gill Sans"/>
              <a:cs typeface="Gill Sans"/>
            </a:endParaRPr>
          </a:p>
          <a:p>
            <a:pPr marL="0" indent="0"/>
            <a:r>
              <a:rPr lang="en-GB" sz="2400" dirty="0">
                <a:solidFill>
                  <a:srgbClr val="000000"/>
                </a:solidFill>
                <a:latin typeface="Gill Sans"/>
                <a:cs typeface="Gill Sans"/>
              </a:rPr>
              <a:t>The Diploma </a:t>
            </a:r>
            <a:r>
              <a:rPr lang="en-US" sz="2400" dirty="0">
                <a:solidFill>
                  <a:srgbClr val="000000"/>
                </a:solidFill>
                <a:latin typeface="Gill Sans"/>
                <a:cs typeface="Gill Sans"/>
              </a:rPr>
              <a:t>program</a:t>
            </a:r>
            <a:r>
              <a:rPr lang="en-GB" sz="2400" dirty="0">
                <a:solidFill>
                  <a:srgbClr val="000000"/>
                </a:solidFill>
                <a:latin typeface="Gill Sans"/>
                <a:cs typeface="Gill Sans"/>
              </a:rPr>
              <a:t> (DP) for students aged 16 to 19.</a:t>
            </a:r>
            <a:r>
              <a:rPr lang="en-GB" sz="2800" dirty="0">
                <a:solidFill>
                  <a:srgbClr val="000000"/>
                </a:solidFill>
                <a:latin typeface="Gill Sans"/>
                <a:cs typeface="Gill Sans"/>
              </a:rPr>
              <a:t> </a:t>
            </a:r>
            <a:endParaRPr lang="en-US" sz="2800" dirty="0">
              <a:solidFill>
                <a:srgbClr val="000000"/>
              </a:solidFill>
              <a:latin typeface="Gill Sans"/>
              <a:cs typeface="Gill Sans"/>
            </a:endParaRPr>
          </a:p>
        </p:txBody>
      </p:sp>
    </p:spTree>
    <p:extLst>
      <p:ext uri="{BB962C8B-B14F-4D97-AF65-F5344CB8AC3E}">
        <p14:creationId xmlns:p14="http://schemas.microsoft.com/office/powerpoint/2010/main" val="1071726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0000"/>
                </a:solidFill>
                <a:latin typeface="Gill Sans"/>
                <a:cs typeface="Gill Sans"/>
              </a:rPr>
              <a:t>Program</a:t>
            </a:r>
            <a:r>
              <a:rPr lang="en-GB" sz="2800" b="1" dirty="0">
                <a:solidFill>
                  <a:srgbClr val="000000"/>
                </a:solidFill>
                <a:latin typeface="Gill Sans"/>
                <a:cs typeface="Gill Sans"/>
              </a:rPr>
              <a:t>s: What makes the DP unique</a:t>
            </a:r>
            <a:r>
              <a:rPr lang="en-GB" sz="2800" b="1" dirty="0" smtClean="0">
                <a:solidFill>
                  <a:srgbClr val="000000"/>
                </a:solidFill>
                <a:latin typeface="Gill Sans"/>
                <a:cs typeface="Gill Sans"/>
              </a:rPr>
              <a:t>?</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pPr marL="0" indent="0">
              <a:buNone/>
            </a:pPr>
            <a:r>
              <a:rPr lang="en-GB" sz="2400" b="1" i="1" dirty="0">
                <a:solidFill>
                  <a:srgbClr val="000000"/>
                </a:solidFill>
                <a:latin typeface="Gill Sans"/>
                <a:cs typeface="Gill Sans"/>
              </a:rPr>
              <a:t>A</a:t>
            </a:r>
            <a:r>
              <a:rPr lang="en-GB" sz="2400" b="1" i="1" dirty="0" smtClean="0">
                <a:solidFill>
                  <a:srgbClr val="000000"/>
                </a:solidFill>
                <a:latin typeface="Gill Sans"/>
                <a:cs typeface="Gill Sans"/>
              </a:rPr>
              <a:t> rigorous </a:t>
            </a:r>
            <a:r>
              <a:rPr lang="en-GB" sz="2400" b="1" i="1" dirty="0">
                <a:solidFill>
                  <a:srgbClr val="000000"/>
                </a:solidFill>
                <a:latin typeface="Gill Sans"/>
                <a:cs typeface="Gill Sans"/>
              </a:rPr>
              <a:t>two year pre-university course that leads to </a:t>
            </a:r>
            <a:r>
              <a:rPr lang="en-GB" sz="2400" b="1" i="1" dirty="0" smtClean="0">
                <a:solidFill>
                  <a:srgbClr val="000000"/>
                </a:solidFill>
                <a:latin typeface="Gill Sans"/>
                <a:cs typeface="Gill Sans"/>
              </a:rPr>
              <a:t>examination.</a:t>
            </a:r>
          </a:p>
          <a:p>
            <a:pPr marL="0" indent="0">
              <a:buNone/>
            </a:pPr>
            <a:endParaRPr lang="en-GB" sz="2400" b="1" i="1" dirty="0" smtClean="0">
              <a:solidFill>
                <a:srgbClr val="000000"/>
              </a:solidFill>
              <a:latin typeface="Gill Sans"/>
              <a:cs typeface="Gill Sans"/>
            </a:endParaRPr>
          </a:p>
          <a:p>
            <a:pPr>
              <a:lnSpc>
                <a:spcPct val="90000"/>
              </a:lnSpc>
            </a:pPr>
            <a:r>
              <a:rPr lang="en-GB" sz="2800" dirty="0">
                <a:solidFill>
                  <a:srgbClr val="000000"/>
                </a:solidFill>
                <a:latin typeface="Gill Sans"/>
                <a:cs typeface="Gill Sans"/>
              </a:rPr>
              <a:t>Designed for students aged 16 to </a:t>
            </a:r>
            <a:r>
              <a:rPr lang="en-GB" sz="2800" dirty="0" smtClean="0">
                <a:solidFill>
                  <a:srgbClr val="000000"/>
                </a:solidFill>
                <a:latin typeface="Gill Sans"/>
                <a:cs typeface="Gill Sans"/>
              </a:rPr>
              <a:t>19</a:t>
            </a:r>
            <a:endParaRPr lang="en-GB" sz="2800" dirty="0">
              <a:solidFill>
                <a:srgbClr val="000000"/>
              </a:solidFill>
              <a:latin typeface="Gill Sans"/>
              <a:cs typeface="Gill Sans"/>
            </a:endParaRPr>
          </a:p>
          <a:p>
            <a:pPr>
              <a:lnSpc>
                <a:spcPct val="90000"/>
              </a:lnSpc>
            </a:pPr>
            <a:r>
              <a:rPr lang="en-GB" sz="2800" dirty="0">
                <a:solidFill>
                  <a:srgbClr val="000000"/>
                </a:solidFill>
                <a:latin typeface="Gill Sans"/>
                <a:cs typeface="Gill Sans"/>
              </a:rPr>
              <a:t>Diploma students take six core subjects. Additionally, they write a 4,000 word extended essay, complete a course in theory of knowledge, and complete a number of creativity, action and service (CAS) projects.  </a:t>
            </a:r>
          </a:p>
          <a:p>
            <a:pPr>
              <a:lnSpc>
                <a:spcPct val="90000"/>
              </a:lnSpc>
            </a:pPr>
            <a:r>
              <a:rPr lang="en-GB" sz="2800" dirty="0">
                <a:solidFill>
                  <a:srgbClr val="000000"/>
                </a:solidFill>
                <a:latin typeface="Gill Sans"/>
                <a:cs typeface="Gill Sans"/>
              </a:rPr>
              <a:t>The diploma is well recognized by approximately 2,200 of the world’s leading universities, </a:t>
            </a:r>
            <a:r>
              <a:rPr lang="en-GB" sz="2800" dirty="0" smtClean="0">
                <a:solidFill>
                  <a:srgbClr val="000000"/>
                </a:solidFill>
                <a:latin typeface="Gill Sans"/>
                <a:cs typeface="Gill Sans"/>
              </a:rPr>
              <a:t>the </a:t>
            </a:r>
            <a:r>
              <a:rPr lang="en-GB" sz="2800" dirty="0">
                <a:solidFill>
                  <a:srgbClr val="000000"/>
                </a:solidFill>
                <a:latin typeface="Gill Sans"/>
                <a:cs typeface="Gill Sans"/>
              </a:rPr>
              <a:t>Ivy League schools, and over 1,200 other US universities</a:t>
            </a:r>
            <a:r>
              <a:rPr lang="en-GB" sz="2800" dirty="0" smtClean="0">
                <a:solidFill>
                  <a:srgbClr val="000000"/>
                </a:solidFill>
                <a:latin typeface="Gill Sans"/>
                <a:cs typeface="Gill Sans"/>
              </a:rPr>
              <a:t>.</a:t>
            </a:r>
            <a:endParaRPr lang="en-GB" sz="2800" dirty="0">
              <a:solidFill>
                <a:srgbClr val="000000"/>
              </a:solidFill>
              <a:latin typeface="Gill Sans"/>
              <a:cs typeface="Gill Sans"/>
            </a:endParaRPr>
          </a:p>
          <a:p>
            <a:pPr>
              <a:lnSpc>
                <a:spcPct val="90000"/>
              </a:lnSpc>
            </a:pPr>
            <a:r>
              <a:rPr lang="en-GB" sz="2800" dirty="0">
                <a:solidFill>
                  <a:srgbClr val="000000"/>
                </a:solidFill>
                <a:latin typeface="Gill Sans"/>
                <a:cs typeface="Gill Sans"/>
              </a:rPr>
              <a:t>Many IB schools teach the diploma </a:t>
            </a:r>
            <a:r>
              <a:rPr lang="en-US" sz="2800" dirty="0">
                <a:solidFill>
                  <a:srgbClr val="000000"/>
                </a:solidFill>
                <a:latin typeface="Gill Sans"/>
                <a:cs typeface="Gill Sans"/>
              </a:rPr>
              <a:t>program</a:t>
            </a:r>
            <a:r>
              <a:rPr lang="en-GB" sz="2800" dirty="0">
                <a:solidFill>
                  <a:srgbClr val="000000"/>
                </a:solidFill>
                <a:latin typeface="Gill Sans"/>
                <a:cs typeface="Gill Sans"/>
              </a:rPr>
              <a:t> concurrently with the national curriculum, state standards, and/or </a:t>
            </a:r>
            <a:r>
              <a:rPr lang="en-GB" sz="2800" dirty="0" smtClean="0">
                <a:solidFill>
                  <a:srgbClr val="000000"/>
                </a:solidFill>
                <a:latin typeface="Gill Sans"/>
                <a:cs typeface="Gill Sans"/>
              </a:rPr>
              <a:t>AP</a:t>
            </a:r>
            <a:endParaRPr lang="en-GB" sz="2800" dirty="0">
              <a:solidFill>
                <a:srgbClr val="000000"/>
              </a:solidFill>
              <a:latin typeface="Gill Sans"/>
              <a:cs typeface="Gill Sans"/>
            </a:endParaRPr>
          </a:p>
          <a:p>
            <a:pPr>
              <a:lnSpc>
                <a:spcPct val="90000"/>
              </a:lnSpc>
            </a:pPr>
            <a:r>
              <a:rPr lang="en-GB" sz="2800" dirty="0">
                <a:solidFill>
                  <a:srgbClr val="000000"/>
                </a:solidFill>
                <a:latin typeface="Gill Sans"/>
                <a:cs typeface="Gill Sans"/>
              </a:rPr>
              <a:t>Supported in English, French and Spanish</a:t>
            </a:r>
            <a:r>
              <a:rPr lang="en-GB" sz="2800" dirty="0" smtClean="0">
                <a:solidFill>
                  <a:srgbClr val="000000"/>
                </a:solidFill>
                <a:latin typeface="Gill Sans"/>
                <a:cs typeface="Gill Sans"/>
              </a:rPr>
              <a:t>.</a:t>
            </a:r>
            <a:endParaRPr lang="en-GB" sz="2800" dirty="0">
              <a:solidFill>
                <a:srgbClr val="000000"/>
              </a:solidFill>
              <a:latin typeface="Gill Sans"/>
              <a:cs typeface="Gill Sans"/>
            </a:endParaRPr>
          </a:p>
          <a:p>
            <a:pPr>
              <a:lnSpc>
                <a:spcPct val="90000"/>
              </a:lnSpc>
            </a:pPr>
            <a:r>
              <a:rPr lang="en-GB" sz="2800" dirty="0">
                <a:solidFill>
                  <a:srgbClr val="000000"/>
                </a:solidFill>
                <a:latin typeface="Gill Sans"/>
                <a:cs typeface="Gill Sans"/>
              </a:rPr>
              <a:t>As well, non-Diploma track students may opt for certificates in particular subject </a:t>
            </a:r>
            <a:r>
              <a:rPr lang="en-GB" sz="2800" dirty="0" smtClean="0">
                <a:solidFill>
                  <a:srgbClr val="000000"/>
                </a:solidFill>
                <a:latin typeface="Gill Sans"/>
                <a:cs typeface="Gill Sans"/>
              </a:rPr>
              <a:t>areas</a:t>
            </a:r>
            <a:endParaRPr lang="en-US" sz="2800" dirty="0">
              <a:solidFill>
                <a:srgbClr val="000000"/>
              </a:solidFill>
              <a:latin typeface="Gill Sans"/>
              <a:cs typeface="Gill Sans"/>
            </a:endParaRPr>
          </a:p>
        </p:txBody>
      </p:sp>
    </p:spTree>
    <p:extLst>
      <p:ext uri="{BB962C8B-B14F-4D97-AF65-F5344CB8AC3E}">
        <p14:creationId xmlns:p14="http://schemas.microsoft.com/office/powerpoint/2010/main" val="321554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0000"/>
                </a:solidFill>
                <a:latin typeface="Gill Sans"/>
                <a:cs typeface="Gill Sans"/>
              </a:rPr>
              <a:t>Program</a:t>
            </a:r>
            <a:r>
              <a:rPr lang="en-GB" sz="2800" b="1" dirty="0">
                <a:solidFill>
                  <a:srgbClr val="000000"/>
                </a:solidFill>
                <a:latin typeface="Gill Sans"/>
                <a:cs typeface="Gill Sans"/>
              </a:rPr>
              <a:t>s: What makes the DP special</a:t>
            </a:r>
            <a:r>
              <a:rPr lang="en-GB" sz="2800" b="1" dirty="0" smtClean="0">
                <a:solidFill>
                  <a:srgbClr val="000000"/>
                </a:solidFill>
                <a:latin typeface="Gill Sans"/>
                <a:cs typeface="Gill Sans"/>
              </a:rPr>
              <a: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buNone/>
            </a:pPr>
            <a:r>
              <a:rPr lang="en-GB" b="1" i="1" dirty="0">
                <a:solidFill>
                  <a:srgbClr val="000000"/>
                </a:solidFill>
                <a:latin typeface="Gill Sans"/>
                <a:cs typeface="Gill Sans"/>
              </a:rPr>
              <a:t>More than a collection of facts.</a:t>
            </a:r>
            <a:endParaRPr lang="en-GB" dirty="0" smtClean="0">
              <a:solidFill>
                <a:srgbClr val="000000"/>
              </a:solidFill>
              <a:latin typeface="Gill Sans"/>
              <a:cs typeface="Gill Sans"/>
            </a:endParaRPr>
          </a:p>
          <a:p>
            <a:pPr>
              <a:buNone/>
            </a:pPr>
            <a:r>
              <a:rPr lang="en-GB" sz="2800" b="1" dirty="0" smtClean="0">
                <a:solidFill>
                  <a:srgbClr val="000000"/>
                </a:solidFill>
                <a:latin typeface="Gill Sans"/>
                <a:cs typeface="Gill Sans"/>
              </a:rPr>
              <a:t>Students </a:t>
            </a:r>
            <a:r>
              <a:rPr lang="en-GB" sz="2800" b="1" dirty="0">
                <a:solidFill>
                  <a:srgbClr val="000000"/>
                </a:solidFill>
                <a:latin typeface="Gill Sans"/>
                <a:cs typeface="Gill Sans"/>
              </a:rPr>
              <a:t>are encouraged to</a:t>
            </a:r>
            <a:r>
              <a:rPr lang="en-GB" sz="2800" b="1" dirty="0" smtClean="0">
                <a:solidFill>
                  <a:srgbClr val="000000"/>
                </a:solidFill>
                <a:latin typeface="Gill Sans"/>
                <a:cs typeface="Gill Sans"/>
              </a:rPr>
              <a:t>:</a:t>
            </a:r>
            <a:endParaRPr lang="en-GB" sz="2800" b="1" dirty="0">
              <a:solidFill>
                <a:srgbClr val="000000"/>
              </a:solidFill>
              <a:latin typeface="Gill Sans"/>
              <a:cs typeface="Gill Sans"/>
            </a:endParaRPr>
          </a:p>
          <a:p>
            <a:pPr>
              <a:spcBef>
                <a:spcPct val="40000"/>
              </a:spcBef>
            </a:pPr>
            <a:r>
              <a:rPr lang="en-US" sz="2800" dirty="0">
                <a:solidFill>
                  <a:srgbClr val="000000"/>
                </a:solidFill>
                <a:latin typeface="Gill Sans"/>
                <a:cs typeface="Gill Sans"/>
              </a:rPr>
              <a:t>ask challenging questions</a:t>
            </a:r>
          </a:p>
          <a:p>
            <a:pPr>
              <a:spcBef>
                <a:spcPct val="40000"/>
              </a:spcBef>
            </a:pPr>
            <a:r>
              <a:rPr lang="en-US" sz="2800" dirty="0">
                <a:solidFill>
                  <a:srgbClr val="000000"/>
                </a:solidFill>
                <a:latin typeface="Gill Sans"/>
                <a:cs typeface="Gill Sans"/>
              </a:rPr>
              <a:t>learn how to learn</a:t>
            </a:r>
          </a:p>
          <a:p>
            <a:pPr>
              <a:spcBef>
                <a:spcPct val="40000"/>
              </a:spcBef>
            </a:pPr>
            <a:r>
              <a:rPr lang="en-US" sz="2800" dirty="0">
                <a:solidFill>
                  <a:srgbClr val="000000"/>
                </a:solidFill>
                <a:latin typeface="Gill Sans"/>
                <a:cs typeface="Gill Sans"/>
              </a:rPr>
              <a:t>develop a strong sense of their own identity and culture</a:t>
            </a:r>
          </a:p>
          <a:p>
            <a:pPr>
              <a:spcBef>
                <a:spcPct val="40000"/>
              </a:spcBef>
            </a:pPr>
            <a:r>
              <a:rPr lang="en-US" sz="2800" dirty="0">
                <a:solidFill>
                  <a:srgbClr val="000000"/>
                </a:solidFill>
                <a:latin typeface="Gill Sans"/>
                <a:cs typeface="Gill Sans"/>
              </a:rPr>
              <a:t>develop the ability to communicate with and understand people from other countries and cultures</a:t>
            </a:r>
          </a:p>
          <a:p>
            <a:pPr>
              <a:spcBef>
                <a:spcPct val="40000"/>
              </a:spcBef>
            </a:pPr>
            <a:r>
              <a:rPr lang="en-US" sz="2800" dirty="0">
                <a:solidFill>
                  <a:srgbClr val="000000"/>
                </a:solidFill>
                <a:latin typeface="Gill Sans"/>
                <a:cs typeface="Gill Sans"/>
              </a:rPr>
              <a:t>become independent, self-motivated learners</a:t>
            </a:r>
            <a:r>
              <a:rPr lang="en-US" sz="2800" dirty="0" smtClean="0">
                <a:solidFill>
                  <a:srgbClr val="000000"/>
                </a:solidFill>
                <a:latin typeface="Gill Sans"/>
                <a:cs typeface="Gill Sans"/>
              </a:rPr>
              <a:t>.</a:t>
            </a:r>
            <a:endParaRPr lang="en-US" sz="2800" dirty="0">
              <a:solidFill>
                <a:srgbClr val="000000"/>
              </a:solidFill>
              <a:latin typeface="Gill Sans"/>
              <a:cs typeface="Gill Sans"/>
            </a:endParaRPr>
          </a:p>
        </p:txBody>
      </p:sp>
    </p:spTree>
    <p:extLst>
      <p:ext uri="{BB962C8B-B14F-4D97-AF65-F5344CB8AC3E}">
        <p14:creationId xmlns:p14="http://schemas.microsoft.com/office/powerpoint/2010/main" val="224795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solidFill>
                  <a:srgbClr val="000000"/>
                </a:solidFill>
                <a:latin typeface="Gill Sans"/>
                <a:cs typeface="Gill Sans"/>
              </a:rPr>
              <a:t>Curriculum: What does the DP curriculum contain? </a:t>
            </a:r>
            <a:r>
              <a:rPr lang="en-GB" sz="2000" b="1" i="1" dirty="0">
                <a:solidFill>
                  <a:srgbClr val="000000"/>
                </a:solidFill>
                <a:latin typeface="Gill Sans"/>
                <a:cs typeface="Gill Sans"/>
              </a:rPr>
              <a:t/>
            </a:r>
            <a:br>
              <a:rPr lang="en-GB" sz="2000" b="1" i="1" dirty="0">
                <a:solidFill>
                  <a:srgbClr val="000000"/>
                </a:solidFill>
                <a:latin typeface="Gill Sans"/>
                <a:cs typeface="Gill Sans"/>
              </a:rPr>
            </a:br>
            <a:r>
              <a:rPr lang="en-US" sz="2000" b="1" i="1" dirty="0">
                <a:solidFill>
                  <a:srgbClr val="000000"/>
                </a:solidFill>
                <a:latin typeface="Gill Sans"/>
                <a:cs typeface="Gill Sans"/>
              </a:rPr>
              <a:t>The curriculum contains six subject groups together with a core made up of three separate parts</a:t>
            </a:r>
            <a:endParaRPr lang="en-US" sz="2000" dirty="0"/>
          </a:p>
        </p:txBody>
      </p:sp>
      <p:pic>
        <p:nvPicPr>
          <p:cNvPr id="3" name="Picture 2" descr="IBDP whee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295400"/>
            <a:ext cx="5029200" cy="4988312"/>
          </a:xfrm>
          <a:prstGeom prst="rect">
            <a:avLst/>
          </a:prstGeom>
        </p:spPr>
      </p:pic>
    </p:spTree>
    <p:extLst>
      <p:ext uri="{BB962C8B-B14F-4D97-AF65-F5344CB8AC3E}">
        <p14:creationId xmlns:p14="http://schemas.microsoft.com/office/powerpoint/2010/main" val="40699632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solidFill>
                  <a:srgbClr val="000000"/>
                </a:solidFill>
                <a:latin typeface="Gill Sans"/>
                <a:cs typeface="Gill Sans"/>
              </a:rPr>
              <a:t>Curriculum: What does the DP curriculum contain? </a:t>
            </a:r>
            <a:r>
              <a:rPr lang="en-GB" sz="2000" b="1" i="1" dirty="0">
                <a:solidFill>
                  <a:srgbClr val="000000"/>
                </a:solidFill>
                <a:latin typeface="Gill Sans"/>
                <a:cs typeface="Gill Sans"/>
              </a:rPr>
              <a:t/>
            </a:r>
            <a:br>
              <a:rPr lang="en-GB" sz="2000" b="1" i="1" dirty="0">
                <a:solidFill>
                  <a:srgbClr val="000000"/>
                </a:solidFill>
                <a:latin typeface="Gill Sans"/>
                <a:cs typeface="Gill Sans"/>
              </a:rPr>
            </a:br>
            <a:r>
              <a:rPr lang="en-US" sz="2000" b="1" i="1" dirty="0">
                <a:solidFill>
                  <a:srgbClr val="000000"/>
                </a:solidFill>
                <a:latin typeface="Gill Sans"/>
                <a:cs typeface="Gill Sans"/>
              </a:rPr>
              <a:t>The curriculum contains six subject groups together with a core made up of three separate parts</a:t>
            </a:r>
            <a:endParaRPr lang="en-US" sz="2000" dirty="0"/>
          </a:p>
        </p:txBody>
      </p:sp>
      <p:sp>
        <p:nvSpPr>
          <p:cNvPr id="6" name="TextBox 5"/>
          <p:cNvSpPr txBox="1"/>
          <p:nvPr/>
        </p:nvSpPr>
        <p:spPr>
          <a:xfrm>
            <a:off x="609600" y="1905000"/>
            <a:ext cx="7924800" cy="1754327"/>
          </a:xfrm>
          <a:prstGeom prst="rect">
            <a:avLst/>
          </a:prstGeom>
          <a:noFill/>
        </p:spPr>
        <p:txBody>
          <a:bodyPr wrap="square" rtlCol="0">
            <a:spAutoFit/>
          </a:bodyPr>
          <a:lstStyle/>
          <a:p>
            <a:pPr>
              <a:spcBef>
                <a:spcPct val="50000"/>
              </a:spcBef>
              <a:buFont typeface="Wingdings" charset="2"/>
              <a:buChar char="§"/>
            </a:pPr>
            <a:r>
              <a:rPr lang="en-US" dirty="0">
                <a:latin typeface="Gill Sans"/>
                <a:cs typeface="Gill Sans"/>
              </a:rPr>
              <a:t> Three subjects are studied at higher level - 240 hours</a:t>
            </a:r>
          </a:p>
          <a:p>
            <a:pPr>
              <a:spcBef>
                <a:spcPct val="50000"/>
              </a:spcBef>
              <a:buFont typeface="Wingdings" charset="2"/>
              <a:buChar char="§"/>
            </a:pPr>
            <a:r>
              <a:rPr lang="en-US" dirty="0">
                <a:latin typeface="Gill Sans"/>
                <a:cs typeface="Gill Sans"/>
              </a:rPr>
              <a:t>  Three subjects are studied at standard level - 150 hours</a:t>
            </a:r>
          </a:p>
          <a:p>
            <a:pPr>
              <a:spcBef>
                <a:spcPct val="50000"/>
              </a:spcBef>
              <a:buFont typeface="Wingdings" charset="2"/>
              <a:buChar char="§"/>
            </a:pPr>
            <a:r>
              <a:rPr lang="en-US" dirty="0">
                <a:latin typeface="Gill Sans"/>
                <a:cs typeface="Gill Sans"/>
              </a:rPr>
              <a:t> All three parts of the core—</a:t>
            </a:r>
            <a:r>
              <a:rPr lang="en-US" b="1" dirty="0">
                <a:latin typeface="Gill Sans"/>
                <a:cs typeface="Gill Sans"/>
              </a:rPr>
              <a:t>extended essay</a:t>
            </a:r>
            <a:r>
              <a:rPr lang="en-US" dirty="0">
                <a:latin typeface="Gill Sans"/>
                <a:cs typeface="Gill Sans"/>
              </a:rPr>
              <a:t>, </a:t>
            </a:r>
            <a:r>
              <a:rPr lang="en-US" b="1" dirty="0">
                <a:latin typeface="Gill Sans"/>
                <a:cs typeface="Gill Sans"/>
              </a:rPr>
              <a:t>theory of knowledge</a:t>
            </a:r>
            <a:r>
              <a:rPr lang="en-US" dirty="0">
                <a:latin typeface="Gill Sans"/>
                <a:cs typeface="Gill Sans"/>
              </a:rPr>
              <a:t> and </a:t>
            </a:r>
            <a:r>
              <a:rPr lang="en-US" b="1" dirty="0">
                <a:latin typeface="Gill Sans"/>
                <a:cs typeface="Gill Sans"/>
              </a:rPr>
              <a:t>creativity,</a:t>
            </a:r>
            <a:r>
              <a:rPr lang="en-US" dirty="0">
                <a:latin typeface="Gill Sans"/>
                <a:cs typeface="Gill Sans"/>
              </a:rPr>
              <a:t> </a:t>
            </a:r>
            <a:r>
              <a:rPr lang="en-US" b="1" dirty="0">
                <a:latin typeface="Gill Sans"/>
                <a:cs typeface="Gill Sans"/>
              </a:rPr>
              <a:t>action, service</a:t>
            </a:r>
            <a:r>
              <a:rPr lang="en-US" dirty="0">
                <a:latin typeface="Gill Sans"/>
                <a:cs typeface="Gill Sans"/>
              </a:rPr>
              <a:t>—are compulsory and are central to the philosophy of the Diploma program</a:t>
            </a:r>
            <a:r>
              <a:rPr lang="en-US" dirty="0" smtClean="0">
                <a:latin typeface="Gill Sans"/>
                <a:cs typeface="Gill Sans"/>
              </a:rPr>
              <a:t>.</a:t>
            </a:r>
            <a:endParaRPr lang="en-US" sz="2000" dirty="0">
              <a:solidFill>
                <a:schemeClr val="tx2"/>
              </a:solidFill>
              <a:latin typeface="Gill Sans"/>
              <a:cs typeface="Gill Sans"/>
            </a:endParaRPr>
          </a:p>
        </p:txBody>
      </p:sp>
    </p:spTree>
    <p:extLst>
      <p:ext uri="{BB962C8B-B14F-4D97-AF65-F5344CB8AC3E}">
        <p14:creationId xmlns:p14="http://schemas.microsoft.com/office/powerpoint/2010/main" val="42521811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solidFill>
                  <a:srgbClr val="000000"/>
                </a:solidFill>
                <a:latin typeface="Gill Sans"/>
                <a:cs typeface="Gill Sans"/>
              </a:rPr>
              <a:t>Curriculum: What does the DP curriculum contain? </a:t>
            </a:r>
            <a:r>
              <a:rPr lang="en-GB" sz="2000" b="1" i="1" dirty="0">
                <a:solidFill>
                  <a:srgbClr val="000000"/>
                </a:solidFill>
                <a:latin typeface="Gill Sans"/>
                <a:cs typeface="Gill Sans"/>
              </a:rPr>
              <a:t/>
            </a:r>
            <a:br>
              <a:rPr lang="en-GB" sz="2000" b="1" i="1" dirty="0">
                <a:solidFill>
                  <a:srgbClr val="000000"/>
                </a:solidFill>
                <a:latin typeface="Gill Sans"/>
                <a:cs typeface="Gill Sans"/>
              </a:rPr>
            </a:br>
            <a:r>
              <a:rPr lang="en-US" sz="2000" b="1" i="1" dirty="0">
                <a:solidFill>
                  <a:srgbClr val="000000"/>
                </a:solidFill>
                <a:latin typeface="Gill Sans"/>
                <a:cs typeface="Gill Sans"/>
              </a:rPr>
              <a:t>The curriculum contains six subject groups together with a core made up of three separate parts</a:t>
            </a:r>
            <a:endParaRPr lang="en-US" sz="2000" dirty="0"/>
          </a:p>
        </p:txBody>
      </p:sp>
      <p:graphicFrame>
        <p:nvGraphicFramePr>
          <p:cNvPr id="4" name="Group 23"/>
          <p:cNvGraphicFramePr>
            <a:graphicFrameLocks noGrp="1"/>
          </p:cNvGraphicFramePr>
          <p:nvPr>
            <p:extLst>
              <p:ext uri="{D42A27DB-BD31-4B8C-83A1-F6EECF244321}">
                <p14:modId xmlns:p14="http://schemas.microsoft.com/office/powerpoint/2010/main" val="3212858495"/>
              </p:ext>
            </p:extLst>
          </p:nvPr>
        </p:nvGraphicFramePr>
        <p:xfrm>
          <a:off x="533400" y="1752600"/>
          <a:ext cx="8001000" cy="3911600"/>
        </p:xfrm>
        <a:graphic>
          <a:graphicData uri="http://schemas.openxmlformats.org/drawingml/2006/table">
            <a:tbl>
              <a:tblPr/>
              <a:tblGrid>
                <a:gridCol w="2743200"/>
                <a:gridCol w="2667000"/>
                <a:gridCol w="2590800"/>
              </a:tblGrid>
              <a:tr h="1879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a:ln>
                            <a:noFill/>
                          </a:ln>
                          <a:solidFill>
                            <a:srgbClr val="000000"/>
                          </a:solidFill>
                          <a:effectLst/>
                          <a:latin typeface="Gill Sans"/>
                          <a:ea typeface="ＭＳ Ｐゴシック" charset="-128"/>
                          <a:cs typeface="Gill Sans"/>
                        </a:rPr>
                        <a:t>GROUP 1</a:t>
                      </a:r>
                      <a:endParaRPr kumimoji="0" lang="en-US" sz="1400" b="0" i="0" u="none" strike="noStrike" cap="none" normalizeH="0" baseline="0" dirty="0">
                        <a:ln>
                          <a:noFill/>
                        </a:ln>
                        <a:solidFill>
                          <a:srgbClr val="000000"/>
                        </a:solidFill>
                        <a:effectLst/>
                        <a:latin typeface="Gill Sans"/>
                        <a:ea typeface="ＭＳ Ｐゴシック" charset="-128"/>
                        <a:cs typeface="Gill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Language and Literature English HL/SL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Language and Literature Bahasa Indonesian HL/SL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a:ln>
                            <a:noFill/>
                          </a:ln>
                          <a:solidFill>
                            <a:srgbClr val="000000"/>
                          </a:solidFill>
                          <a:effectLst/>
                          <a:latin typeface="Gill Sans"/>
                          <a:ea typeface="ＭＳ Ｐゴシック" charset="-128"/>
                          <a:cs typeface="Gill Sans"/>
                        </a:rPr>
                        <a:t>GROUP 2</a:t>
                      </a:r>
                      <a:endParaRPr kumimoji="0" lang="en-US" sz="1400" b="0" i="0" u="none" strike="noStrike" cap="none" normalizeH="0" baseline="0" dirty="0">
                        <a:ln>
                          <a:noFill/>
                        </a:ln>
                        <a:solidFill>
                          <a:srgbClr val="000000"/>
                        </a:solidFill>
                        <a:effectLst/>
                        <a:latin typeface="Gill Sans"/>
                        <a:ea typeface="ＭＳ Ｐゴシック" charset="-128"/>
                        <a:cs typeface="Gill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Language B English HL/SL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Spanish Ab Initio SL</a:t>
                      </a:r>
                      <a:endParaRPr kumimoji="0" lang="en-US" sz="1400" b="0" i="0" u="none" strike="noStrike" cap="none" normalizeH="0" baseline="0" dirty="0">
                        <a:ln>
                          <a:noFill/>
                        </a:ln>
                        <a:solidFill>
                          <a:srgbClr val="000000"/>
                        </a:solidFill>
                        <a:effectLst/>
                        <a:latin typeface="Gill Sans"/>
                        <a:ea typeface="ＭＳ Ｐゴシック" charset="-128"/>
                        <a:cs typeface="Gill San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a:ln>
                            <a:noFill/>
                          </a:ln>
                          <a:solidFill>
                            <a:srgbClr val="000000"/>
                          </a:solidFill>
                          <a:effectLst/>
                          <a:latin typeface="Gill Sans"/>
                          <a:ea typeface="ＭＳ Ｐゴシック" charset="-128"/>
                          <a:cs typeface="Gill Sans"/>
                        </a:rPr>
                        <a:t>GROUP 3</a:t>
                      </a:r>
                      <a:endParaRPr kumimoji="0" lang="en-US" sz="1400" b="0" i="0" u="none" strike="noStrike" cap="none" normalizeH="0" baseline="0" dirty="0">
                        <a:ln>
                          <a:noFill/>
                        </a:ln>
                        <a:solidFill>
                          <a:srgbClr val="000000"/>
                        </a:solidFill>
                        <a:effectLst/>
                        <a:latin typeface="Gill Sans"/>
                        <a:ea typeface="ＭＳ Ｐゴシック" charset="-128"/>
                        <a:cs typeface="Gill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History HL/SL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Geography HL/SL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Business Management HL/SL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a:ln>
                            <a:noFill/>
                          </a:ln>
                          <a:solidFill>
                            <a:srgbClr val="000000"/>
                          </a:solidFill>
                          <a:effectLst/>
                          <a:latin typeface="Gill Sans"/>
                          <a:ea typeface="ＭＳ Ｐゴシック" charset="-128"/>
                          <a:cs typeface="Gill Sans"/>
                        </a:rPr>
                        <a:t>GROUP 4</a:t>
                      </a:r>
                      <a:endParaRPr kumimoji="0" lang="en-US" sz="1400" b="0" i="0" u="none" strike="noStrike" cap="none" normalizeH="0" baseline="0" dirty="0">
                        <a:ln>
                          <a:noFill/>
                        </a:ln>
                        <a:solidFill>
                          <a:srgbClr val="000000"/>
                        </a:solidFill>
                        <a:effectLst/>
                        <a:latin typeface="Gill Sans"/>
                        <a:ea typeface="ＭＳ Ｐゴシック" charset="-128"/>
                        <a:cs typeface="Gill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Physics HL/SL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Biology HL/SL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Chemistry HL/SL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a:ln>
                            <a:noFill/>
                          </a:ln>
                          <a:solidFill>
                            <a:srgbClr val="000000"/>
                          </a:solidFill>
                          <a:effectLst/>
                          <a:latin typeface="Gill Sans"/>
                          <a:ea typeface="ＭＳ Ｐゴシック" charset="-128"/>
                          <a:cs typeface="Gill Sans"/>
                        </a:rPr>
                        <a:t>GROUP 5</a:t>
                      </a:r>
                      <a:endParaRPr kumimoji="0" lang="en-US" sz="1400" b="0" i="0" u="none" strike="noStrike" cap="none" normalizeH="0" baseline="0" dirty="0">
                        <a:ln>
                          <a:noFill/>
                        </a:ln>
                        <a:solidFill>
                          <a:srgbClr val="000000"/>
                        </a:solidFill>
                        <a:effectLst/>
                        <a:latin typeface="Gill Sans"/>
                        <a:ea typeface="ＭＳ Ｐゴシック" charset="-128"/>
                        <a:cs typeface="Gill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Mathematics HL/SL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Mathematics Studies SL</a:t>
                      </a:r>
                      <a:endParaRPr kumimoji="0" lang="en-US" sz="1400" b="0" i="0" u="none" strike="noStrike" cap="none" normalizeH="0" baseline="0" dirty="0">
                        <a:ln>
                          <a:noFill/>
                        </a:ln>
                        <a:solidFill>
                          <a:srgbClr val="000000"/>
                        </a:solidFill>
                        <a:effectLst/>
                        <a:latin typeface="Gill Sans"/>
                        <a:ea typeface="ＭＳ Ｐゴシック" charset="-128"/>
                        <a:cs typeface="Gill San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a:ln>
                            <a:noFill/>
                          </a:ln>
                          <a:solidFill>
                            <a:srgbClr val="000000"/>
                          </a:solidFill>
                          <a:effectLst/>
                          <a:latin typeface="Gill Sans"/>
                          <a:ea typeface="ＭＳ Ｐゴシック" charset="-128"/>
                          <a:cs typeface="Gill Sans"/>
                        </a:rPr>
                        <a:t>GROUP 6</a:t>
                      </a:r>
                      <a:endParaRPr kumimoji="0" lang="en-US" sz="1400" b="0" i="0" u="none" strike="noStrike" cap="none" normalizeH="0" baseline="0" dirty="0">
                        <a:ln>
                          <a:noFill/>
                        </a:ln>
                        <a:solidFill>
                          <a:srgbClr val="000000"/>
                        </a:solidFill>
                        <a:effectLst/>
                        <a:latin typeface="Gill Sans"/>
                        <a:ea typeface="ＭＳ Ｐゴシック" charset="-128"/>
                        <a:cs typeface="Gill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Gill Sans"/>
                          <a:ea typeface="ＭＳ Ｐゴシック" charset="-128"/>
                          <a:cs typeface="Gill Sans"/>
                        </a:rPr>
                        <a:t>No Arts Group offered at this time</a:t>
                      </a:r>
                      <a:endParaRPr kumimoji="0" lang="en-US" sz="1400" b="0" i="0" u="none" strike="noStrike" cap="none" normalizeH="0" baseline="0" dirty="0">
                        <a:ln>
                          <a:noFill/>
                        </a:ln>
                        <a:solidFill>
                          <a:srgbClr val="000000"/>
                        </a:solidFill>
                        <a:effectLst/>
                        <a:latin typeface="Gill Sans"/>
                        <a:ea typeface="ＭＳ Ｐゴシック" charset="-128"/>
                        <a:cs typeface="Gill San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222376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solidFill>
                  <a:srgbClr val="000000"/>
                </a:solidFill>
                <a:latin typeface="Gill Sans"/>
                <a:cs typeface="Gill Sans"/>
              </a:rPr>
              <a:t>Curriculum: What does the DP curriculum contain?</a:t>
            </a:r>
            <a:r>
              <a:rPr lang="en-GB" sz="2400" b="1" i="1" dirty="0">
                <a:solidFill>
                  <a:srgbClr val="000000"/>
                </a:solidFill>
                <a:latin typeface="Gill Sans"/>
                <a:cs typeface="Gill Sans"/>
              </a:rPr>
              <a:t/>
            </a:r>
            <a:br>
              <a:rPr lang="en-GB" sz="2400" b="1" i="1" dirty="0">
                <a:solidFill>
                  <a:srgbClr val="000000"/>
                </a:solidFill>
                <a:latin typeface="Gill Sans"/>
                <a:cs typeface="Gill Sans"/>
              </a:rPr>
            </a:br>
            <a:r>
              <a:rPr lang="en-US" sz="2400" b="1" dirty="0">
                <a:solidFill>
                  <a:srgbClr val="000000"/>
                </a:solidFill>
                <a:latin typeface="Gill Sans"/>
                <a:cs typeface="Gill Sans"/>
              </a:rPr>
              <a:t>The core requirements </a:t>
            </a:r>
            <a:r>
              <a:rPr lang="en-US" sz="2400" b="1" dirty="0">
                <a:solidFill>
                  <a:srgbClr val="000000"/>
                </a:solidFill>
                <a:latin typeface="Gill Sans"/>
                <a:ea typeface="Arial" charset="0"/>
                <a:cs typeface="Gill Sans"/>
              </a:rPr>
              <a:t>— </a:t>
            </a:r>
            <a:r>
              <a:rPr lang="en-US" sz="2400" b="1" i="1" dirty="0">
                <a:solidFill>
                  <a:srgbClr val="000000"/>
                </a:solidFill>
                <a:latin typeface="Gill Sans"/>
                <a:cs typeface="Gill Sans"/>
              </a:rPr>
              <a:t>Extended Essay (EE)</a:t>
            </a:r>
            <a:endParaRPr lang="en-US" sz="2400" dirty="0"/>
          </a:p>
        </p:txBody>
      </p:sp>
      <p:sp>
        <p:nvSpPr>
          <p:cNvPr id="6" name="TextBox 5"/>
          <p:cNvSpPr txBox="1"/>
          <p:nvPr/>
        </p:nvSpPr>
        <p:spPr>
          <a:xfrm>
            <a:off x="609600" y="1371600"/>
            <a:ext cx="7924800" cy="4401205"/>
          </a:xfrm>
          <a:prstGeom prst="rect">
            <a:avLst/>
          </a:prstGeom>
          <a:noFill/>
        </p:spPr>
        <p:txBody>
          <a:bodyPr wrap="square" rtlCol="0">
            <a:spAutoFit/>
          </a:bodyPr>
          <a:lstStyle/>
          <a:p>
            <a:r>
              <a:rPr lang="en-US" sz="2800" dirty="0">
                <a:solidFill>
                  <a:srgbClr val="000000"/>
                </a:solidFill>
                <a:latin typeface="Gill Sans"/>
                <a:cs typeface="Gill Sans"/>
              </a:rPr>
              <a:t>The extended essay</a:t>
            </a:r>
            <a:r>
              <a:rPr lang="en-US" sz="2800" dirty="0" smtClean="0">
                <a:solidFill>
                  <a:srgbClr val="000000"/>
                </a:solidFill>
                <a:latin typeface="Gill Sans"/>
                <a:cs typeface="Gill Sans"/>
              </a:rPr>
              <a:t>:</a:t>
            </a:r>
          </a:p>
          <a:p>
            <a:pPr marL="285750" indent="-285750">
              <a:buFont typeface="Arial"/>
              <a:buChar char="•"/>
            </a:pPr>
            <a:r>
              <a:rPr lang="en-US" sz="2800" dirty="0" smtClean="0">
                <a:solidFill>
                  <a:srgbClr val="000000"/>
                </a:solidFill>
                <a:latin typeface="Gill Sans"/>
                <a:cs typeface="Gill Sans"/>
              </a:rPr>
              <a:t>has </a:t>
            </a:r>
            <a:r>
              <a:rPr lang="en-US" sz="2800" dirty="0">
                <a:solidFill>
                  <a:srgbClr val="000000"/>
                </a:solidFill>
                <a:latin typeface="Gill Sans"/>
                <a:cs typeface="Gill Sans"/>
              </a:rPr>
              <a:t>a prescribed limit of 4,000 </a:t>
            </a:r>
            <a:r>
              <a:rPr lang="en-US" sz="2800" dirty="0" smtClean="0">
                <a:solidFill>
                  <a:srgbClr val="000000"/>
                </a:solidFill>
                <a:latin typeface="Gill Sans"/>
                <a:cs typeface="Gill Sans"/>
              </a:rPr>
              <a:t>words</a:t>
            </a:r>
          </a:p>
          <a:p>
            <a:pPr marL="285750" indent="-285750">
              <a:buFont typeface="Arial"/>
              <a:buChar char="•"/>
            </a:pPr>
            <a:r>
              <a:rPr lang="en-US" sz="2800" dirty="0" smtClean="0">
                <a:solidFill>
                  <a:srgbClr val="000000"/>
                </a:solidFill>
                <a:latin typeface="Gill Sans"/>
                <a:cs typeface="Gill Sans"/>
              </a:rPr>
              <a:t>offers </a:t>
            </a:r>
            <a:r>
              <a:rPr lang="en-US" sz="2800" dirty="0">
                <a:solidFill>
                  <a:srgbClr val="000000"/>
                </a:solidFill>
                <a:latin typeface="Gill Sans"/>
                <a:cs typeface="Gill Sans"/>
              </a:rPr>
              <a:t>the opportunity to investigate a topic of individual </a:t>
            </a:r>
            <a:r>
              <a:rPr lang="en-US" sz="2800" dirty="0" smtClean="0">
                <a:solidFill>
                  <a:srgbClr val="000000"/>
                </a:solidFill>
                <a:latin typeface="Gill Sans"/>
                <a:cs typeface="Gill Sans"/>
              </a:rPr>
              <a:t>interest</a:t>
            </a:r>
            <a:endParaRPr lang="en-US" sz="2800" dirty="0">
              <a:solidFill>
                <a:srgbClr val="000000"/>
              </a:solidFill>
              <a:latin typeface="Gill Sans"/>
              <a:cs typeface="Gill Sans"/>
            </a:endParaRPr>
          </a:p>
          <a:p>
            <a:pPr marL="285750" indent="-285750">
              <a:buFont typeface="Arial"/>
              <a:buChar char="•"/>
            </a:pPr>
            <a:r>
              <a:rPr lang="en-US" sz="2800" dirty="0" smtClean="0">
                <a:solidFill>
                  <a:srgbClr val="000000"/>
                </a:solidFill>
                <a:latin typeface="Gill Sans"/>
                <a:cs typeface="Gill Sans"/>
              </a:rPr>
              <a:t>familiarizes </a:t>
            </a:r>
            <a:r>
              <a:rPr lang="en-US" sz="2800" dirty="0">
                <a:solidFill>
                  <a:srgbClr val="000000"/>
                </a:solidFill>
                <a:latin typeface="Gill Sans"/>
                <a:cs typeface="Gill Sans"/>
              </a:rPr>
              <a:t>students with the independent research and writing skills expected at </a:t>
            </a:r>
            <a:r>
              <a:rPr lang="en-US" sz="2800" dirty="0" smtClean="0">
                <a:solidFill>
                  <a:srgbClr val="000000"/>
                </a:solidFill>
                <a:latin typeface="Gill Sans"/>
                <a:cs typeface="Gill Sans"/>
              </a:rPr>
              <a:t>university</a:t>
            </a:r>
          </a:p>
          <a:p>
            <a:pPr marL="742950" lvl="1" indent="-285750">
              <a:buFont typeface="Arial"/>
              <a:buChar char="•"/>
            </a:pPr>
            <a:r>
              <a:rPr lang="en-US" sz="2800" dirty="0" smtClean="0">
                <a:solidFill>
                  <a:srgbClr val="000000"/>
                </a:solidFill>
                <a:latin typeface="Gill Sans"/>
                <a:cs typeface="Gill Sans"/>
              </a:rPr>
              <a:t>must </a:t>
            </a:r>
            <a:r>
              <a:rPr lang="en-US" sz="2800" dirty="0">
                <a:solidFill>
                  <a:srgbClr val="000000"/>
                </a:solidFill>
                <a:latin typeface="Gill Sans"/>
                <a:cs typeface="Gill Sans"/>
              </a:rPr>
              <a:t>include “…techniques appropriate to the discipline</a:t>
            </a:r>
            <a:r>
              <a:rPr lang="en-US" sz="2800" dirty="0" smtClean="0">
                <a:solidFill>
                  <a:srgbClr val="000000"/>
                </a:solidFill>
                <a:latin typeface="Gill Sans"/>
                <a:cs typeface="Gill Sans"/>
              </a:rPr>
              <a:t>”</a:t>
            </a:r>
            <a:endParaRPr lang="en-US" sz="2800" dirty="0">
              <a:solidFill>
                <a:srgbClr val="000000"/>
              </a:solidFill>
              <a:latin typeface="Gill Sans"/>
              <a:cs typeface="Gill Sans"/>
            </a:endParaRPr>
          </a:p>
          <a:p>
            <a:pPr marL="742950" lvl="1" indent="-285750">
              <a:buFont typeface="Arial"/>
              <a:buChar char="•"/>
            </a:pPr>
            <a:r>
              <a:rPr lang="en-US" sz="2800" dirty="0">
                <a:solidFill>
                  <a:srgbClr val="000000"/>
                </a:solidFill>
                <a:latin typeface="Gill Sans"/>
                <a:cs typeface="Gill Sans"/>
              </a:rPr>
              <a:t>students select topic and work with volunteer instructors in topic area</a:t>
            </a:r>
          </a:p>
        </p:txBody>
      </p:sp>
    </p:spTree>
    <p:extLst>
      <p:ext uri="{BB962C8B-B14F-4D97-AF65-F5344CB8AC3E}">
        <p14:creationId xmlns:p14="http://schemas.microsoft.com/office/powerpoint/2010/main" val="3687483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solidFill>
                  <a:srgbClr val="000000"/>
                </a:solidFill>
                <a:latin typeface="Gill Sans"/>
                <a:cs typeface="Gill Sans"/>
              </a:rPr>
              <a:t>Curriculum: What does the DP curriculum contain?</a:t>
            </a:r>
            <a:r>
              <a:rPr lang="en-GB" sz="2400" b="1" i="1" dirty="0">
                <a:solidFill>
                  <a:srgbClr val="000000"/>
                </a:solidFill>
                <a:latin typeface="Gill Sans"/>
                <a:cs typeface="Gill Sans"/>
              </a:rPr>
              <a:t/>
            </a:r>
            <a:br>
              <a:rPr lang="en-GB" sz="2400" b="1" i="1" dirty="0">
                <a:solidFill>
                  <a:srgbClr val="000000"/>
                </a:solidFill>
                <a:latin typeface="Gill Sans"/>
                <a:cs typeface="Gill Sans"/>
              </a:rPr>
            </a:br>
            <a:r>
              <a:rPr lang="en-US" sz="2400" b="1" dirty="0">
                <a:solidFill>
                  <a:srgbClr val="000000"/>
                </a:solidFill>
                <a:latin typeface="Gill Sans"/>
                <a:cs typeface="Gill Sans"/>
              </a:rPr>
              <a:t>The core requirements </a:t>
            </a:r>
            <a:r>
              <a:rPr lang="en-US" sz="2400" b="1" dirty="0">
                <a:solidFill>
                  <a:srgbClr val="000000"/>
                </a:solidFill>
                <a:latin typeface="Gill Sans"/>
                <a:ea typeface="Arial" charset="0"/>
                <a:cs typeface="Gill Sans"/>
              </a:rPr>
              <a:t>— </a:t>
            </a:r>
            <a:r>
              <a:rPr lang="en-US" sz="2400" b="1" i="1" dirty="0">
                <a:solidFill>
                  <a:srgbClr val="000000"/>
                </a:solidFill>
                <a:latin typeface="Gill Sans"/>
                <a:cs typeface="Gill Sans"/>
              </a:rPr>
              <a:t>Theory of Knowledge (</a:t>
            </a:r>
            <a:r>
              <a:rPr lang="en-US" sz="2400" b="1" i="1" dirty="0" smtClean="0">
                <a:solidFill>
                  <a:srgbClr val="000000"/>
                </a:solidFill>
                <a:latin typeface="Gill Sans"/>
                <a:cs typeface="Gill Sans"/>
              </a:rPr>
              <a:t>TOK)</a:t>
            </a:r>
            <a:endParaRPr lang="en-US" sz="2400" dirty="0"/>
          </a:p>
        </p:txBody>
      </p:sp>
      <p:sp>
        <p:nvSpPr>
          <p:cNvPr id="6" name="TextBox 5"/>
          <p:cNvSpPr txBox="1"/>
          <p:nvPr/>
        </p:nvSpPr>
        <p:spPr>
          <a:xfrm>
            <a:off x="609600" y="1371600"/>
            <a:ext cx="7924800" cy="4832093"/>
          </a:xfrm>
          <a:prstGeom prst="rect">
            <a:avLst/>
          </a:prstGeom>
          <a:noFill/>
        </p:spPr>
        <p:txBody>
          <a:bodyPr wrap="square" rtlCol="0">
            <a:spAutoFit/>
          </a:bodyPr>
          <a:lstStyle/>
          <a:p>
            <a:r>
              <a:rPr lang="en-US" sz="2800" dirty="0">
                <a:solidFill>
                  <a:srgbClr val="000000"/>
                </a:solidFill>
                <a:latin typeface="Gill Sans"/>
                <a:cs typeface="Gill Sans"/>
              </a:rPr>
              <a:t>The interdisciplinary TOK course</a:t>
            </a:r>
            <a:r>
              <a:rPr lang="en-US" sz="2800" dirty="0" smtClean="0">
                <a:solidFill>
                  <a:srgbClr val="000000"/>
                </a:solidFill>
                <a:latin typeface="Gill Sans"/>
                <a:cs typeface="Gill Sans"/>
              </a:rPr>
              <a:t>:</a:t>
            </a:r>
            <a:endParaRPr lang="en-US" sz="2800" dirty="0">
              <a:solidFill>
                <a:srgbClr val="000000"/>
              </a:solidFill>
              <a:latin typeface="Gill Sans"/>
              <a:cs typeface="Gill Sans"/>
            </a:endParaRPr>
          </a:p>
          <a:p>
            <a:pPr marL="285750" indent="-285750">
              <a:buFont typeface="Arial"/>
              <a:buChar char="•"/>
            </a:pPr>
            <a:r>
              <a:rPr lang="en-US" sz="2800" dirty="0" smtClean="0">
                <a:solidFill>
                  <a:srgbClr val="000000"/>
                </a:solidFill>
                <a:latin typeface="Gill Sans"/>
                <a:cs typeface="Gill Sans"/>
              </a:rPr>
              <a:t>designed </a:t>
            </a:r>
            <a:r>
              <a:rPr lang="en-US" sz="2800" dirty="0">
                <a:solidFill>
                  <a:srgbClr val="000000"/>
                </a:solidFill>
                <a:latin typeface="Gill Sans"/>
                <a:cs typeface="Gill Sans"/>
              </a:rPr>
              <a:t>to provide coherence by: </a:t>
            </a:r>
            <a:endParaRPr lang="en-US" sz="2800" dirty="0" smtClean="0">
              <a:solidFill>
                <a:srgbClr val="000000"/>
              </a:solidFill>
              <a:latin typeface="Gill Sans"/>
              <a:cs typeface="Gill Sans"/>
            </a:endParaRPr>
          </a:p>
          <a:p>
            <a:pPr marL="742950" lvl="1" indent="-285750">
              <a:buFont typeface="Arial"/>
              <a:buChar char="•"/>
            </a:pPr>
            <a:r>
              <a:rPr lang="en-US" sz="2800" dirty="0" smtClean="0">
                <a:solidFill>
                  <a:srgbClr val="000000"/>
                </a:solidFill>
                <a:latin typeface="Gill Sans"/>
                <a:cs typeface="Gill Sans"/>
              </a:rPr>
              <a:t>exploring </a:t>
            </a:r>
            <a:r>
              <a:rPr lang="en-US" sz="2800" dirty="0">
                <a:solidFill>
                  <a:srgbClr val="000000"/>
                </a:solidFill>
                <a:latin typeface="Gill Sans"/>
                <a:cs typeface="Gill Sans"/>
              </a:rPr>
              <a:t>the nature of knowledge across </a:t>
            </a:r>
            <a:r>
              <a:rPr lang="en-US" sz="2800" dirty="0" smtClean="0">
                <a:solidFill>
                  <a:srgbClr val="000000"/>
                </a:solidFill>
                <a:latin typeface="Gill Sans"/>
                <a:cs typeface="Gill Sans"/>
              </a:rPr>
              <a:t>disciplines</a:t>
            </a:r>
          </a:p>
          <a:p>
            <a:pPr marL="742950" lvl="1" indent="-285750">
              <a:buFont typeface="Arial"/>
              <a:buChar char="•"/>
            </a:pPr>
            <a:r>
              <a:rPr lang="en-US" sz="2800" dirty="0" smtClean="0">
                <a:solidFill>
                  <a:srgbClr val="000000"/>
                </a:solidFill>
                <a:latin typeface="Gill Sans"/>
                <a:cs typeface="Gill Sans"/>
              </a:rPr>
              <a:t>encouraging </a:t>
            </a:r>
            <a:r>
              <a:rPr lang="en-US" sz="2800" dirty="0">
                <a:solidFill>
                  <a:srgbClr val="000000"/>
                </a:solidFill>
                <a:latin typeface="Gill Sans"/>
                <a:cs typeface="Gill Sans"/>
              </a:rPr>
              <a:t>an appreciation of other cultural </a:t>
            </a:r>
            <a:r>
              <a:rPr lang="en-US" sz="2800" dirty="0" smtClean="0">
                <a:solidFill>
                  <a:srgbClr val="000000"/>
                </a:solidFill>
                <a:latin typeface="Gill Sans"/>
                <a:cs typeface="Gill Sans"/>
              </a:rPr>
              <a:t>perspectives</a:t>
            </a:r>
            <a:endParaRPr lang="en-US" sz="2800" dirty="0">
              <a:solidFill>
                <a:srgbClr val="000000"/>
              </a:solidFill>
              <a:latin typeface="Gill Sans"/>
              <a:cs typeface="Gill Sans"/>
            </a:endParaRPr>
          </a:p>
          <a:p>
            <a:r>
              <a:rPr lang="en-US" sz="2800" dirty="0">
                <a:solidFill>
                  <a:srgbClr val="000000"/>
                </a:solidFill>
                <a:latin typeface="Gill Sans"/>
                <a:cs typeface="Gill Sans"/>
              </a:rPr>
              <a:t>Part I – focus on limitations of humans as knowers – perceptions, emotions, languages, </a:t>
            </a:r>
            <a:r>
              <a:rPr lang="en-US" sz="2800" dirty="0" smtClean="0">
                <a:solidFill>
                  <a:srgbClr val="000000"/>
                </a:solidFill>
                <a:latin typeface="Gill Sans"/>
                <a:cs typeface="Gill Sans"/>
              </a:rPr>
              <a:t>reason</a:t>
            </a:r>
          </a:p>
          <a:p>
            <a:endParaRPr lang="en-US" sz="2800" dirty="0">
              <a:solidFill>
                <a:srgbClr val="000000"/>
              </a:solidFill>
              <a:latin typeface="Gill Sans"/>
              <a:cs typeface="Gill Sans"/>
            </a:endParaRPr>
          </a:p>
          <a:p>
            <a:r>
              <a:rPr lang="en-US" sz="2800" dirty="0">
                <a:solidFill>
                  <a:srgbClr val="000000"/>
                </a:solidFill>
                <a:latin typeface="Gill Sans"/>
                <a:cs typeface="Gill Sans"/>
              </a:rPr>
              <a:t>Part II – development of skills to evaluate knowledge claims in the various disciplines.</a:t>
            </a:r>
          </a:p>
        </p:txBody>
      </p:sp>
    </p:spTree>
    <p:extLst>
      <p:ext uri="{BB962C8B-B14F-4D97-AF65-F5344CB8AC3E}">
        <p14:creationId xmlns:p14="http://schemas.microsoft.com/office/powerpoint/2010/main" val="22889503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International Baccalaureate</a:t>
            </a:r>
            <a:endParaRPr lang="en-US" dirty="0"/>
          </a:p>
        </p:txBody>
      </p:sp>
      <p:sp>
        <p:nvSpPr>
          <p:cNvPr id="3" name="Content Placeholder 2"/>
          <p:cNvSpPr>
            <a:spLocks noGrp="1"/>
          </p:cNvSpPr>
          <p:nvPr>
            <p:ph idx="1"/>
          </p:nvPr>
        </p:nvSpPr>
        <p:spPr/>
        <p:txBody>
          <a:bodyPr>
            <a:normAutofit fontScale="85000" lnSpcReduction="10000"/>
          </a:bodyPr>
          <a:lstStyle/>
          <a:p>
            <a:r>
              <a:rPr lang="en-US" dirty="0">
                <a:solidFill>
                  <a:srgbClr val="000000"/>
                </a:solidFill>
                <a:latin typeface="Gill Sans"/>
                <a:cs typeface="Gill Sans"/>
              </a:rPr>
              <a:t>The International Baccalaureate Organization (IBO) is a nonprofit educational foundation established in 1968. </a:t>
            </a:r>
          </a:p>
          <a:p>
            <a:endParaRPr lang="en-US" dirty="0">
              <a:solidFill>
                <a:srgbClr val="000000"/>
              </a:solidFill>
              <a:latin typeface="Gill Sans"/>
              <a:cs typeface="Gill Sans"/>
            </a:endParaRPr>
          </a:p>
          <a:p>
            <a:r>
              <a:rPr lang="en-US" dirty="0">
                <a:solidFill>
                  <a:srgbClr val="000000"/>
                </a:solidFill>
                <a:latin typeface="Gill Sans"/>
                <a:cs typeface="Gill Sans"/>
              </a:rPr>
              <a:t>IB currently works with 2,650 schools (56% public) in 136 countries to develop and offer three challenging programs to over 560,000 students aged 3 to 19 years.</a:t>
            </a:r>
          </a:p>
          <a:p>
            <a:endParaRPr lang="en-US" dirty="0">
              <a:solidFill>
                <a:srgbClr val="000000"/>
              </a:solidFill>
              <a:latin typeface="Gill Sans"/>
              <a:cs typeface="Gill Sans"/>
            </a:endParaRPr>
          </a:p>
          <a:p>
            <a:r>
              <a:rPr lang="en-US" dirty="0">
                <a:solidFill>
                  <a:srgbClr val="000000"/>
                </a:solidFill>
                <a:latin typeface="Gill Sans"/>
                <a:cs typeface="Gill Sans"/>
              </a:rPr>
              <a:t>IB helps develop the intellectual, personal, emotional and social skills to live, learn and work in a rapidly globalizing world</a:t>
            </a:r>
            <a:r>
              <a:rPr lang="en-US" dirty="0" smtClean="0">
                <a:solidFill>
                  <a:srgbClr val="000000"/>
                </a:solidFill>
                <a:latin typeface="Gill Sans"/>
                <a:cs typeface="Gill Sans"/>
              </a:rPr>
              <a:t>.</a:t>
            </a:r>
            <a:endParaRPr lang="en-US" dirty="0">
              <a:solidFill>
                <a:srgbClr val="000000"/>
              </a:solidFill>
              <a:latin typeface="Gill Sans"/>
              <a:cs typeface="Gill Sans"/>
            </a:endParaRPr>
          </a:p>
        </p:txBody>
      </p:sp>
    </p:spTree>
    <p:extLst>
      <p:ext uri="{BB962C8B-B14F-4D97-AF65-F5344CB8AC3E}">
        <p14:creationId xmlns:p14="http://schemas.microsoft.com/office/powerpoint/2010/main" val="248372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solidFill>
                  <a:srgbClr val="000000"/>
                </a:solidFill>
                <a:latin typeface="Gill Sans"/>
                <a:cs typeface="Gill Sans"/>
              </a:rPr>
              <a:t>Curriculum: What does the DP curriculum contain?</a:t>
            </a:r>
            <a:r>
              <a:rPr lang="en-GB" sz="2400" b="1" i="1" dirty="0">
                <a:solidFill>
                  <a:srgbClr val="000000"/>
                </a:solidFill>
                <a:latin typeface="Gill Sans"/>
                <a:cs typeface="Gill Sans"/>
              </a:rPr>
              <a:t/>
            </a:r>
            <a:br>
              <a:rPr lang="en-GB" sz="2400" b="1" i="1" dirty="0">
                <a:solidFill>
                  <a:srgbClr val="000000"/>
                </a:solidFill>
                <a:latin typeface="Gill Sans"/>
                <a:cs typeface="Gill Sans"/>
              </a:rPr>
            </a:br>
            <a:r>
              <a:rPr lang="en-US" sz="2400" b="1" dirty="0">
                <a:solidFill>
                  <a:srgbClr val="000000"/>
                </a:solidFill>
                <a:latin typeface="Gill Sans"/>
                <a:cs typeface="Gill Sans"/>
              </a:rPr>
              <a:t>The core requirements </a:t>
            </a:r>
            <a:r>
              <a:rPr lang="en-US" sz="2400" b="1" dirty="0">
                <a:solidFill>
                  <a:srgbClr val="000000"/>
                </a:solidFill>
                <a:latin typeface="Gill Sans"/>
                <a:ea typeface="Arial" charset="0"/>
                <a:cs typeface="Gill Sans"/>
              </a:rPr>
              <a:t>— </a:t>
            </a:r>
            <a:r>
              <a:rPr lang="en-US" sz="2400" b="1" i="1" dirty="0">
                <a:solidFill>
                  <a:srgbClr val="000000"/>
                </a:solidFill>
                <a:latin typeface="Gill Sans"/>
                <a:cs typeface="Gill Sans"/>
              </a:rPr>
              <a:t>Creativity, </a:t>
            </a:r>
            <a:r>
              <a:rPr lang="en-US" sz="2400" b="1" i="1" dirty="0" smtClean="0">
                <a:solidFill>
                  <a:srgbClr val="000000"/>
                </a:solidFill>
                <a:latin typeface="Gill Sans"/>
                <a:cs typeface="Gill Sans"/>
              </a:rPr>
              <a:t>Activity, </a:t>
            </a:r>
            <a:r>
              <a:rPr lang="en-US" sz="2400" b="1" i="1" dirty="0">
                <a:solidFill>
                  <a:srgbClr val="000000"/>
                </a:solidFill>
                <a:latin typeface="Gill Sans"/>
                <a:cs typeface="Gill Sans"/>
              </a:rPr>
              <a:t>Service (CAS)</a:t>
            </a:r>
            <a:endParaRPr lang="en-US" sz="2400" dirty="0"/>
          </a:p>
        </p:txBody>
      </p:sp>
      <p:sp>
        <p:nvSpPr>
          <p:cNvPr id="3" name="Content Placeholder 2"/>
          <p:cNvSpPr>
            <a:spLocks noGrp="1"/>
          </p:cNvSpPr>
          <p:nvPr>
            <p:ph idx="1"/>
          </p:nvPr>
        </p:nvSpPr>
        <p:spPr/>
        <p:txBody>
          <a:bodyPr>
            <a:normAutofit/>
          </a:bodyPr>
          <a:lstStyle/>
          <a:p>
            <a:pPr marL="0" indent="0">
              <a:lnSpc>
                <a:spcPct val="90000"/>
              </a:lnSpc>
              <a:buNone/>
            </a:pPr>
            <a:r>
              <a:rPr lang="en-US" sz="2800" dirty="0">
                <a:solidFill>
                  <a:srgbClr val="000000"/>
                </a:solidFill>
                <a:latin typeface="Gill Sans"/>
                <a:cs typeface="Gill Sans"/>
              </a:rPr>
              <a:t>Participation in the school’s CAS program</a:t>
            </a:r>
            <a:r>
              <a:rPr lang="en-US" sz="2800" dirty="0" smtClean="0">
                <a:solidFill>
                  <a:srgbClr val="000000"/>
                </a:solidFill>
                <a:latin typeface="Gill Sans"/>
                <a:cs typeface="Gill Sans"/>
              </a:rPr>
              <a:t>:</a:t>
            </a:r>
            <a:endParaRPr lang="en-US" sz="2800" dirty="0">
              <a:solidFill>
                <a:srgbClr val="000000"/>
              </a:solidFill>
              <a:latin typeface="Gill Sans"/>
              <a:cs typeface="Gill Sans"/>
            </a:endParaRPr>
          </a:p>
          <a:p>
            <a:pPr>
              <a:lnSpc>
                <a:spcPct val="90000"/>
              </a:lnSpc>
            </a:pPr>
            <a:r>
              <a:rPr lang="en-US" sz="2800" dirty="0" smtClean="0">
                <a:solidFill>
                  <a:srgbClr val="000000"/>
                </a:solidFill>
                <a:latin typeface="Gill Sans"/>
                <a:cs typeface="Gill Sans"/>
              </a:rPr>
              <a:t>encourages </a:t>
            </a:r>
            <a:r>
              <a:rPr lang="en-US" sz="2800" dirty="0">
                <a:solidFill>
                  <a:srgbClr val="000000"/>
                </a:solidFill>
                <a:latin typeface="Gill Sans"/>
                <a:cs typeface="Gill Sans"/>
              </a:rPr>
              <a:t>students to be involved in artistic pursuits, sports and community service work - 50 hours </a:t>
            </a:r>
            <a:r>
              <a:rPr lang="en-US" sz="2800" dirty="0" smtClean="0">
                <a:solidFill>
                  <a:srgbClr val="000000"/>
                </a:solidFill>
                <a:latin typeface="Gill Sans"/>
                <a:cs typeface="Gill Sans"/>
              </a:rPr>
              <a:t>each</a:t>
            </a:r>
            <a:endParaRPr lang="en-US" sz="2800" dirty="0">
              <a:solidFill>
                <a:srgbClr val="000000"/>
              </a:solidFill>
              <a:latin typeface="Gill Sans"/>
              <a:cs typeface="Gill Sans"/>
            </a:endParaRPr>
          </a:p>
          <a:p>
            <a:pPr>
              <a:lnSpc>
                <a:spcPct val="90000"/>
              </a:lnSpc>
            </a:pPr>
            <a:r>
              <a:rPr lang="en-US" sz="2800" dirty="0" smtClean="0">
                <a:solidFill>
                  <a:srgbClr val="000000"/>
                </a:solidFill>
                <a:latin typeface="Gill Sans"/>
                <a:cs typeface="Gill Sans"/>
              </a:rPr>
              <a:t>fosters </a:t>
            </a:r>
            <a:r>
              <a:rPr lang="en-US" sz="2800" dirty="0">
                <a:solidFill>
                  <a:srgbClr val="000000"/>
                </a:solidFill>
                <a:latin typeface="Gill Sans"/>
                <a:cs typeface="Gill Sans"/>
              </a:rPr>
              <a:t>students’ awareness and appreciation of life outside the academic </a:t>
            </a:r>
            <a:r>
              <a:rPr lang="en-US" sz="2800" dirty="0" smtClean="0">
                <a:solidFill>
                  <a:srgbClr val="000000"/>
                </a:solidFill>
                <a:latin typeface="Gill Sans"/>
                <a:cs typeface="Gill Sans"/>
              </a:rPr>
              <a:t>arena</a:t>
            </a:r>
          </a:p>
          <a:p>
            <a:pPr lvl="1">
              <a:lnSpc>
                <a:spcPct val="90000"/>
              </a:lnSpc>
            </a:pPr>
            <a:r>
              <a:rPr lang="en-US" dirty="0" smtClean="0">
                <a:solidFill>
                  <a:srgbClr val="000000"/>
                </a:solidFill>
                <a:latin typeface="Gill Sans"/>
                <a:cs typeface="Gill Sans"/>
              </a:rPr>
              <a:t>the </a:t>
            </a:r>
            <a:r>
              <a:rPr lang="en-US" dirty="0">
                <a:solidFill>
                  <a:srgbClr val="000000"/>
                </a:solidFill>
                <a:latin typeface="Gill Sans"/>
                <a:cs typeface="Gill Sans"/>
              </a:rPr>
              <a:t>hours are designed to be on-going; spanning the duration of the Diploma </a:t>
            </a:r>
            <a:r>
              <a:rPr lang="en-US" dirty="0" smtClean="0">
                <a:solidFill>
                  <a:srgbClr val="000000"/>
                </a:solidFill>
                <a:latin typeface="Gill Sans"/>
                <a:cs typeface="Gill Sans"/>
              </a:rPr>
              <a:t>program</a:t>
            </a:r>
            <a:endParaRPr lang="en-US" dirty="0">
              <a:solidFill>
                <a:srgbClr val="000000"/>
              </a:solidFill>
              <a:latin typeface="Gill Sans"/>
              <a:cs typeface="Gill Sans"/>
            </a:endParaRPr>
          </a:p>
        </p:txBody>
      </p:sp>
    </p:spTree>
    <p:extLst>
      <p:ext uri="{BB962C8B-B14F-4D97-AF65-F5344CB8AC3E}">
        <p14:creationId xmlns:p14="http://schemas.microsoft.com/office/powerpoint/2010/main" val="1644858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00"/>
                </a:solidFill>
                <a:latin typeface="Gill Sans"/>
                <a:cs typeface="Gill Sans"/>
              </a:rPr>
              <a:t>Earning the IB Diploma</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2400" dirty="0" smtClean="0">
                <a:solidFill>
                  <a:srgbClr val="000000"/>
                </a:solidFill>
                <a:latin typeface="Gill Sans"/>
                <a:cs typeface="Gill Sans"/>
              </a:rPr>
              <a:t>Performance in each IB subject is graded on a scale of 1 to 7 points.  A maximum of 3 additional points is awarded for combined performance in the two additional Diploma Programme requirements: Theory of Knowledge and Extended essay</a:t>
            </a:r>
            <a:r>
              <a:rPr lang="en-US" sz="2400" i="1" dirty="0" smtClean="0">
                <a:solidFill>
                  <a:srgbClr val="000000"/>
                </a:solidFill>
                <a:latin typeface="Gill Sans"/>
                <a:cs typeface="Gill Sans"/>
              </a:rPr>
              <a:t>.  </a:t>
            </a:r>
          </a:p>
          <a:p>
            <a:r>
              <a:rPr lang="en-US" sz="2400" i="1" dirty="0" smtClean="0">
                <a:solidFill>
                  <a:srgbClr val="000000"/>
                </a:solidFill>
                <a:latin typeface="Gill Sans"/>
                <a:cs typeface="Gill Sans"/>
              </a:rPr>
              <a:t>Maximum total possible DP scores is 45.  </a:t>
            </a:r>
          </a:p>
          <a:p>
            <a:r>
              <a:rPr lang="en-US" sz="2400" i="1" dirty="0" smtClean="0">
                <a:solidFill>
                  <a:srgbClr val="000000"/>
                </a:solidFill>
                <a:latin typeface="Gill Sans"/>
                <a:cs typeface="Gill Sans"/>
              </a:rPr>
              <a:t>The minimum is at least 24 points to earn a diploma.</a:t>
            </a:r>
            <a:endParaRPr lang="en-US" sz="2800" dirty="0">
              <a:solidFill>
                <a:srgbClr val="000000"/>
              </a:solidFill>
              <a:latin typeface="Gill Sans"/>
              <a:cs typeface="Gill Sans"/>
            </a:endParaRPr>
          </a:p>
        </p:txBody>
      </p:sp>
    </p:spTree>
    <p:extLst>
      <p:ext uri="{BB962C8B-B14F-4D97-AF65-F5344CB8AC3E}">
        <p14:creationId xmlns:p14="http://schemas.microsoft.com/office/powerpoint/2010/main" val="6061664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00"/>
                </a:solidFill>
                <a:latin typeface="Gill Sans"/>
                <a:cs typeface="Gill Sans"/>
              </a:rPr>
              <a:t>Earning the IB Diploma</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54326074"/>
              </p:ext>
            </p:extLst>
          </p:nvPr>
        </p:nvGraphicFramePr>
        <p:xfrm>
          <a:off x="160338" y="1447800"/>
          <a:ext cx="8974137" cy="4038600"/>
        </p:xfrm>
        <a:graphic>
          <a:graphicData uri="http://schemas.openxmlformats.org/presentationml/2006/ole">
            <mc:AlternateContent xmlns:mc="http://schemas.openxmlformats.org/markup-compatibility/2006">
              <mc:Choice xmlns:v="urn:schemas-microsoft-com:vml" Requires="v">
                <p:oleObj spid="_x0000_s1054" name="Document" r:id="rId3" imgW="6540500" imgH="2844800" progId="Word.Document.12">
                  <p:embed/>
                </p:oleObj>
              </mc:Choice>
              <mc:Fallback>
                <p:oleObj name="Document" r:id="rId3" imgW="6540500" imgH="2844800" progId="Word.Document.12">
                  <p:embed/>
                  <p:pic>
                    <p:nvPicPr>
                      <p:cNvPr id="0" name=""/>
                      <p:cNvPicPr/>
                      <p:nvPr/>
                    </p:nvPicPr>
                    <p:blipFill>
                      <a:blip r:embed="rId4"/>
                      <a:stretch>
                        <a:fillRect/>
                      </a:stretch>
                    </p:blipFill>
                    <p:spPr>
                      <a:xfrm>
                        <a:off x="160338" y="1447800"/>
                        <a:ext cx="8974137" cy="4038600"/>
                      </a:xfrm>
                      <a:prstGeom prst="rect">
                        <a:avLst/>
                      </a:prstGeom>
                    </p:spPr>
                  </p:pic>
                </p:oleObj>
              </mc:Fallback>
            </mc:AlternateContent>
          </a:graphicData>
        </a:graphic>
      </p:graphicFrame>
    </p:spTree>
    <p:extLst>
      <p:ext uri="{BB962C8B-B14F-4D97-AF65-F5344CB8AC3E}">
        <p14:creationId xmlns:p14="http://schemas.microsoft.com/office/powerpoint/2010/main" val="826130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00"/>
                </a:solidFill>
                <a:latin typeface="Gill Sans"/>
                <a:cs typeface="Gill Sans"/>
              </a:rPr>
              <a:t>Academic Program: JMS High School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49729345"/>
              </p:ext>
            </p:extLst>
          </p:nvPr>
        </p:nvGraphicFramePr>
        <p:xfrm>
          <a:off x="76200" y="1051560"/>
          <a:ext cx="8991600" cy="5242559"/>
        </p:xfrm>
        <a:graphic>
          <a:graphicData uri="http://schemas.openxmlformats.org/drawingml/2006/table">
            <a:tbl>
              <a:tblPr firstRow="1" bandRow="1">
                <a:tableStyleId>{775DCB02-9BB8-47FD-8907-85C794F793BA}</a:tableStyleId>
              </a:tblPr>
              <a:tblGrid>
                <a:gridCol w="2997200"/>
                <a:gridCol w="3022600"/>
                <a:gridCol w="2971800"/>
              </a:tblGrid>
              <a:tr h="853440">
                <a:tc>
                  <a:txBody>
                    <a:bodyPr/>
                    <a:lstStyle/>
                    <a:p>
                      <a:pPr algn="ctr"/>
                      <a:r>
                        <a:rPr lang="en-US" dirty="0" smtClean="0"/>
                        <a:t>Full IB Diploma Pathways</a:t>
                      </a:r>
                      <a:endParaRPr lang="en-US" dirty="0"/>
                    </a:p>
                  </a:txBody>
                  <a:tcPr anchor="ctr" anchorCtr="1">
                    <a:lnR w="38100" cap="flat" cmpd="sng" algn="ctr">
                      <a:solidFill>
                        <a:srgbClr val="00FF00"/>
                      </a:solidFill>
                      <a:prstDash val="solid"/>
                      <a:round/>
                      <a:headEnd type="none" w="med" len="med"/>
                      <a:tailEnd type="none" w="med" len="med"/>
                    </a:lnR>
                  </a:tcPr>
                </a:tc>
                <a:tc>
                  <a:txBody>
                    <a:bodyPr/>
                    <a:lstStyle/>
                    <a:p>
                      <a:pPr algn="ctr"/>
                      <a:r>
                        <a:rPr lang="en-US" dirty="0" smtClean="0"/>
                        <a:t>Combination</a:t>
                      </a:r>
                      <a:r>
                        <a:rPr lang="en-US" baseline="0" dirty="0" smtClean="0"/>
                        <a:t> Pathways (IB Certificates and JMS Diploma)</a:t>
                      </a:r>
                      <a:endParaRPr lang="en-US" dirty="0"/>
                    </a:p>
                  </a:txBody>
                  <a:tcPr anchor="ctr" anchorCtr="1">
                    <a:lnL w="38100" cap="flat" cmpd="sng" algn="ctr">
                      <a:solidFill>
                        <a:srgbClr val="00FF00"/>
                      </a:solidFill>
                      <a:prstDash val="solid"/>
                      <a:round/>
                      <a:headEnd type="none" w="med" len="med"/>
                      <a:tailEnd type="none" w="med" len="med"/>
                    </a:lnL>
                    <a:lnR w="38100" cap="flat" cmpd="sng" algn="ctr">
                      <a:solidFill>
                        <a:srgbClr val="00FF00"/>
                      </a:solidFill>
                      <a:prstDash val="solid"/>
                      <a:round/>
                      <a:headEnd type="none" w="med" len="med"/>
                      <a:tailEnd type="none" w="med" len="med"/>
                    </a:lnR>
                  </a:tcPr>
                </a:tc>
                <a:tc>
                  <a:txBody>
                    <a:bodyPr/>
                    <a:lstStyle/>
                    <a:p>
                      <a:pPr algn="ctr"/>
                      <a:r>
                        <a:rPr lang="en-US" dirty="0" smtClean="0"/>
                        <a:t>Full JMS Diploma</a:t>
                      </a:r>
                      <a:endParaRPr lang="en-US" dirty="0"/>
                    </a:p>
                  </a:txBody>
                  <a:tcPr anchor="ctr" anchorCtr="1">
                    <a:lnL w="38100" cap="flat" cmpd="sng" algn="ctr">
                      <a:solidFill>
                        <a:srgbClr val="00FF00"/>
                      </a:solidFill>
                      <a:prstDash val="solid"/>
                      <a:round/>
                      <a:headEnd type="none" w="med" len="med"/>
                      <a:tailEnd type="none" w="med" len="med"/>
                    </a:lnL>
                  </a:tcPr>
                </a:tc>
              </a:tr>
              <a:tr h="853440">
                <a:tc>
                  <a:txBody>
                    <a:bodyPr/>
                    <a:lstStyle/>
                    <a:p>
                      <a:r>
                        <a:rPr lang="en-US" dirty="0" smtClean="0"/>
                        <a:t>6 IB Courses from</a:t>
                      </a:r>
                      <a:r>
                        <a:rPr lang="en-US" baseline="0" dirty="0" smtClean="0"/>
                        <a:t> 5 groups (3 Standard Level + 3 High Level)</a:t>
                      </a:r>
                      <a:endParaRPr lang="en-US" dirty="0"/>
                    </a:p>
                  </a:txBody>
                  <a:tcPr anchor="ctr">
                    <a:lnR w="38100" cap="flat" cmpd="sng" algn="ctr">
                      <a:solidFill>
                        <a:srgbClr val="00FF00"/>
                      </a:solidFill>
                      <a:prstDash val="solid"/>
                      <a:round/>
                      <a:headEnd type="none" w="med" len="med"/>
                      <a:tailEnd type="none" w="med" len="med"/>
                    </a:lnR>
                  </a:tcPr>
                </a:tc>
                <a:tc>
                  <a:txBody>
                    <a:bodyPr/>
                    <a:lstStyle/>
                    <a:p>
                      <a:r>
                        <a:rPr lang="en-US" dirty="0" smtClean="0"/>
                        <a:t>1-5 IB Certificate</a:t>
                      </a:r>
                      <a:r>
                        <a:rPr lang="en-US" baseline="0" dirty="0" smtClean="0"/>
                        <a:t> Courses + the classes not IB will be part of JMS Curriculum</a:t>
                      </a:r>
                      <a:endParaRPr lang="en-US" dirty="0"/>
                    </a:p>
                  </a:txBody>
                  <a:tcPr anchor="ctr">
                    <a:lnL w="38100" cap="flat" cmpd="sng" algn="ctr">
                      <a:solidFill>
                        <a:srgbClr val="00FF00"/>
                      </a:solidFill>
                      <a:prstDash val="solid"/>
                      <a:round/>
                      <a:headEnd type="none" w="med" len="med"/>
                      <a:tailEnd type="none" w="med" len="med"/>
                    </a:lnL>
                    <a:lnR w="38100" cap="flat" cmpd="sng" algn="ctr">
                      <a:solidFill>
                        <a:srgbClr val="00FF00"/>
                      </a:solidFill>
                      <a:prstDash val="solid"/>
                      <a:round/>
                      <a:headEnd type="none" w="med" len="med"/>
                      <a:tailEnd type="none" w="med" len="med"/>
                    </a:lnR>
                  </a:tcPr>
                </a:tc>
                <a:tc>
                  <a:txBody>
                    <a:bodyPr/>
                    <a:lstStyle/>
                    <a:p>
                      <a:r>
                        <a:rPr lang="en-US" dirty="0" smtClean="0"/>
                        <a:t>All classes are only counted</a:t>
                      </a:r>
                      <a:r>
                        <a:rPr lang="en-US" baseline="0" dirty="0" smtClean="0"/>
                        <a:t> towards JMS transcript and diploma</a:t>
                      </a:r>
                      <a:endParaRPr lang="en-US" dirty="0"/>
                    </a:p>
                  </a:txBody>
                  <a:tcPr anchor="ctr">
                    <a:lnL w="38100" cap="flat" cmpd="sng" algn="ctr">
                      <a:solidFill>
                        <a:srgbClr val="00FF00"/>
                      </a:solidFill>
                      <a:prstDash val="solid"/>
                      <a:round/>
                      <a:headEnd type="none" w="med" len="med"/>
                      <a:tailEnd type="none" w="med" len="med"/>
                    </a:lnL>
                  </a:tcPr>
                </a:tc>
              </a:tr>
              <a:tr h="853440">
                <a:tc>
                  <a:txBody>
                    <a:bodyPr/>
                    <a:lstStyle/>
                    <a:p>
                      <a:r>
                        <a:rPr lang="en-US" dirty="0" smtClean="0"/>
                        <a:t>Extended</a:t>
                      </a:r>
                      <a:r>
                        <a:rPr lang="en-US" baseline="0" dirty="0" smtClean="0"/>
                        <a:t> Essay</a:t>
                      </a:r>
                      <a:endParaRPr lang="en-US" dirty="0"/>
                    </a:p>
                  </a:txBody>
                  <a:tcPr anchor="ctr">
                    <a:lnR w="38100" cap="flat" cmpd="sng" algn="ctr">
                      <a:solidFill>
                        <a:srgbClr val="00FF00"/>
                      </a:solidFill>
                      <a:prstDash val="solid"/>
                      <a:round/>
                      <a:headEnd type="none" w="med" len="med"/>
                      <a:tailEnd type="none" w="med" len="med"/>
                    </a:lnR>
                  </a:tcPr>
                </a:tc>
                <a:tc>
                  <a:txBody>
                    <a:bodyPr/>
                    <a:lstStyle/>
                    <a:p>
                      <a:r>
                        <a:rPr lang="en-US" dirty="0" smtClean="0"/>
                        <a:t>Extended</a:t>
                      </a:r>
                      <a:r>
                        <a:rPr lang="en-US" baseline="0" dirty="0" smtClean="0"/>
                        <a:t> Report (Smaller than the extended essay graded internally)</a:t>
                      </a:r>
                      <a:endParaRPr lang="en-US" dirty="0"/>
                    </a:p>
                  </a:txBody>
                  <a:tcPr anchor="ctr">
                    <a:lnL w="38100" cap="flat" cmpd="sng" algn="ctr">
                      <a:solidFill>
                        <a:srgbClr val="00FF00"/>
                      </a:solidFill>
                      <a:prstDash val="solid"/>
                      <a:round/>
                      <a:headEnd type="none" w="med" len="med"/>
                      <a:tailEnd type="none" w="med" len="med"/>
                    </a:lnL>
                    <a:lnR w="38100" cap="flat" cmpd="sng" algn="ctr">
                      <a:solidFill>
                        <a:srgbClr val="00FF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Extended</a:t>
                      </a:r>
                      <a:r>
                        <a:rPr lang="en-US" baseline="0" dirty="0" smtClean="0"/>
                        <a:t> Report (Smaller than the extended essay graded internally)</a:t>
                      </a:r>
                      <a:endParaRPr lang="en-US" dirty="0" smtClean="0"/>
                    </a:p>
                  </a:txBody>
                  <a:tcPr anchor="ctr">
                    <a:lnL w="38100" cap="flat" cmpd="sng" algn="ctr">
                      <a:solidFill>
                        <a:srgbClr val="00FF00"/>
                      </a:solidFill>
                      <a:prstDash val="solid"/>
                      <a:round/>
                      <a:headEnd type="none" w="med" len="med"/>
                      <a:tailEnd type="none" w="med" len="med"/>
                    </a:lnL>
                  </a:tcPr>
                </a:tc>
              </a:tr>
              <a:tr h="853440">
                <a:tc>
                  <a:txBody>
                    <a:bodyPr/>
                    <a:lstStyle/>
                    <a:p>
                      <a:r>
                        <a:rPr lang="en-US" dirty="0" smtClean="0"/>
                        <a:t>Theory of Knowledge Course</a:t>
                      </a:r>
                      <a:endParaRPr lang="en-US" dirty="0"/>
                    </a:p>
                  </a:txBody>
                  <a:tcPr anchor="ctr">
                    <a:lnR w="38100" cap="flat" cmpd="sng" algn="ctr">
                      <a:solidFill>
                        <a:srgbClr val="00FF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Theory of Knowledge Course</a:t>
                      </a:r>
                    </a:p>
                  </a:txBody>
                  <a:tcPr anchor="ctr">
                    <a:lnL w="38100" cap="flat" cmpd="sng" algn="ctr">
                      <a:solidFill>
                        <a:srgbClr val="00FF00"/>
                      </a:solidFill>
                      <a:prstDash val="solid"/>
                      <a:round/>
                      <a:headEnd type="none" w="med" len="med"/>
                      <a:tailEnd type="none" w="med" len="med"/>
                    </a:lnL>
                    <a:lnR w="38100" cap="flat" cmpd="sng" algn="ctr">
                      <a:solidFill>
                        <a:srgbClr val="00FF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Theory of Knowledge Course</a:t>
                      </a:r>
                    </a:p>
                  </a:txBody>
                  <a:tcPr anchor="ctr">
                    <a:lnL w="38100" cap="flat" cmpd="sng" algn="ctr">
                      <a:solidFill>
                        <a:srgbClr val="00FF00"/>
                      </a:solidFill>
                      <a:prstDash val="solid"/>
                      <a:round/>
                      <a:headEnd type="none" w="med" len="med"/>
                      <a:tailEnd type="none" w="med" len="med"/>
                    </a:lnL>
                  </a:tcPr>
                </a:tc>
              </a:tr>
              <a:tr h="853440">
                <a:tc>
                  <a:txBody>
                    <a:bodyPr/>
                    <a:lstStyle/>
                    <a:p>
                      <a:r>
                        <a:rPr lang="en-US" dirty="0" smtClean="0"/>
                        <a:t>Creativity,</a:t>
                      </a:r>
                      <a:r>
                        <a:rPr lang="en-US" baseline="0" dirty="0" smtClean="0"/>
                        <a:t> Activity, Service (CAS)</a:t>
                      </a:r>
                      <a:endParaRPr lang="en-US" dirty="0"/>
                    </a:p>
                  </a:txBody>
                  <a:tcPr anchor="ctr">
                    <a:lnR w="38100" cap="flat" cmpd="sng" algn="ctr">
                      <a:solidFill>
                        <a:srgbClr val="00FF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Creativity,</a:t>
                      </a:r>
                      <a:r>
                        <a:rPr lang="en-US" baseline="0" dirty="0" smtClean="0"/>
                        <a:t> Activity, Service</a:t>
                      </a:r>
                      <a:endParaRPr lang="en-US" dirty="0" smtClean="0"/>
                    </a:p>
                    <a:p>
                      <a:r>
                        <a:rPr lang="en-US" dirty="0" smtClean="0"/>
                        <a:t>(CAS) (Graded</a:t>
                      </a:r>
                      <a:r>
                        <a:rPr lang="en-US" baseline="0" dirty="0" smtClean="0"/>
                        <a:t> Internally)</a:t>
                      </a:r>
                      <a:endParaRPr lang="en-US" dirty="0"/>
                    </a:p>
                  </a:txBody>
                  <a:tcPr anchor="ctr">
                    <a:lnL w="38100" cap="flat" cmpd="sng" algn="ctr">
                      <a:solidFill>
                        <a:srgbClr val="00FF00"/>
                      </a:solidFill>
                      <a:prstDash val="solid"/>
                      <a:round/>
                      <a:headEnd type="none" w="med" len="med"/>
                      <a:tailEnd type="none" w="med" len="med"/>
                    </a:lnL>
                    <a:lnR w="38100" cap="flat" cmpd="sng" algn="ctr">
                      <a:solidFill>
                        <a:srgbClr val="00FF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Creativity,</a:t>
                      </a:r>
                      <a:r>
                        <a:rPr lang="en-US" baseline="0" dirty="0" smtClean="0"/>
                        <a:t> Activity, Service</a:t>
                      </a:r>
                      <a:endParaRPr lang="en-US" dirty="0" smtClean="0"/>
                    </a:p>
                    <a:p>
                      <a:r>
                        <a:rPr lang="en-US" dirty="0" smtClean="0"/>
                        <a:t>(CAS) (Graded</a:t>
                      </a:r>
                      <a:r>
                        <a:rPr lang="en-US" baseline="0" dirty="0" smtClean="0"/>
                        <a:t> Internally)</a:t>
                      </a:r>
                      <a:endParaRPr lang="en-US" dirty="0" smtClean="0"/>
                    </a:p>
                  </a:txBody>
                  <a:tcPr anchor="ctr">
                    <a:lnL w="38100" cap="flat" cmpd="sng" algn="ctr">
                      <a:solidFill>
                        <a:srgbClr val="00FF00"/>
                      </a:solidFill>
                      <a:prstDash val="solid"/>
                      <a:round/>
                      <a:headEnd type="none" w="med" len="med"/>
                      <a:tailEnd type="none" w="med" len="med"/>
                    </a:lnL>
                  </a:tcPr>
                </a:tc>
              </a:tr>
              <a:tr h="853440">
                <a:tc>
                  <a:txBody>
                    <a:bodyPr/>
                    <a:lstStyle/>
                    <a:p>
                      <a:r>
                        <a:rPr lang="en-US" dirty="0" smtClean="0"/>
                        <a:t>Required Subjects</a:t>
                      </a:r>
                      <a:endParaRPr lang="en-US" dirty="0"/>
                    </a:p>
                  </a:txBody>
                  <a:tcPr anchor="ctr">
                    <a:lnR w="38100" cap="flat" cmpd="sng" algn="ctr">
                      <a:solidFill>
                        <a:srgbClr val="00FF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Required Subjects</a:t>
                      </a:r>
                    </a:p>
                  </a:txBody>
                  <a:tcPr anchor="ctr">
                    <a:lnL w="38100" cap="flat" cmpd="sng" algn="ctr">
                      <a:solidFill>
                        <a:srgbClr val="00FF00"/>
                      </a:solidFill>
                      <a:prstDash val="solid"/>
                      <a:round/>
                      <a:headEnd type="none" w="med" len="med"/>
                      <a:tailEnd type="none" w="med" len="med"/>
                    </a:lnL>
                    <a:lnR w="38100" cap="flat" cmpd="sng" algn="ctr">
                      <a:solidFill>
                        <a:srgbClr val="00FF0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Required Subjects</a:t>
                      </a:r>
                    </a:p>
                  </a:txBody>
                  <a:tcPr anchor="ctr">
                    <a:lnL w="38100" cap="flat" cmpd="sng" algn="ctr">
                      <a:solidFill>
                        <a:srgbClr val="00FF0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6388925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00"/>
                </a:solidFill>
                <a:latin typeface="Gill Sans"/>
                <a:cs typeface="Gill Sans"/>
              </a:rPr>
              <a:t>What should I Choose?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solidFill>
                  <a:srgbClr val="000000"/>
                </a:solidFill>
                <a:latin typeface="Gill Sans"/>
                <a:cs typeface="Gill Sans"/>
              </a:rPr>
              <a:t>The decision to choose IB Full Diploma, IB Certificates and / or JMS Diploma will be based on discussion between student, parents and the school.</a:t>
            </a:r>
          </a:p>
          <a:p>
            <a:pPr lvl="1"/>
            <a:r>
              <a:rPr lang="en-US" sz="2000" dirty="0" smtClean="0">
                <a:solidFill>
                  <a:srgbClr val="000000"/>
                </a:solidFill>
                <a:latin typeface="Gill Sans"/>
                <a:cs typeface="Gill Sans"/>
              </a:rPr>
              <a:t>All students will be watched closely to make sure the stress isn’t too much on them.</a:t>
            </a:r>
          </a:p>
          <a:p>
            <a:pPr lvl="1"/>
            <a:r>
              <a:rPr lang="en-US" sz="2000" dirty="0" smtClean="0">
                <a:solidFill>
                  <a:srgbClr val="000000"/>
                </a:solidFill>
                <a:latin typeface="Gill Sans"/>
                <a:cs typeface="Gill Sans"/>
              </a:rPr>
              <a:t>Final decision for a student to sit for exams and to take IB is at the decision of the DP Coordinator</a:t>
            </a:r>
          </a:p>
          <a:p>
            <a:r>
              <a:rPr lang="en-US" sz="2400" dirty="0" smtClean="0">
                <a:solidFill>
                  <a:srgbClr val="000000"/>
                </a:solidFill>
                <a:latin typeface="Gill Sans"/>
                <a:cs typeface="Gill Sans"/>
              </a:rPr>
              <a:t>Students will have to go through National Exams. (of course this be updated as the law progresses on this)</a:t>
            </a:r>
          </a:p>
          <a:p>
            <a:r>
              <a:rPr lang="en-US" sz="2400" dirty="0">
                <a:solidFill>
                  <a:srgbClr val="000000"/>
                </a:solidFill>
                <a:latin typeface="Gill Sans"/>
                <a:cs typeface="Gill Sans"/>
                <a:sym typeface="Arial" charset="0"/>
              </a:rPr>
              <a:t>Full Diploma Program and Certificate will have to go through each DP subject external examination </a:t>
            </a:r>
          </a:p>
          <a:p>
            <a:r>
              <a:rPr lang="en-US" sz="2400" dirty="0">
                <a:solidFill>
                  <a:srgbClr val="000000"/>
                </a:solidFill>
                <a:latin typeface="Gill Sans"/>
                <a:cs typeface="Gill Sans"/>
                <a:sym typeface="Arial" charset="0"/>
              </a:rPr>
              <a:t>There will be extra cost for each DP subject </a:t>
            </a:r>
            <a:r>
              <a:rPr lang="en-US" sz="2400" dirty="0" smtClean="0">
                <a:solidFill>
                  <a:srgbClr val="000000"/>
                </a:solidFill>
                <a:latin typeface="Gill Sans"/>
                <a:cs typeface="Gill Sans"/>
                <a:sym typeface="Arial" charset="0"/>
              </a:rPr>
              <a:t>examination (end of year 12 which will be May exanimations)</a:t>
            </a:r>
            <a:endParaRPr lang="en-US" sz="2400" dirty="0">
              <a:solidFill>
                <a:srgbClr val="000000"/>
              </a:solidFill>
              <a:latin typeface="Gill Sans"/>
              <a:cs typeface="Gill Sans"/>
              <a:sym typeface="Arial" charset="0"/>
            </a:endParaRPr>
          </a:p>
        </p:txBody>
      </p:sp>
    </p:spTree>
    <p:extLst>
      <p:ext uri="{BB962C8B-B14F-4D97-AF65-F5344CB8AC3E}">
        <p14:creationId xmlns:p14="http://schemas.microsoft.com/office/powerpoint/2010/main" val="34539301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00"/>
                </a:solidFill>
                <a:latin typeface="Gill Sans"/>
                <a:cs typeface="Gill Sans"/>
              </a:rPr>
              <a:t>Required Subjects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24061372"/>
              </p:ext>
            </p:extLst>
          </p:nvPr>
        </p:nvGraphicFramePr>
        <p:xfrm>
          <a:off x="76200" y="1066800"/>
          <a:ext cx="8991600" cy="5007694"/>
        </p:xfrm>
        <a:graphic>
          <a:graphicData uri="http://schemas.openxmlformats.org/drawingml/2006/table">
            <a:tbl>
              <a:tblPr bandRow="1">
                <a:tableStyleId>{3C2FFA5D-87B4-456A-9821-1D502468CF0F}</a:tableStyleId>
              </a:tblPr>
              <a:tblGrid>
                <a:gridCol w="4495800"/>
                <a:gridCol w="4495800"/>
              </a:tblGrid>
              <a:tr h="1123018">
                <a:tc>
                  <a:txBody>
                    <a:bodyPr/>
                    <a:lstStyle/>
                    <a:p>
                      <a:r>
                        <a:rPr lang="en-US" dirty="0" smtClean="0"/>
                        <a:t>Religion (According</a:t>
                      </a:r>
                      <a:r>
                        <a:rPr lang="en-US" baseline="0" dirty="0" smtClean="0"/>
                        <a:t> to students faith)</a:t>
                      </a:r>
                      <a:endParaRPr lang="en-US" dirty="0"/>
                    </a:p>
                  </a:txBody>
                  <a:tcPr anchor="ctr"/>
                </a:tc>
                <a:tc>
                  <a:txBody>
                    <a:bodyPr/>
                    <a:lstStyle/>
                    <a:p>
                      <a:r>
                        <a:rPr lang="en-US" dirty="0" smtClean="0"/>
                        <a:t>Due to government requirement this will be required once a week.</a:t>
                      </a:r>
                      <a:endParaRPr lang="en-US" dirty="0"/>
                    </a:p>
                  </a:txBody>
                  <a:tcPr anchor="ctr"/>
                </a:tc>
              </a:tr>
              <a:tr h="1123018">
                <a:tc>
                  <a:txBody>
                    <a:bodyPr/>
                    <a:lstStyle/>
                    <a:p>
                      <a:r>
                        <a:rPr lang="en-US" dirty="0" smtClean="0"/>
                        <a:t>Indonesian Studies</a:t>
                      </a:r>
                      <a:r>
                        <a:rPr lang="en-US" baseline="0" dirty="0" smtClean="0"/>
                        <a:t> / Civics Studies</a:t>
                      </a:r>
                      <a:endParaRPr lang="en-US" dirty="0"/>
                    </a:p>
                  </a:txBody>
                  <a:tcPr anchor="ctr"/>
                </a:tc>
                <a:tc>
                  <a:txBody>
                    <a:bodyPr/>
                    <a:lstStyle/>
                    <a:p>
                      <a:r>
                        <a:rPr lang="en-US" dirty="0" smtClean="0"/>
                        <a:t>1 Semester will be Indonesian Studies and 1 Semester will</a:t>
                      </a:r>
                      <a:r>
                        <a:rPr lang="en-US" baseline="0" dirty="0" smtClean="0"/>
                        <a:t> be Civics Studies</a:t>
                      </a:r>
                      <a:endParaRPr lang="en-US" dirty="0"/>
                    </a:p>
                  </a:txBody>
                  <a:tcPr anchor="ctr"/>
                </a:tc>
              </a:tr>
              <a:tr h="1353482">
                <a:tc>
                  <a:txBody>
                    <a:bodyPr/>
                    <a:lstStyle/>
                    <a:p>
                      <a:r>
                        <a:rPr lang="en-US" dirty="0" smtClean="0"/>
                        <a:t>Music / Visual Art</a:t>
                      </a:r>
                      <a:endParaRPr lang="en-US" dirty="0"/>
                    </a:p>
                  </a:txBody>
                  <a:tcPr anchor="ctr"/>
                </a:tc>
                <a:tc>
                  <a:txBody>
                    <a:bodyPr/>
                    <a:lstStyle/>
                    <a:p>
                      <a:pPr marL="0" indent="0" defTabSz="914145" eaLnBrk="1">
                        <a:lnSpc>
                          <a:spcPct val="80000"/>
                        </a:lnSpc>
                        <a:spcBef>
                          <a:spcPts val="492"/>
                        </a:spcBef>
                        <a:buClr>
                          <a:srgbClr val="000000"/>
                        </a:buClr>
                        <a:buFont typeface="ArialMT" charset="0"/>
                        <a:buNone/>
                        <a:defRPr/>
                      </a:pPr>
                      <a:r>
                        <a:rPr lang="en-US" sz="1800" dirty="0" smtClean="0">
                          <a:ea typeface="+mn-ea"/>
                          <a:cs typeface="Arial" charset="0"/>
                          <a:sym typeface="Arial" charset="0"/>
                        </a:rPr>
                        <a:t>This course offers the students for</a:t>
                      </a:r>
                      <a:r>
                        <a:rPr lang="en-US" sz="1800" baseline="0" dirty="0" smtClean="0">
                          <a:ea typeface="+mn-ea"/>
                          <a:cs typeface="Arial" charset="0"/>
                          <a:sym typeface="Arial" charset="0"/>
                        </a:rPr>
                        <a:t> students to explore their talents outside of just academic. </a:t>
                      </a:r>
                      <a:r>
                        <a:rPr lang="en-US" sz="1800" baseline="0" smtClean="0">
                          <a:ea typeface="+mn-ea"/>
                          <a:cs typeface="Arial" charset="0"/>
                          <a:sym typeface="Arial" charset="0"/>
                        </a:rPr>
                        <a:t>Once a week.</a:t>
                      </a:r>
                      <a:endParaRPr lang="en-US" sz="1800" dirty="0">
                        <a:ea typeface="+mn-ea"/>
                        <a:cs typeface="Arial" charset="0"/>
                        <a:sym typeface="Arial" charset="0"/>
                      </a:endParaRPr>
                    </a:p>
                  </a:txBody>
                  <a:tcPr anchor="ctr"/>
                </a:tc>
              </a:tr>
              <a:tr h="1353482">
                <a:tc>
                  <a:txBody>
                    <a:bodyPr/>
                    <a:lstStyle/>
                    <a:p>
                      <a:r>
                        <a:rPr lang="en-US" dirty="0" smtClean="0"/>
                        <a:t>Physical Education</a:t>
                      </a:r>
                      <a:endParaRPr lang="en-US" dirty="0"/>
                    </a:p>
                  </a:txBody>
                  <a:tcPr anchor="ctr"/>
                </a:tc>
                <a:tc>
                  <a:txBody>
                    <a:bodyPr/>
                    <a:lstStyle/>
                    <a:p>
                      <a:pPr marL="0" indent="0" defTabSz="914145" eaLnBrk="1">
                        <a:lnSpc>
                          <a:spcPct val="80000"/>
                        </a:lnSpc>
                        <a:spcBef>
                          <a:spcPts val="492"/>
                        </a:spcBef>
                        <a:buClr>
                          <a:srgbClr val="000000"/>
                        </a:buClr>
                        <a:buFont typeface="ArialMT" charset="0"/>
                        <a:buNone/>
                        <a:defRPr/>
                      </a:pPr>
                      <a:r>
                        <a:rPr lang="en-US" sz="1800" dirty="0" smtClean="0">
                          <a:ea typeface="+mn-ea"/>
                          <a:cs typeface="Arial" charset="0"/>
                          <a:sym typeface="Arial" charset="0"/>
                        </a:rPr>
                        <a:t>This course offers activities to promote team work and cooperation; motor skill development; physical fitness; knowledge of rules and strategies of game play; and an appreciation of the importance of exercise for a healthy lifestyle.</a:t>
                      </a:r>
                      <a:endParaRPr lang="en-US" sz="1800" dirty="0">
                        <a:ea typeface="+mn-ea"/>
                        <a:cs typeface="Arial" charset="0"/>
                        <a:sym typeface="Arial" charset="0"/>
                      </a:endParaRPr>
                    </a:p>
                  </a:txBody>
                  <a:tcPr anchor="ctr"/>
                </a:tc>
              </a:tr>
            </a:tbl>
          </a:graphicData>
        </a:graphic>
      </p:graphicFrame>
    </p:spTree>
    <p:extLst>
      <p:ext uri="{BB962C8B-B14F-4D97-AF65-F5344CB8AC3E}">
        <p14:creationId xmlns:p14="http://schemas.microsoft.com/office/powerpoint/2010/main" val="30290211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00"/>
                </a:solidFill>
                <a:latin typeface="Gill Sans"/>
                <a:cs typeface="Gill Sans"/>
              </a:rPr>
              <a:t>When wil</a:t>
            </a:r>
            <a:r>
              <a:rPr lang="en-US" sz="2800" b="1" dirty="0" smtClean="0">
                <a:solidFill>
                  <a:srgbClr val="000000"/>
                </a:solidFill>
                <a:latin typeface="Gill Sans"/>
                <a:cs typeface="Gill Sans"/>
              </a:rPr>
              <a:t>l subject selection occur?</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solidFill>
                  <a:srgbClr val="000000"/>
                </a:solidFill>
                <a:latin typeface="Gill Sans"/>
                <a:cs typeface="Gill Sans"/>
              </a:rPr>
              <a:t>There will be a 3 way conference at the beginning of Term 4.</a:t>
            </a:r>
          </a:p>
          <a:p>
            <a:r>
              <a:rPr lang="en-US" sz="2400" dirty="0" smtClean="0">
                <a:solidFill>
                  <a:srgbClr val="000000"/>
                </a:solidFill>
                <a:latin typeface="Gill Sans"/>
                <a:cs typeface="Gill Sans"/>
                <a:sym typeface="Arial" charset="0"/>
              </a:rPr>
              <a:t>This conference will be with parent, student and DP Coordinator.</a:t>
            </a:r>
          </a:p>
          <a:p>
            <a:pPr lvl="1"/>
            <a:r>
              <a:rPr lang="en-US" sz="2000" dirty="0" smtClean="0">
                <a:solidFill>
                  <a:srgbClr val="000000"/>
                </a:solidFill>
                <a:latin typeface="Gill Sans"/>
                <a:cs typeface="Gill Sans"/>
                <a:sym typeface="Arial" charset="0"/>
              </a:rPr>
              <a:t>This is to make sure everyone has a clear understanding.</a:t>
            </a:r>
          </a:p>
          <a:p>
            <a:r>
              <a:rPr lang="en-US" sz="2400" dirty="0" smtClean="0">
                <a:solidFill>
                  <a:srgbClr val="000000"/>
                </a:solidFill>
                <a:latin typeface="Gill Sans"/>
                <a:cs typeface="Gill Sans"/>
                <a:sym typeface="Arial" charset="0"/>
              </a:rPr>
              <a:t>Now as we all know teenagers do change their minds. </a:t>
            </a:r>
            <a:r>
              <a:rPr lang="en-US" sz="2400" dirty="0">
                <a:solidFill>
                  <a:srgbClr val="000000"/>
                </a:solidFill>
                <a:latin typeface="Gill Sans"/>
                <a:cs typeface="Gill Sans"/>
                <a:sym typeface="Arial" charset="0"/>
              </a:rPr>
              <a:t> </a:t>
            </a:r>
            <a:r>
              <a:rPr lang="en-US" sz="2400" dirty="0" smtClean="0">
                <a:solidFill>
                  <a:srgbClr val="000000"/>
                </a:solidFill>
                <a:latin typeface="Gill Sans"/>
                <a:cs typeface="Gill Sans"/>
                <a:sym typeface="Arial" charset="0"/>
              </a:rPr>
              <a:t>So the choices are not in Stone but can be changed up to the first week of Semester 1 year 11.</a:t>
            </a:r>
          </a:p>
          <a:p>
            <a:pPr lvl="1"/>
            <a:r>
              <a:rPr lang="en-US" sz="2000" dirty="0" smtClean="0">
                <a:solidFill>
                  <a:srgbClr val="000000"/>
                </a:solidFill>
                <a:latin typeface="Gill Sans"/>
                <a:cs typeface="Gill Sans"/>
                <a:sym typeface="Arial" charset="0"/>
              </a:rPr>
              <a:t>Now if during this sign up only 2 students sign up for Physics.  </a:t>
            </a:r>
            <a:r>
              <a:rPr lang="en-US" sz="2000" dirty="0" smtClean="0">
                <a:solidFill>
                  <a:srgbClr val="000000"/>
                </a:solidFill>
                <a:latin typeface="Gill Sans"/>
                <a:cs typeface="Gill Sans"/>
                <a:sym typeface="Arial" charset="0"/>
              </a:rPr>
              <a:t>Depending on the needs of the students university the class will be closed and won’t be an option to change to later on in the year.</a:t>
            </a:r>
            <a:endParaRPr lang="en-US" sz="2000" dirty="0">
              <a:solidFill>
                <a:srgbClr val="000000"/>
              </a:solidFill>
              <a:latin typeface="Gill Sans"/>
              <a:cs typeface="Gill Sans"/>
              <a:sym typeface="Arial" charset="0"/>
            </a:endParaRPr>
          </a:p>
        </p:txBody>
      </p:sp>
    </p:spTree>
    <p:extLst>
      <p:ext uri="{BB962C8B-B14F-4D97-AF65-F5344CB8AC3E}">
        <p14:creationId xmlns:p14="http://schemas.microsoft.com/office/powerpoint/2010/main" val="19894590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447800"/>
          </a:xfrm>
        </p:spPr>
        <p:txBody>
          <a:bodyPr>
            <a:normAutofit fontScale="90000"/>
          </a:bodyPr>
          <a:lstStyle/>
          <a:p>
            <a:pPr lvl="0">
              <a:spcBef>
                <a:spcPts val="0"/>
              </a:spcBef>
            </a:pPr>
            <a:r>
              <a:rPr lang="en-US" sz="5400" dirty="0" smtClean="0">
                <a:solidFill>
                  <a:prstClr val="white"/>
                </a:solidFill>
              </a:rPr>
              <a:t>Visit to </a:t>
            </a:r>
            <a:r>
              <a:rPr lang="en-US" sz="5400" dirty="0" err="1" smtClean="0">
                <a:solidFill>
                  <a:prstClr val="white"/>
                </a:solidFill>
              </a:rPr>
              <a:t>Sampoerna</a:t>
            </a:r>
            <a:r>
              <a:rPr lang="en-US" sz="5400" dirty="0" smtClean="0">
                <a:solidFill>
                  <a:prstClr val="white"/>
                </a:solidFill>
              </a:rPr>
              <a:t> University will be on March 6</a:t>
            </a:r>
            <a:r>
              <a:rPr lang="en-US" sz="5400" baseline="30000" dirty="0" smtClean="0">
                <a:solidFill>
                  <a:prstClr val="white"/>
                </a:solidFill>
              </a:rPr>
              <a:t>th</a:t>
            </a:r>
            <a:r>
              <a:rPr lang="en-US" sz="5400" dirty="0" smtClean="0">
                <a:solidFill>
                  <a:prstClr val="white"/>
                </a:solidFill>
              </a:rPr>
              <a:t>, 2017</a:t>
            </a:r>
            <a:endParaRPr lang="en-US" sz="5400" dirty="0"/>
          </a:p>
        </p:txBody>
      </p:sp>
    </p:spTree>
    <p:extLst>
      <p:ext uri="{BB962C8B-B14F-4D97-AF65-F5344CB8AC3E}">
        <p14:creationId xmlns:p14="http://schemas.microsoft.com/office/powerpoint/2010/main" val="2728895386"/>
      </p:ext>
    </p:extLst>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447800"/>
          </a:xfrm>
        </p:spPr>
        <p:txBody>
          <a:bodyPr>
            <a:normAutofit/>
          </a:bodyPr>
          <a:lstStyle/>
          <a:p>
            <a:pPr lvl="0">
              <a:spcBef>
                <a:spcPts val="0"/>
              </a:spcBef>
            </a:pPr>
            <a:r>
              <a:rPr lang="en-US" sz="5400" dirty="0" smtClean="0">
                <a:solidFill>
                  <a:prstClr val="white"/>
                </a:solidFill>
              </a:rPr>
              <a:t>Questions?</a:t>
            </a:r>
            <a:endParaRPr lang="en-US" sz="5400" dirty="0"/>
          </a:p>
        </p:txBody>
      </p:sp>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24200"/>
            <a:ext cx="7391399" cy="1447800"/>
          </a:xfrm>
        </p:spPr>
        <p:txBody>
          <a:bodyPr>
            <a:noAutofit/>
          </a:bodyPr>
          <a:lstStyle/>
          <a:p>
            <a:pPr lvl="0">
              <a:spcBef>
                <a:spcPts val="0"/>
              </a:spcBef>
            </a:pPr>
            <a:r>
              <a:rPr lang="en-US" sz="3600" dirty="0" smtClean="0">
                <a:solidFill>
                  <a:prstClr val="white"/>
                </a:solidFill>
              </a:rPr>
              <a:t>If you have any questions please feel free to contact me at: </a:t>
            </a:r>
            <a:r>
              <a:rPr lang="en-US" sz="3600" dirty="0" err="1" smtClean="0">
                <a:solidFill>
                  <a:prstClr val="white"/>
                </a:solidFill>
              </a:rPr>
              <a:t>corey.allison@jimsch.org</a:t>
            </a:r>
            <a:endParaRPr lang="en-US" sz="3600" dirty="0"/>
          </a:p>
        </p:txBody>
      </p:sp>
    </p:spTree>
    <p:extLst>
      <p:ext uri="{BB962C8B-B14F-4D97-AF65-F5344CB8AC3E}">
        <p14:creationId xmlns:p14="http://schemas.microsoft.com/office/powerpoint/2010/main" val="459084649"/>
      </p:ext>
    </p:extLst>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What is the IBO mission?</a:t>
            </a:r>
            <a:endParaRPr lang="en-US" dirty="0"/>
          </a:p>
        </p:txBody>
      </p:sp>
      <p:sp>
        <p:nvSpPr>
          <p:cNvPr id="3" name="Content Placeholder 2"/>
          <p:cNvSpPr>
            <a:spLocks noGrp="1"/>
          </p:cNvSpPr>
          <p:nvPr>
            <p:ph idx="1"/>
          </p:nvPr>
        </p:nvSpPr>
        <p:spPr>
          <a:xfrm>
            <a:off x="457200" y="2057400"/>
            <a:ext cx="8229600" cy="4068763"/>
          </a:xfrm>
        </p:spPr>
        <p:txBody>
          <a:bodyPr>
            <a:normAutofit fontScale="70000" lnSpcReduction="20000"/>
          </a:bodyPr>
          <a:lstStyle/>
          <a:p>
            <a:pPr marL="0" indent="0">
              <a:lnSpc>
                <a:spcPct val="90000"/>
              </a:lnSpc>
              <a:buNone/>
            </a:pPr>
            <a:r>
              <a:rPr lang="en-GB" dirty="0">
                <a:solidFill>
                  <a:srgbClr val="000000"/>
                </a:solidFill>
                <a:latin typeface="Gill Sans"/>
                <a:cs typeface="Gill Sans"/>
              </a:rPr>
              <a:t>Mission: </a:t>
            </a:r>
          </a:p>
          <a:p>
            <a:pPr marL="0" indent="0">
              <a:lnSpc>
                <a:spcPct val="90000"/>
              </a:lnSpc>
              <a:buNone/>
            </a:pPr>
            <a:endParaRPr lang="en-GB" dirty="0">
              <a:solidFill>
                <a:srgbClr val="000000"/>
              </a:solidFill>
              <a:latin typeface="Gill Sans"/>
              <a:cs typeface="Gill Sans"/>
            </a:endParaRPr>
          </a:p>
          <a:p>
            <a:pPr marL="0" indent="0">
              <a:lnSpc>
                <a:spcPct val="90000"/>
              </a:lnSpc>
              <a:buNone/>
            </a:pPr>
            <a:r>
              <a:rPr lang="en-GB" dirty="0">
                <a:solidFill>
                  <a:srgbClr val="000000"/>
                </a:solidFill>
                <a:latin typeface="Gill Sans"/>
                <a:cs typeface="Gill Sans"/>
              </a:rPr>
              <a:t>“The International Baccalaureate Organization aims to develop inquiring, knowledgeable and caring young people who help to create a better and more peaceful world through intercultural understanding and respect.</a:t>
            </a:r>
          </a:p>
          <a:p>
            <a:pPr marL="0" indent="0">
              <a:lnSpc>
                <a:spcPct val="90000"/>
              </a:lnSpc>
              <a:buNone/>
            </a:pPr>
            <a:endParaRPr lang="en-GB" dirty="0">
              <a:solidFill>
                <a:srgbClr val="000000"/>
              </a:solidFill>
              <a:latin typeface="Gill Sans"/>
              <a:cs typeface="Gill Sans"/>
            </a:endParaRPr>
          </a:p>
          <a:p>
            <a:pPr marL="0" indent="0">
              <a:lnSpc>
                <a:spcPct val="90000"/>
              </a:lnSpc>
              <a:buNone/>
            </a:pPr>
            <a:r>
              <a:rPr lang="en-GB" dirty="0">
                <a:solidFill>
                  <a:srgbClr val="000000"/>
                </a:solidFill>
                <a:latin typeface="Gill Sans"/>
                <a:cs typeface="Gill Sans"/>
              </a:rPr>
              <a:t>To this end, the IBO works with schools, governments and international organizations to develop challenging </a:t>
            </a:r>
            <a:r>
              <a:rPr lang="en-US" dirty="0">
                <a:solidFill>
                  <a:srgbClr val="000000"/>
                </a:solidFill>
                <a:latin typeface="Gill Sans"/>
                <a:cs typeface="Gill Sans"/>
              </a:rPr>
              <a:t>program</a:t>
            </a:r>
            <a:r>
              <a:rPr lang="en-GB" dirty="0">
                <a:solidFill>
                  <a:srgbClr val="000000"/>
                </a:solidFill>
                <a:latin typeface="Gill Sans"/>
                <a:cs typeface="Gill Sans"/>
              </a:rPr>
              <a:t>s of </a:t>
            </a:r>
            <a:r>
              <a:rPr lang="en-GB" dirty="0">
                <a:latin typeface="Gill Sans"/>
                <a:cs typeface="Gill Sans"/>
              </a:rPr>
              <a:t>international </a:t>
            </a:r>
            <a:r>
              <a:rPr lang="en-GB" dirty="0">
                <a:solidFill>
                  <a:srgbClr val="000000"/>
                </a:solidFill>
                <a:latin typeface="Gill Sans"/>
                <a:cs typeface="Gill Sans"/>
              </a:rPr>
              <a:t>education and rigorous assessment.</a:t>
            </a:r>
          </a:p>
          <a:p>
            <a:pPr marL="0" indent="0">
              <a:lnSpc>
                <a:spcPct val="90000"/>
              </a:lnSpc>
              <a:buNone/>
            </a:pPr>
            <a:endParaRPr lang="en-GB" dirty="0">
              <a:solidFill>
                <a:srgbClr val="000000"/>
              </a:solidFill>
              <a:latin typeface="Gill Sans"/>
              <a:cs typeface="Gill Sans"/>
            </a:endParaRPr>
          </a:p>
          <a:p>
            <a:pPr marL="0" indent="0">
              <a:lnSpc>
                <a:spcPct val="90000"/>
              </a:lnSpc>
              <a:buNone/>
            </a:pPr>
            <a:r>
              <a:rPr lang="en-GB" dirty="0">
                <a:solidFill>
                  <a:srgbClr val="000000"/>
                </a:solidFill>
                <a:latin typeface="Gill Sans"/>
                <a:cs typeface="Gill Sans"/>
              </a:rPr>
              <a:t>These </a:t>
            </a:r>
            <a:r>
              <a:rPr lang="en-US" dirty="0">
                <a:solidFill>
                  <a:srgbClr val="000000"/>
                </a:solidFill>
                <a:latin typeface="Gill Sans"/>
                <a:cs typeface="Gill Sans"/>
              </a:rPr>
              <a:t>program</a:t>
            </a:r>
            <a:r>
              <a:rPr lang="en-GB" dirty="0">
                <a:solidFill>
                  <a:srgbClr val="000000"/>
                </a:solidFill>
                <a:latin typeface="Gill Sans"/>
                <a:cs typeface="Gill Sans"/>
              </a:rPr>
              <a:t>s encourage students across the world to become active, compassionate and lifelong learners who understand that other people, with their differences, can also be right.</a:t>
            </a:r>
            <a:r>
              <a:rPr lang="en-GB" dirty="0" smtClean="0">
                <a:solidFill>
                  <a:srgbClr val="000000"/>
                </a:solidFill>
                <a:latin typeface="Gill Sans"/>
                <a:cs typeface="Gill Sans"/>
              </a:rPr>
              <a:t>”</a:t>
            </a:r>
            <a:endParaRPr lang="en-US" dirty="0">
              <a:solidFill>
                <a:srgbClr val="000000"/>
              </a:solidFill>
              <a:latin typeface="Gill Sans"/>
              <a:cs typeface="Gill Sans"/>
            </a:endParaRPr>
          </a:p>
        </p:txBody>
      </p:sp>
      <p:sp>
        <p:nvSpPr>
          <p:cNvPr id="4" name="Title 1"/>
          <p:cNvSpPr txBox="1">
            <a:spLocks/>
          </p:cNvSpPr>
          <p:nvPr/>
        </p:nvSpPr>
        <p:spPr>
          <a:xfrm>
            <a:off x="457200" y="914400"/>
            <a:ext cx="8403020" cy="685800"/>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r>
              <a:rPr lang="en-US" dirty="0" smtClean="0">
                <a:solidFill>
                  <a:schemeClr val="accent4">
                    <a:lumMod val="75000"/>
                  </a:schemeClr>
                </a:solidFill>
              </a:rPr>
              <a:t>IBO is motivated by a mission to create a better world through education.</a:t>
            </a:r>
            <a:endParaRPr lang="en-US" dirty="0">
              <a:solidFill>
                <a:schemeClr val="accent4">
                  <a:lumMod val="75000"/>
                </a:schemeClr>
              </a:solidFill>
            </a:endParaRPr>
          </a:p>
        </p:txBody>
      </p:sp>
    </p:spTree>
    <p:extLst>
      <p:ext uri="{BB962C8B-B14F-4D97-AF65-F5344CB8AC3E}">
        <p14:creationId xmlns:p14="http://schemas.microsoft.com/office/powerpoint/2010/main" val="365733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04800"/>
            <a:ext cx="9144000" cy="762000"/>
          </a:xfrm>
        </p:spPr>
        <p:txBody>
          <a:bodyPr/>
          <a:lstStyle/>
          <a:p>
            <a:pPr algn="ctr"/>
            <a:r>
              <a:rPr lang="en-US" sz="4400" dirty="0" smtClean="0">
                <a:solidFill>
                  <a:schemeClr val="tx1"/>
                </a:solidFill>
              </a:rPr>
              <a:t>IB is Internationally-focused</a:t>
            </a:r>
            <a:endParaRPr lang="en-US" sz="4400" dirty="0">
              <a:solidFill>
                <a:schemeClr val="tx1"/>
              </a:solidFill>
            </a:endParaRPr>
          </a:p>
          <a:p>
            <a:endParaRPr lang="en-US" dirty="0"/>
          </a:p>
        </p:txBody>
      </p:sp>
      <p:pic>
        <p:nvPicPr>
          <p:cNvPr id="6" name="Content Placeholder 4" descr="internationalism.gif"/>
          <p:cNvPicPr>
            <a:picLocks noChangeAspect="1"/>
          </p:cNvPicPr>
          <p:nvPr/>
        </p:nvPicPr>
        <p:blipFill>
          <a:blip r:embed="rId3"/>
          <a:srcRect t="-33591" b="-33591"/>
          <a:stretch>
            <a:fillRect/>
          </a:stretch>
        </p:blipFill>
        <p:spPr>
          <a:xfrm>
            <a:off x="0" y="1981200"/>
            <a:ext cx="91440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2392063"/>
      </p:ext>
    </p:extLst>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0000"/>
                </a:solidFill>
                <a:latin typeface="Gill Sans"/>
                <a:cs typeface="Gill Sans"/>
              </a:rPr>
              <a:t>Internationalism: what it means</a:t>
            </a:r>
            <a:endParaRPr lang="en-US" dirty="0"/>
          </a:p>
        </p:txBody>
      </p:sp>
      <p:sp>
        <p:nvSpPr>
          <p:cNvPr id="3" name="Content Placeholder 2"/>
          <p:cNvSpPr>
            <a:spLocks noGrp="1"/>
          </p:cNvSpPr>
          <p:nvPr>
            <p:ph idx="1"/>
          </p:nvPr>
        </p:nvSpPr>
        <p:spPr/>
        <p:txBody>
          <a:bodyPr/>
          <a:lstStyle/>
          <a:p>
            <a:pPr marL="0" indent="0">
              <a:spcAft>
                <a:spcPts val="1200"/>
              </a:spcAft>
            </a:pPr>
            <a:r>
              <a:rPr lang="en-US" sz="2000" dirty="0">
                <a:solidFill>
                  <a:srgbClr val="000000"/>
                </a:solidFill>
                <a:latin typeface="Gill Sans"/>
                <a:cs typeface="Gill Sans"/>
              </a:rPr>
              <a:t>From the IB perspective, internationalism is the development of  responsible citizens of the world with young people who are active participants in their local and national communities, as well as in the broader international community. </a:t>
            </a:r>
          </a:p>
          <a:p>
            <a:pPr marL="0" indent="0">
              <a:spcAft>
                <a:spcPts val="1200"/>
              </a:spcAft>
            </a:pPr>
            <a:r>
              <a:rPr lang="en-US" sz="2000" dirty="0">
                <a:solidFill>
                  <a:srgbClr val="000000"/>
                </a:solidFill>
                <a:latin typeface="Gill Sans"/>
                <a:cs typeface="Gill Sans"/>
              </a:rPr>
              <a:t>Internationalism includes:</a:t>
            </a:r>
          </a:p>
          <a:p>
            <a:pPr lvl="2"/>
            <a:r>
              <a:rPr lang="en-US" sz="2000" dirty="0">
                <a:solidFill>
                  <a:srgbClr val="000000"/>
                </a:solidFill>
                <a:latin typeface="Gill Sans"/>
                <a:cs typeface="Gill Sans"/>
              </a:rPr>
              <a:t>Genuine awareness of the interdependence of countries and peoples.</a:t>
            </a:r>
          </a:p>
          <a:p>
            <a:pPr lvl="2"/>
            <a:r>
              <a:rPr lang="en-US" sz="2000" dirty="0">
                <a:solidFill>
                  <a:srgbClr val="000000"/>
                </a:solidFill>
                <a:latin typeface="Gill Sans"/>
                <a:cs typeface="Gill Sans"/>
              </a:rPr>
              <a:t>Ability to see one’s own culture, language and nation in a global perspective</a:t>
            </a:r>
          </a:p>
          <a:p>
            <a:pPr lvl="2"/>
            <a:r>
              <a:rPr lang="en-US" sz="2000" dirty="0">
                <a:solidFill>
                  <a:srgbClr val="000000"/>
                </a:solidFill>
                <a:latin typeface="Gill Sans"/>
                <a:cs typeface="Gill Sans"/>
              </a:rPr>
              <a:t>Ability to recognize and rejoice in </a:t>
            </a:r>
            <a:r>
              <a:rPr lang="en-US" sz="2000" dirty="0" smtClean="0">
                <a:solidFill>
                  <a:srgbClr val="000000"/>
                </a:solidFill>
                <a:latin typeface="Gill Sans"/>
                <a:cs typeface="Gill Sans"/>
              </a:rPr>
              <a:t>diversity</a:t>
            </a:r>
            <a:endParaRPr lang="en-US" sz="2000" dirty="0">
              <a:solidFill>
                <a:srgbClr val="000000"/>
              </a:solidFill>
              <a:latin typeface="Gill Sans"/>
              <a:cs typeface="Gill Sans"/>
            </a:endParaRPr>
          </a:p>
        </p:txBody>
      </p:sp>
    </p:spTree>
    <p:extLst>
      <p:ext uri="{BB962C8B-B14F-4D97-AF65-F5344CB8AC3E}">
        <p14:creationId xmlns:p14="http://schemas.microsoft.com/office/powerpoint/2010/main" val="30528689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 is student-centered</a:t>
            </a:r>
            <a:endParaRPr lang="en-US" dirty="0"/>
          </a:p>
        </p:txBody>
      </p:sp>
      <p:pic>
        <p:nvPicPr>
          <p:cNvPr id="4" name="Picture 2" descr="19891018"/>
          <p:cNvPicPr>
            <a:picLocks noGrp="1" noChangeAspect="1" noChangeArrowheads="1"/>
          </p:cNvPicPr>
          <p:nvPr>
            <p:ph idx="1"/>
          </p:nvPr>
        </p:nvPicPr>
        <p:blipFill>
          <a:blip r:embed="rId2"/>
          <a:srcRect/>
          <a:stretch>
            <a:fillRect/>
          </a:stretch>
        </p:blipFill>
        <p:spPr>
          <a:xfrm>
            <a:off x="0" y="2057400"/>
            <a:ext cx="9144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597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0000"/>
                </a:solidFill>
                <a:latin typeface="Gill Sans"/>
                <a:cs typeface="Gill Sans"/>
              </a:rPr>
              <a:t>Student-centered: what it means</a:t>
            </a:r>
            <a:endParaRPr lang="en-US" dirty="0"/>
          </a:p>
        </p:txBody>
      </p:sp>
      <p:sp>
        <p:nvSpPr>
          <p:cNvPr id="3" name="Content Placeholder 2"/>
          <p:cNvSpPr>
            <a:spLocks noGrp="1"/>
          </p:cNvSpPr>
          <p:nvPr>
            <p:ph idx="1"/>
          </p:nvPr>
        </p:nvSpPr>
        <p:spPr/>
        <p:txBody>
          <a:bodyPr/>
          <a:lstStyle/>
          <a:p>
            <a:r>
              <a:rPr lang="en-US" sz="2400" dirty="0">
                <a:solidFill>
                  <a:srgbClr val="000000"/>
                </a:solidFill>
                <a:latin typeface="Gill Sans"/>
                <a:cs typeface="Gill Sans"/>
              </a:rPr>
              <a:t>An IB teacher makes use of the knowledge and understanding that students bring with them to the classroom and aims to ignite a sense of wonder about learning and knowledge. </a:t>
            </a:r>
          </a:p>
          <a:p>
            <a:endParaRPr lang="en-US" sz="2400" dirty="0">
              <a:solidFill>
                <a:srgbClr val="000000"/>
              </a:solidFill>
              <a:latin typeface="Gill Sans"/>
              <a:cs typeface="Gill Sans"/>
            </a:endParaRPr>
          </a:p>
          <a:p>
            <a:pPr>
              <a:spcBef>
                <a:spcPct val="0"/>
              </a:spcBef>
            </a:pPr>
            <a:r>
              <a:rPr lang="en-US" sz="2400" dirty="0">
                <a:solidFill>
                  <a:srgbClr val="000000"/>
                </a:solidFill>
                <a:latin typeface="Gill Sans"/>
                <a:cs typeface="Gill Sans"/>
              </a:rPr>
              <a:t>“Learning can only occur if students’ current understanding is challenged. It encourages teaching for understanding”</a:t>
            </a:r>
          </a:p>
          <a:p>
            <a:pPr lvl="1">
              <a:spcBef>
                <a:spcPct val="0"/>
              </a:spcBef>
            </a:pPr>
            <a:r>
              <a:rPr lang="en-US" sz="1600" dirty="0">
                <a:solidFill>
                  <a:srgbClr val="000000"/>
                </a:solidFill>
                <a:latin typeface="Gill Sans"/>
                <a:cs typeface="Gill Sans"/>
              </a:rPr>
              <a:t>Tristian Stobie, </a:t>
            </a:r>
            <a:r>
              <a:rPr lang="en-US" sz="1600" i="1" dirty="0">
                <a:solidFill>
                  <a:srgbClr val="000000"/>
                </a:solidFill>
                <a:latin typeface="Gill Sans"/>
                <a:cs typeface="Gill Sans"/>
              </a:rPr>
              <a:t>Head of Diploma program development, IB</a:t>
            </a:r>
            <a:endParaRPr lang="en-US" sz="2000" dirty="0">
              <a:solidFill>
                <a:srgbClr val="000000"/>
              </a:solidFill>
              <a:latin typeface="Gill Sans"/>
              <a:cs typeface="Gill Sans"/>
            </a:endParaRPr>
          </a:p>
          <a:p>
            <a:endParaRPr lang="en-US" sz="2400" dirty="0">
              <a:solidFill>
                <a:srgbClr val="000000"/>
              </a:solidFill>
              <a:latin typeface="Gill Sans"/>
              <a:cs typeface="Gill Sans"/>
            </a:endParaRPr>
          </a:p>
          <a:p>
            <a:r>
              <a:rPr lang="en-US" sz="2400" dirty="0">
                <a:solidFill>
                  <a:srgbClr val="000000"/>
                </a:solidFill>
                <a:latin typeface="Gill Sans"/>
                <a:cs typeface="Gill Sans"/>
              </a:rPr>
              <a:t>Focuses on the learner </a:t>
            </a:r>
            <a:r>
              <a:rPr lang="en-US" sz="2400" dirty="0" smtClean="0">
                <a:solidFill>
                  <a:srgbClr val="000000"/>
                </a:solidFill>
                <a:latin typeface="Gill Sans"/>
                <a:cs typeface="Gill Sans"/>
              </a:rPr>
              <a:t>profile</a:t>
            </a:r>
            <a:endParaRPr lang="en-US" sz="2400" dirty="0">
              <a:solidFill>
                <a:srgbClr val="000000"/>
              </a:solidFill>
              <a:latin typeface="Gill Sans"/>
              <a:cs typeface="Gill Sans"/>
            </a:endParaRPr>
          </a:p>
        </p:txBody>
      </p:sp>
    </p:spTree>
    <p:extLst>
      <p:ext uri="{BB962C8B-B14F-4D97-AF65-F5344CB8AC3E}">
        <p14:creationId xmlns:p14="http://schemas.microsoft.com/office/powerpoint/2010/main" val="308682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04800"/>
            <a:ext cx="9144000" cy="762000"/>
          </a:xfrm>
        </p:spPr>
        <p:txBody>
          <a:bodyPr/>
          <a:lstStyle/>
          <a:p>
            <a:pPr algn="ctr"/>
            <a:r>
              <a:rPr lang="en-US" sz="4400" dirty="0" smtClean="0">
                <a:solidFill>
                  <a:schemeClr val="tx1"/>
                </a:solidFill>
              </a:rPr>
              <a:t>The Learner Profile</a:t>
            </a:r>
            <a:endParaRPr lang="en-US" sz="4400" dirty="0">
              <a:solidFill>
                <a:schemeClr val="tx1"/>
              </a:solidFill>
            </a:endParaRPr>
          </a:p>
          <a:p>
            <a:endParaRPr lang="en-US" dirty="0"/>
          </a:p>
        </p:txBody>
      </p:sp>
      <p:pic>
        <p:nvPicPr>
          <p:cNvPr id="4" name="Picture 5" descr="19881021"/>
          <p:cNvPicPr>
            <a:picLocks noChangeAspect="1" noChangeArrowheads="1"/>
          </p:cNvPicPr>
          <p:nvPr/>
        </p:nvPicPr>
        <p:blipFill>
          <a:blip r:embed="rId3"/>
          <a:srcRect/>
          <a:stretch>
            <a:fillRect/>
          </a:stretch>
        </p:blipFill>
        <p:spPr>
          <a:xfrm>
            <a:off x="0" y="1981199"/>
            <a:ext cx="9144000" cy="3068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720057"/>
      </p:ext>
    </p:extLst>
  </p:cSld>
  <p:clrMapOvr>
    <a:masterClrMapping/>
  </p:clrMapOvr>
  <mc:AlternateContent xmlns:mc="http://schemas.openxmlformats.org/markup-compatibility/2006">
    <mc:Choice xmlns:p14="http://schemas.microsoft.com/office/powerpoint/2010/main" Requires="p14">
      <p:transition spd="slow" p14:dur="2500">
        <p14:vortex/>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2053</Words>
  <Application>Microsoft Macintosh PowerPoint</Application>
  <PresentationFormat>On-screen Show (4:3)</PresentationFormat>
  <Paragraphs>217</Paragraphs>
  <Slides>39</Slides>
  <Notes>13</Notes>
  <HiddenSlides>13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Introducing PowerPoint 2011</vt:lpstr>
      <vt:lpstr>Document</vt:lpstr>
      <vt:lpstr>Jakarta Multicultural School IB Diploma Program</vt:lpstr>
      <vt:lpstr>I think, therefore IB</vt:lpstr>
      <vt:lpstr>Introduction to the International Baccalaureate</vt:lpstr>
      <vt:lpstr>Organization: What is the IBO mission?</vt:lpstr>
      <vt:lpstr>PowerPoint Presentation</vt:lpstr>
      <vt:lpstr>Internationalism: what it means</vt:lpstr>
      <vt:lpstr>IB is student-centered</vt:lpstr>
      <vt:lpstr>Student-centered: what it means</vt:lpstr>
      <vt:lpstr>PowerPoint Presentation</vt:lpstr>
      <vt:lpstr>What is the Learner Profile?</vt:lpstr>
      <vt:lpstr>They develop their natural curiosity. They acquire the skills necessary to conduct inquiry and research and show independence in learning. They actively enjoy learning and this love of learning will be sustained throughout their lives.</vt:lpstr>
      <vt:lpstr>They explore concepts, ideas and issues that have local and global significance. In so doing, they acquire in-depth knowledge and develop understanding across a broad and balanced range of disciplines.</vt:lpstr>
      <vt:lpstr>They exercise initiative in applying thinking skills critically and creatively to recognize and approach complex problems, and make reasoned, ethical decisions.</vt:lpstr>
      <vt:lpstr>PowerPoint Presentation</vt:lpstr>
      <vt:lpstr>They act with integrity and honesty, with a strong sense of fairness, justice and respect for the dignity of the individual, groups and communities. They take responsibility for their own actions and the consequences that accompany them.</vt:lpstr>
      <vt:lpstr>They understand and appreciate their own cultures and personal histories, and are open to the perspectives, values and traditions of other individuals and communities. They are accustomed to seeking and evaluating a range of points of view, and are willing to grow from the experience.</vt:lpstr>
      <vt:lpstr>They show empathy, compassion and respect towards the needs and feelings of others. They have a personal commitment to service, and act to make a positive difference to the lives of others and to the environment.</vt:lpstr>
      <vt:lpstr>They approach unfamiliar situations and uncertainty with courage and forethought, and have the independence of spirit to explore new roles, ideas and strategies. They are brave and articulate in defending their beliefs.</vt:lpstr>
      <vt:lpstr>They give thoughtful consideration to their own learning and experience. They are able to assess and understand their strengths and limitations in order to support their learning and personal development.</vt:lpstr>
      <vt:lpstr>They understand the importance of intellectual, physical and emotional balance to achieve personal well-being for themselves and others.</vt:lpstr>
      <vt:lpstr>PowerPoint Presentation</vt:lpstr>
      <vt:lpstr>Organization: What does the IBO offer?</vt:lpstr>
      <vt:lpstr>Programs: What makes the DP unique?</vt:lpstr>
      <vt:lpstr>Programs: What makes the DP special?</vt:lpstr>
      <vt:lpstr>Curriculum: What does the DP curriculum contain?  The curriculum contains six subject groups together with a core made up of three separate parts</vt:lpstr>
      <vt:lpstr>Curriculum: What does the DP curriculum contain?  The curriculum contains six subject groups together with a core made up of three separate parts</vt:lpstr>
      <vt:lpstr>Curriculum: What does the DP curriculum contain?  The curriculum contains six subject groups together with a core made up of three separate parts</vt:lpstr>
      <vt:lpstr>Curriculum: What does the DP curriculum contain? The core requirements — Extended Essay (EE)</vt:lpstr>
      <vt:lpstr>Curriculum: What does the DP curriculum contain? The core requirements — Theory of Knowledge (TOK)</vt:lpstr>
      <vt:lpstr>Curriculum: What does the DP curriculum contain? The core requirements — Creativity, Activity, Service (CAS)</vt:lpstr>
      <vt:lpstr>Earning the IB Diploma</vt:lpstr>
      <vt:lpstr>Earning the IB Diploma</vt:lpstr>
      <vt:lpstr>Academic Program: JMS High School</vt:lpstr>
      <vt:lpstr>What should I Choose?</vt:lpstr>
      <vt:lpstr>Required Subjects</vt:lpstr>
      <vt:lpstr>When will subject selection occur?</vt:lpstr>
      <vt:lpstr>Visit to Sampoerna University will be on March 6th, 2017</vt:lpstr>
      <vt:lpstr>Questions?</vt:lpstr>
      <vt:lpstr>If you have any questions please feel free to contact me at: corey.allison@jimsch.org</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2017-02-22T10:20:28Z</dcterms:modified>
</cp:coreProperties>
</file>