
<file path=[Content_Types].xml><?xml version="1.0" encoding="utf-8"?>
<Types xmlns="http://schemas.openxmlformats.org/package/2006/content-types">
  <Default Extension="xml" ContentType="application/xml"/>
  <Default Extension="jpg" ContentType="image/jpeg"/>
  <Default Extension="tiff" ContentType="image/tiff"/>
  <Default Extension="emf" ContentType="image/x-emf"/>
  <Default Extension="jpe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98" r:id="rId34"/>
    <p:sldId id="297" r:id="rId35"/>
    <p:sldId id="288" r:id="rId36"/>
    <p:sldId id="289" r:id="rId37"/>
    <p:sldId id="290" r:id="rId38"/>
    <p:sldId id="291" r:id="rId39"/>
    <p:sldId id="292" r:id="rId40"/>
    <p:sldId id="293" r:id="rId41"/>
    <p:sldId id="294" r:id="rId42"/>
    <p:sldId id="295" r:id="rId43"/>
    <p:sldId id="296" r:id="rId44"/>
    <p:sldId id="300"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BA4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104" y="-384"/>
      </p:cViewPr>
      <p:guideLst>
        <p:guide orient="horz" pos="216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92245" y="4497935"/>
            <a:ext cx="6099050" cy="859205"/>
          </a:xfrm>
        </p:spPr>
        <p:txBody>
          <a:bodyPr>
            <a:normAutofit/>
          </a:bodyPr>
          <a:lstStyle>
            <a:lvl1pPr algn="l">
              <a:defRPr sz="3600">
                <a:solidFill>
                  <a:srgbClr val="FF00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272275" y="5414165"/>
            <a:ext cx="6400800" cy="835455"/>
          </a:xfrm>
        </p:spPr>
        <p:txBody>
          <a:bodyPr>
            <a:normAutofit/>
          </a:bodyPr>
          <a:lstStyle>
            <a:lvl1pPr marL="0" indent="0" algn="l">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11/15/16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11/15/16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11/15/16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11/15/16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6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800">
                <a:solidFill>
                  <a:srgbClr val="FF0000"/>
                </a:solidFill>
              </a:defRPr>
            </a:lvl1pPr>
            <a:lvl2pPr>
              <a:defRPr>
                <a:solidFill>
                  <a:srgbClr val="FF0000"/>
                </a:solidFill>
              </a:defRPr>
            </a:lvl2pPr>
            <a:lvl3pPr>
              <a:defRPr>
                <a:solidFill>
                  <a:srgbClr val="FF0000"/>
                </a:solidFill>
              </a:defRPr>
            </a:lvl3pPr>
            <a:lvl4pPr>
              <a:defRPr>
                <a:solidFill>
                  <a:srgbClr val="FF0000"/>
                </a:solidFill>
              </a:defRPr>
            </a:lvl4pPr>
            <a:lvl5pPr>
              <a:defRPr>
                <a:solidFill>
                  <a:srgbClr val="FF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11/15/16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1138425"/>
            <a:ext cx="6710784" cy="1143000"/>
          </a:xfrm>
        </p:spPr>
        <p:txBody>
          <a:bodyPr>
            <a:normAutofit/>
          </a:bodyPr>
          <a:lstStyle>
            <a:lvl1pPr algn="l">
              <a:defRPr sz="3600">
                <a:solidFill>
                  <a:srgbClr val="FF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48965" y="2307623"/>
            <a:ext cx="6710784" cy="4275740"/>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11/15/16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11/15/16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074F12-AA26-4AC8-9962-C36BB8F32554}" type="datetimeFigureOut">
              <a:rPr lang="en-US" smtClean="0"/>
              <a:pPr/>
              <a:t>11/15/16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60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443835"/>
            <a:ext cx="4040188" cy="639762"/>
          </a:xfrm>
        </p:spPr>
        <p:txBody>
          <a:bodyPr anchor="b"/>
          <a:lstStyle>
            <a:lvl1pPr marL="0" indent="0">
              <a:buNone/>
              <a:defRPr sz="2400" b="1">
                <a:solidFill>
                  <a:srgbClr val="FF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073697"/>
            <a:ext cx="4040188" cy="3798583"/>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443835"/>
            <a:ext cx="4041775" cy="639762"/>
          </a:xfrm>
        </p:spPr>
        <p:txBody>
          <a:bodyPr anchor="b"/>
          <a:lstStyle>
            <a:lvl1pPr marL="0" indent="0">
              <a:buNone/>
              <a:defRPr sz="2400" b="1">
                <a:solidFill>
                  <a:srgbClr val="FF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073697"/>
            <a:ext cx="4041775" cy="3798583"/>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53074F12-AA26-4AC8-9962-C36BB8F32554}" type="datetimeFigureOut">
              <a:rPr lang="en-US" smtClean="0"/>
              <a:pPr/>
              <a:t>11/15/16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74F12-AA26-4AC8-9962-C36BB8F32554}" type="datetimeFigureOut">
              <a:rPr lang="en-US" smtClean="0"/>
              <a:pPr/>
              <a:t>11/15/16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11/15/16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11/15/16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11/15/16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tif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Nile Civilizations</a:t>
            </a:r>
            <a:endParaRPr lang="en-US" dirty="0"/>
          </a:p>
        </p:txBody>
      </p:sp>
      <p:sp>
        <p:nvSpPr>
          <p:cNvPr id="3" name="Subtitle 2"/>
          <p:cNvSpPr>
            <a:spLocks noGrp="1"/>
          </p:cNvSpPr>
          <p:nvPr>
            <p:ph type="subTitle" idx="1"/>
          </p:nvPr>
        </p:nvSpPr>
        <p:spPr/>
        <p:txBody>
          <a:bodyPr/>
          <a:lstStyle/>
          <a:p>
            <a:r>
              <a:rPr lang="en-US" dirty="0" smtClean="0"/>
              <a:t>5000 BC – AD 300</a:t>
            </a:r>
            <a:endParaRPr lang="en-US" dirty="0"/>
          </a:p>
        </p:txBody>
      </p:sp>
    </p:spTree>
    <p:extLst>
      <p:ext uri="{BB962C8B-B14F-4D97-AF65-F5344CB8AC3E}">
        <p14:creationId xmlns:p14="http://schemas.microsoft.com/office/powerpoint/2010/main" val="36392037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400" dirty="0" smtClean="0"/>
              <a:t>Geography and Early Egypt</a:t>
            </a:r>
            <a:endParaRPr lang="en-US" sz="4400" dirty="0"/>
          </a:p>
        </p:txBody>
      </p:sp>
      <p:sp>
        <p:nvSpPr>
          <p:cNvPr id="3" name="Content Placeholder 2"/>
          <p:cNvSpPr>
            <a:spLocks noGrp="1"/>
          </p:cNvSpPr>
          <p:nvPr>
            <p:ph idx="1"/>
          </p:nvPr>
        </p:nvSpPr>
        <p:spPr>
          <a:xfrm>
            <a:off x="143555" y="1600200"/>
            <a:ext cx="8856890" cy="5035605"/>
          </a:xfrm>
        </p:spPr>
        <p:txBody>
          <a:bodyPr>
            <a:normAutofit lnSpcReduction="10000"/>
          </a:bodyPr>
          <a:lstStyle/>
          <a:p>
            <a:r>
              <a:rPr lang="en-US" sz="3600" dirty="0"/>
              <a:t>As Herodotus noted, the Nile is the most important </a:t>
            </a:r>
            <a:r>
              <a:rPr lang="en-US" sz="3600" dirty="0" smtClean="0"/>
              <a:t>physical </a:t>
            </a:r>
            <a:r>
              <a:rPr lang="en-US" sz="3600" dirty="0"/>
              <a:t>feature in Egypt. </a:t>
            </a:r>
            <a:endParaRPr lang="en-US" sz="3600" dirty="0" smtClean="0"/>
          </a:p>
          <a:p>
            <a:r>
              <a:rPr lang="en-US" sz="3600" dirty="0" smtClean="0"/>
              <a:t>The </a:t>
            </a:r>
            <a:r>
              <a:rPr lang="en-US" sz="3600" dirty="0"/>
              <a:t>river, the longest in the world, flows more than 4,000 miles through north Africa. </a:t>
            </a:r>
            <a:endParaRPr lang="en-US" sz="3600" dirty="0" smtClean="0"/>
          </a:p>
          <a:p>
            <a:r>
              <a:rPr lang="en-US" sz="3600" dirty="0" smtClean="0"/>
              <a:t>For </a:t>
            </a:r>
            <a:r>
              <a:rPr lang="en-US" sz="3600" dirty="0"/>
              <a:t>much of this length, the river flows through the Sahara, the world’s largest desert. </a:t>
            </a:r>
            <a:endParaRPr lang="en-US" sz="3600" dirty="0" smtClean="0"/>
          </a:p>
          <a:p>
            <a:r>
              <a:rPr lang="en-US" sz="3600" dirty="0" smtClean="0"/>
              <a:t>Without </a:t>
            </a:r>
            <a:r>
              <a:rPr lang="en-US" sz="3600" dirty="0"/>
              <a:t>the Nile’s waters, no one could live there. </a:t>
            </a:r>
          </a:p>
          <a:p>
            <a:endParaRPr lang="en-US" sz="3600" dirty="0"/>
          </a:p>
        </p:txBody>
      </p:sp>
    </p:spTree>
    <p:extLst>
      <p:ext uri="{BB962C8B-B14F-4D97-AF65-F5344CB8AC3E}">
        <p14:creationId xmlns:p14="http://schemas.microsoft.com/office/powerpoint/2010/main" val="384092689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400" dirty="0" smtClean="0"/>
              <a:t>The Geography of Egypt</a:t>
            </a:r>
            <a:endParaRPr lang="en-US" sz="4400" dirty="0"/>
          </a:p>
        </p:txBody>
      </p:sp>
      <p:sp>
        <p:nvSpPr>
          <p:cNvPr id="3" name="Content Placeholder 2"/>
          <p:cNvSpPr>
            <a:spLocks noGrp="1"/>
          </p:cNvSpPr>
          <p:nvPr>
            <p:ph idx="1"/>
          </p:nvPr>
        </p:nvSpPr>
        <p:spPr>
          <a:xfrm>
            <a:off x="143555" y="1600200"/>
            <a:ext cx="8856890" cy="5035605"/>
          </a:xfrm>
        </p:spPr>
        <p:txBody>
          <a:bodyPr>
            <a:normAutofit/>
          </a:bodyPr>
          <a:lstStyle/>
          <a:p>
            <a:r>
              <a:rPr lang="en-US" sz="3600" dirty="0"/>
              <a:t>Like the Tigris and Euphrates in Mesopotamia, the Nile flooded every year. </a:t>
            </a:r>
            <a:endParaRPr lang="en-US" sz="3600" dirty="0" smtClean="0"/>
          </a:p>
          <a:p>
            <a:r>
              <a:rPr lang="en-US" sz="3600" dirty="0" smtClean="0"/>
              <a:t>Unlike </a:t>
            </a:r>
            <a:r>
              <a:rPr lang="en-US" sz="3600" dirty="0"/>
              <a:t>floods on the </a:t>
            </a:r>
            <a:r>
              <a:rPr lang="en-US" sz="3600" dirty="0" smtClean="0"/>
              <a:t>Mesopotamian </a:t>
            </a:r>
            <a:r>
              <a:rPr lang="en-US" sz="3600" dirty="0"/>
              <a:t>rivers, however, the Nile’s floods were predictable. </a:t>
            </a:r>
            <a:endParaRPr lang="en-US" sz="3600" dirty="0" smtClean="0"/>
          </a:p>
          <a:p>
            <a:r>
              <a:rPr lang="en-US" sz="3600" dirty="0" smtClean="0"/>
              <a:t>These </a:t>
            </a:r>
            <a:r>
              <a:rPr lang="en-US" sz="3600" dirty="0"/>
              <a:t>floods occurred every year when spring rains fed the river’s sources south of Egypt. </a:t>
            </a:r>
            <a:endParaRPr lang="en-US" sz="3600" dirty="0" smtClean="0"/>
          </a:p>
        </p:txBody>
      </p:sp>
    </p:spTree>
    <p:extLst>
      <p:ext uri="{BB962C8B-B14F-4D97-AF65-F5344CB8AC3E}">
        <p14:creationId xmlns:p14="http://schemas.microsoft.com/office/powerpoint/2010/main" val="246850073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400" dirty="0" smtClean="0"/>
              <a:t>The Geography of Egypt</a:t>
            </a:r>
            <a:endParaRPr lang="en-US" sz="4400" dirty="0"/>
          </a:p>
        </p:txBody>
      </p:sp>
      <p:sp>
        <p:nvSpPr>
          <p:cNvPr id="3" name="Content Placeholder 2"/>
          <p:cNvSpPr>
            <a:spLocks noGrp="1"/>
          </p:cNvSpPr>
          <p:nvPr>
            <p:ph idx="1"/>
          </p:nvPr>
        </p:nvSpPr>
        <p:spPr>
          <a:xfrm>
            <a:off x="143555" y="1600200"/>
            <a:ext cx="8856890" cy="5035605"/>
          </a:xfrm>
        </p:spPr>
        <p:txBody>
          <a:bodyPr>
            <a:normAutofit/>
          </a:bodyPr>
          <a:lstStyle/>
          <a:p>
            <a:r>
              <a:rPr lang="en-US" sz="3600" dirty="0" smtClean="0"/>
              <a:t>The </a:t>
            </a:r>
            <a:r>
              <a:rPr lang="en-US" sz="3600" dirty="0"/>
              <a:t>floodwaters that poured over the river’s banks covered the surrounding land with a rich black silt. </a:t>
            </a:r>
            <a:endParaRPr lang="en-US" sz="3600" dirty="0" smtClean="0"/>
          </a:p>
          <a:p>
            <a:r>
              <a:rPr lang="en-US" sz="3600" dirty="0" smtClean="0"/>
              <a:t>Because </a:t>
            </a:r>
            <a:r>
              <a:rPr lang="en-US" sz="3600" dirty="0"/>
              <a:t>of these floods, a narrow band of fertile soil stretched all along the Nile. </a:t>
            </a:r>
            <a:endParaRPr lang="en-US" sz="3600" dirty="0" smtClean="0"/>
          </a:p>
          <a:p>
            <a:r>
              <a:rPr lang="en-US" sz="3600" dirty="0" smtClean="0"/>
              <a:t>It </a:t>
            </a:r>
            <a:r>
              <a:rPr lang="en-US" sz="3600" dirty="0"/>
              <a:t>was in this band that Egyptian </a:t>
            </a:r>
            <a:r>
              <a:rPr lang="en-US" sz="3600" dirty="0" smtClean="0"/>
              <a:t>civilization </a:t>
            </a:r>
            <a:r>
              <a:rPr lang="en-US" sz="3600" dirty="0"/>
              <a:t>developed. </a:t>
            </a:r>
          </a:p>
          <a:p>
            <a:endParaRPr lang="en-US" sz="3600" dirty="0"/>
          </a:p>
        </p:txBody>
      </p:sp>
    </p:spTree>
    <p:extLst>
      <p:ext uri="{BB962C8B-B14F-4D97-AF65-F5344CB8AC3E}">
        <p14:creationId xmlns:p14="http://schemas.microsoft.com/office/powerpoint/2010/main" val="112204777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400" dirty="0" smtClean="0"/>
              <a:t>The Geography of Egypt</a:t>
            </a:r>
            <a:endParaRPr lang="en-US" sz="4400" dirty="0"/>
          </a:p>
        </p:txBody>
      </p:sp>
      <p:sp>
        <p:nvSpPr>
          <p:cNvPr id="3" name="Content Placeholder 2"/>
          <p:cNvSpPr>
            <a:spLocks noGrp="1"/>
          </p:cNvSpPr>
          <p:nvPr>
            <p:ph idx="1"/>
          </p:nvPr>
        </p:nvSpPr>
        <p:spPr>
          <a:xfrm>
            <a:off x="143555" y="1600200"/>
            <a:ext cx="8856890" cy="5035605"/>
          </a:xfrm>
        </p:spPr>
        <p:txBody>
          <a:bodyPr>
            <a:normAutofit/>
          </a:bodyPr>
          <a:lstStyle/>
          <a:p>
            <a:r>
              <a:rPr lang="en-US" sz="3600" dirty="0"/>
              <a:t>The richest and most fertile soils in all Egypt were found in the Nile Delta</a:t>
            </a:r>
            <a:r>
              <a:rPr lang="en-US" sz="3600" dirty="0" smtClean="0"/>
              <a:t>.</a:t>
            </a:r>
          </a:p>
          <a:p>
            <a:r>
              <a:rPr lang="en-US" sz="3600" dirty="0" smtClean="0"/>
              <a:t>A </a:t>
            </a:r>
            <a:r>
              <a:rPr lang="en-US" sz="3600" b="1" dirty="0">
                <a:solidFill>
                  <a:schemeClr val="bg1"/>
                </a:solidFill>
              </a:rPr>
              <a:t>delta</a:t>
            </a:r>
            <a:r>
              <a:rPr lang="en-US" sz="3600" b="1" dirty="0"/>
              <a:t> </a:t>
            </a:r>
            <a:r>
              <a:rPr lang="en-US" sz="3600" dirty="0"/>
              <a:t>is an area at the mouth of a river, often triangle- shaped, made up of silt deposits. </a:t>
            </a:r>
            <a:endParaRPr lang="en-US" sz="3600" dirty="0" smtClean="0"/>
          </a:p>
          <a:p>
            <a:r>
              <a:rPr lang="en-US" sz="3600" dirty="0" smtClean="0"/>
              <a:t>Because </a:t>
            </a:r>
            <a:r>
              <a:rPr lang="en-US" sz="3600" dirty="0"/>
              <a:t>the Nile is so long and carries so much silt, its delta is one of the largest in the world. </a:t>
            </a:r>
          </a:p>
        </p:txBody>
      </p:sp>
    </p:spTree>
    <p:extLst>
      <p:ext uri="{BB962C8B-B14F-4D97-AF65-F5344CB8AC3E}">
        <p14:creationId xmlns:p14="http://schemas.microsoft.com/office/powerpoint/2010/main" val="420133306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400" dirty="0" smtClean="0"/>
              <a:t>The Geography of Egypt</a:t>
            </a:r>
            <a:endParaRPr lang="en-US" sz="4400" dirty="0"/>
          </a:p>
        </p:txBody>
      </p:sp>
      <p:pic>
        <p:nvPicPr>
          <p:cNvPr id="5" name="Picture 4" descr="20120215-600px-Lower_Egypt-e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5053" y="1438283"/>
            <a:ext cx="5350227" cy="5350227"/>
          </a:xfrm>
          <a:prstGeom prst="rect">
            <a:avLst/>
          </a:prstGeom>
        </p:spPr>
      </p:pic>
    </p:spTree>
    <p:extLst>
      <p:ext uri="{BB962C8B-B14F-4D97-AF65-F5344CB8AC3E}">
        <p14:creationId xmlns:p14="http://schemas.microsoft.com/office/powerpoint/2010/main" val="85379621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400" dirty="0" smtClean="0"/>
              <a:t>The Geography of Egypt</a:t>
            </a:r>
            <a:endParaRPr lang="en-US" sz="4400" dirty="0"/>
          </a:p>
        </p:txBody>
      </p:sp>
      <p:sp>
        <p:nvSpPr>
          <p:cNvPr id="3" name="Content Placeholder 2"/>
          <p:cNvSpPr>
            <a:spLocks noGrp="1"/>
          </p:cNvSpPr>
          <p:nvPr>
            <p:ph idx="1"/>
          </p:nvPr>
        </p:nvSpPr>
        <p:spPr>
          <a:xfrm>
            <a:off x="143555" y="1600200"/>
            <a:ext cx="8856890" cy="5035605"/>
          </a:xfrm>
        </p:spPr>
        <p:txBody>
          <a:bodyPr>
            <a:normAutofit fontScale="92500" lnSpcReduction="10000"/>
          </a:bodyPr>
          <a:lstStyle/>
          <a:p>
            <a:r>
              <a:rPr lang="en-US" sz="3600" dirty="0"/>
              <a:t>The dark color of the Nile river silt gave rise to the Egyptians’ name for their country—the Black Land. </a:t>
            </a:r>
            <a:endParaRPr lang="en-US" sz="3600" dirty="0" smtClean="0"/>
          </a:p>
          <a:p>
            <a:r>
              <a:rPr lang="en-US" sz="3600" dirty="0" smtClean="0"/>
              <a:t>In </a:t>
            </a:r>
            <a:r>
              <a:rPr lang="en-US" sz="3600" dirty="0"/>
              <a:t>contrast, they called the </a:t>
            </a:r>
            <a:r>
              <a:rPr lang="en-US" sz="3600" dirty="0" smtClean="0"/>
              <a:t>surrounding </a:t>
            </a:r>
            <a:r>
              <a:rPr lang="en-US" sz="3600" dirty="0"/>
              <a:t>desert the Red Land</a:t>
            </a:r>
            <a:r>
              <a:rPr lang="en-US" sz="3600" dirty="0" smtClean="0"/>
              <a:t>.</a:t>
            </a:r>
          </a:p>
          <a:p>
            <a:r>
              <a:rPr lang="en-US" sz="3600" dirty="0" smtClean="0"/>
              <a:t>Although </a:t>
            </a:r>
            <a:r>
              <a:rPr lang="en-US" sz="3600" dirty="0"/>
              <a:t>the desert was mostly unlivable wasteland, its presence was something of a comfort to the Egyptians. </a:t>
            </a:r>
            <a:endParaRPr lang="en-US" sz="3600" dirty="0" smtClean="0"/>
          </a:p>
          <a:p>
            <a:r>
              <a:rPr lang="en-US" sz="3600" dirty="0" smtClean="0"/>
              <a:t>The </a:t>
            </a:r>
            <a:r>
              <a:rPr lang="en-US" sz="3600" dirty="0"/>
              <a:t>Sahara was so difficult to cross that it discouraged peoples from invading. </a:t>
            </a:r>
          </a:p>
        </p:txBody>
      </p:sp>
    </p:spTree>
    <p:extLst>
      <p:ext uri="{BB962C8B-B14F-4D97-AF65-F5344CB8AC3E}">
        <p14:creationId xmlns:p14="http://schemas.microsoft.com/office/powerpoint/2010/main" val="85379621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400" dirty="0" smtClean="0"/>
              <a:t>Two Kingdoms</a:t>
            </a:r>
            <a:endParaRPr lang="en-US" sz="4400" dirty="0"/>
          </a:p>
        </p:txBody>
      </p:sp>
      <p:sp>
        <p:nvSpPr>
          <p:cNvPr id="3" name="Content Placeholder 2"/>
          <p:cNvSpPr>
            <a:spLocks noGrp="1"/>
          </p:cNvSpPr>
          <p:nvPr>
            <p:ph idx="1"/>
          </p:nvPr>
        </p:nvSpPr>
        <p:spPr>
          <a:xfrm>
            <a:off x="143555" y="1600200"/>
            <a:ext cx="8856890" cy="5035605"/>
          </a:xfrm>
        </p:spPr>
        <p:txBody>
          <a:bodyPr>
            <a:normAutofit/>
          </a:bodyPr>
          <a:lstStyle/>
          <a:p>
            <a:r>
              <a:rPr lang="en-US" sz="3600" dirty="0"/>
              <a:t>The first farming villages along the Nile appeared as early as 5000 BC. </a:t>
            </a:r>
            <a:endParaRPr lang="en-US" sz="3600" dirty="0" smtClean="0"/>
          </a:p>
          <a:p>
            <a:r>
              <a:rPr lang="en-US" sz="3600" dirty="0" smtClean="0"/>
              <a:t>Over </a:t>
            </a:r>
            <a:r>
              <a:rPr lang="en-US" sz="3600" dirty="0"/>
              <a:t>time, these villages consolidated into two kingdoms. </a:t>
            </a:r>
            <a:endParaRPr lang="en-US" sz="3600" dirty="0" smtClean="0"/>
          </a:p>
          <a:p>
            <a:r>
              <a:rPr lang="en-US" sz="3600" dirty="0" smtClean="0"/>
              <a:t>The </a:t>
            </a:r>
            <a:r>
              <a:rPr lang="en-US" sz="3600" dirty="0"/>
              <a:t>people of these kingdoms spoke different dialects, or versions of the same </a:t>
            </a:r>
            <a:r>
              <a:rPr lang="en-US" sz="3600" dirty="0" smtClean="0"/>
              <a:t>language</a:t>
            </a:r>
            <a:r>
              <a:rPr lang="en-US" sz="3600" dirty="0"/>
              <a:t>, and had different customs. </a:t>
            </a:r>
          </a:p>
        </p:txBody>
      </p:sp>
    </p:spTree>
    <p:extLst>
      <p:ext uri="{BB962C8B-B14F-4D97-AF65-F5344CB8AC3E}">
        <p14:creationId xmlns:p14="http://schemas.microsoft.com/office/powerpoint/2010/main" val="26349544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400" dirty="0" smtClean="0"/>
              <a:t>Two Kingdoms</a:t>
            </a:r>
            <a:endParaRPr lang="en-US" sz="4400" dirty="0"/>
          </a:p>
        </p:txBody>
      </p:sp>
      <p:sp>
        <p:nvSpPr>
          <p:cNvPr id="3" name="Content Placeholder 2"/>
          <p:cNvSpPr>
            <a:spLocks noGrp="1"/>
          </p:cNvSpPr>
          <p:nvPr>
            <p:ph idx="1"/>
          </p:nvPr>
        </p:nvSpPr>
        <p:spPr>
          <a:xfrm>
            <a:off x="143555" y="1600200"/>
            <a:ext cx="8856890" cy="5035605"/>
          </a:xfrm>
        </p:spPr>
        <p:txBody>
          <a:bodyPr>
            <a:normAutofit lnSpcReduction="10000"/>
          </a:bodyPr>
          <a:lstStyle/>
          <a:p>
            <a:r>
              <a:rPr lang="en-US" sz="3600" dirty="0"/>
              <a:t>The northern kingdom, Lower Egypt, was located downriver at the lower end of the Nile. </a:t>
            </a:r>
            <a:endParaRPr lang="en-US" sz="3600" dirty="0" smtClean="0"/>
          </a:p>
          <a:p>
            <a:r>
              <a:rPr lang="en-US" sz="3600" dirty="0" smtClean="0"/>
              <a:t>It </a:t>
            </a:r>
            <a:r>
              <a:rPr lang="en-US" sz="3600" dirty="0"/>
              <a:t>occupied most of the Nile Delta, where the climate was milder than it was in the south. </a:t>
            </a:r>
            <a:endParaRPr lang="en-US" sz="3600" dirty="0" smtClean="0"/>
          </a:p>
          <a:p>
            <a:r>
              <a:rPr lang="en-US" sz="3600" dirty="0" smtClean="0"/>
              <a:t>The </a:t>
            </a:r>
            <a:r>
              <a:rPr lang="en-US" sz="3600" dirty="0"/>
              <a:t>people of Lower Egypt worshipped a cobra goddess, and as a result that snake was a </a:t>
            </a:r>
            <a:r>
              <a:rPr lang="en-US" sz="3600" dirty="0" smtClean="0"/>
              <a:t>symbol </a:t>
            </a:r>
            <a:r>
              <a:rPr lang="en-US" sz="3600" dirty="0"/>
              <a:t>of their kingdom. </a:t>
            </a:r>
          </a:p>
        </p:txBody>
      </p:sp>
    </p:spTree>
    <p:extLst>
      <p:ext uri="{BB962C8B-B14F-4D97-AF65-F5344CB8AC3E}">
        <p14:creationId xmlns:p14="http://schemas.microsoft.com/office/powerpoint/2010/main" val="424732615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400" dirty="0" smtClean="0"/>
              <a:t>Two Kingdoms</a:t>
            </a:r>
            <a:endParaRPr lang="en-US" sz="4400" dirty="0"/>
          </a:p>
        </p:txBody>
      </p:sp>
      <p:sp>
        <p:nvSpPr>
          <p:cNvPr id="3" name="Content Placeholder 2"/>
          <p:cNvSpPr>
            <a:spLocks noGrp="1"/>
          </p:cNvSpPr>
          <p:nvPr>
            <p:ph idx="1"/>
          </p:nvPr>
        </p:nvSpPr>
        <p:spPr>
          <a:xfrm>
            <a:off x="143555" y="1600200"/>
            <a:ext cx="8856890" cy="5035605"/>
          </a:xfrm>
        </p:spPr>
        <p:txBody>
          <a:bodyPr>
            <a:normAutofit/>
          </a:bodyPr>
          <a:lstStyle/>
          <a:p>
            <a:r>
              <a:rPr lang="en-US" sz="3600" dirty="0"/>
              <a:t>South of Lower Egypt was Upper Egypt, which lay along the river’s upper stretches. </a:t>
            </a:r>
            <a:endParaRPr lang="en-US" sz="3600" dirty="0" smtClean="0"/>
          </a:p>
          <a:p>
            <a:r>
              <a:rPr lang="en-US" sz="3600" dirty="0" smtClean="0"/>
              <a:t>It </a:t>
            </a:r>
            <a:r>
              <a:rPr lang="en-US" sz="3600" dirty="0"/>
              <a:t>stretched from south of the delta to about the first cataract. </a:t>
            </a:r>
            <a:endParaRPr lang="en-US" sz="3600" dirty="0" smtClean="0"/>
          </a:p>
          <a:p>
            <a:r>
              <a:rPr lang="en-US" sz="3600" dirty="0" smtClean="0"/>
              <a:t>Upper </a:t>
            </a:r>
            <a:r>
              <a:rPr lang="en-US" sz="3600" dirty="0"/>
              <a:t>Egyptians prayed to a </a:t>
            </a:r>
            <a:r>
              <a:rPr lang="en-US" sz="3600" dirty="0" smtClean="0"/>
              <a:t>vulture </a:t>
            </a:r>
            <a:r>
              <a:rPr lang="en-US" sz="3600" dirty="0"/>
              <a:t>goddess, so a vulture was their symbol. </a:t>
            </a:r>
          </a:p>
        </p:txBody>
      </p:sp>
    </p:spTree>
    <p:extLst>
      <p:ext uri="{BB962C8B-B14F-4D97-AF65-F5344CB8AC3E}">
        <p14:creationId xmlns:p14="http://schemas.microsoft.com/office/powerpoint/2010/main" val="194604101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4.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1425" y="11450"/>
            <a:ext cx="5146535" cy="6858000"/>
          </a:xfrm>
          <a:prstGeom prst="rect">
            <a:avLst/>
          </a:prstGeom>
        </p:spPr>
      </p:pic>
    </p:spTree>
    <p:extLst>
      <p:ext uri="{BB962C8B-B14F-4D97-AF65-F5344CB8AC3E}">
        <p14:creationId xmlns:p14="http://schemas.microsoft.com/office/powerpoint/2010/main" val="151356600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400" dirty="0" smtClean="0"/>
              <a:t>The Big Picture</a:t>
            </a:r>
            <a:endParaRPr lang="en-US" sz="4400" dirty="0"/>
          </a:p>
        </p:txBody>
      </p:sp>
      <p:sp>
        <p:nvSpPr>
          <p:cNvPr id="3" name="Content Placeholder 2"/>
          <p:cNvSpPr>
            <a:spLocks noGrp="1"/>
          </p:cNvSpPr>
          <p:nvPr>
            <p:ph idx="1"/>
          </p:nvPr>
        </p:nvSpPr>
        <p:spPr>
          <a:xfrm>
            <a:off x="457200" y="1600200"/>
            <a:ext cx="8229600" cy="5035605"/>
          </a:xfrm>
        </p:spPr>
        <p:txBody>
          <a:bodyPr>
            <a:normAutofit/>
          </a:bodyPr>
          <a:lstStyle/>
          <a:p>
            <a:r>
              <a:rPr lang="en-US" b="1" dirty="0"/>
              <a:t>The Nile is the longest river in the world. In addition to this geographic distinction, </a:t>
            </a:r>
            <a:r>
              <a:rPr lang="en-US" b="1" dirty="0" smtClean="0"/>
              <a:t>it </a:t>
            </a:r>
            <a:r>
              <a:rPr lang="en-US" b="1" dirty="0"/>
              <a:t>is also known as the site of one of the world’s earliest civilizations—ancient Egypt. </a:t>
            </a:r>
            <a:endParaRPr lang="en-US" b="1" dirty="0" smtClean="0"/>
          </a:p>
          <a:p>
            <a:r>
              <a:rPr lang="en-US" b="1" dirty="0" smtClean="0"/>
              <a:t>Egypt</a:t>
            </a:r>
            <a:r>
              <a:rPr lang="en-US" b="1" dirty="0"/>
              <a:t>, the land of pyramids and pharaohs, is certainly the most famous civilization of the Nile, but it was not the only one. </a:t>
            </a:r>
            <a:endParaRPr lang="en-US" b="1" dirty="0" smtClean="0"/>
          </a:p>
          <a:p>
            <a:r>
              <a:rPr lang="en-US" b="1" dirty="0" smtClean="0"/>
              <a:t>South </a:t>
            </a:r>
            <a:r>
              <a:rPr lang="en-US" b="1" dirty="0"/>
              <a:t>of Egypt, in the region called Nubia, other civilizations grew and made great cultural advances of their own. </a:t>
            </a:r>
            <a:endParaRPr lang="en-US" dirty="0"/>
          </a:p>
          <a:p>
            <a:endParaRPr lang="en-US" dirty="0" smtClean="0"/>
          </a:p>
          <a:p>
            <a:endParaRPr lang="en-US" dirty="0"/>
          </a:p>
        </p:txBody>
      </p:sp>
    </p:spTree>
    <p:extLst>
      <p:ext uri="{BB962C8B-B14F-4D97-AF65-F5344CB8AC3E}">
        <p14:creationId xmlns:p14="http://schemas.microsoft.com/office/powerpoint/2010/main" val="410330949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400" dirty="0" smtClean="0"/>
              <a:t>Unification</a:t>
            </a:r>
            <a:endParaRPr lang="en-US" sz="4400" dirty="0"/>
          </a:p>
        </p:txBody>
      </p:sp>
      <p:sp>
        <p:nvSpPr>
          <p:cNvPr id="3" name="Content Placeholder 2"/>
          <p:cNvSpPr>
            <a:spLocks noGrp="1"/>
          </p:cNvSpPr>
          <p:nvPr>
            <p:ph idx="1"/>
          </p:nvPr>
        </p:nvSpPr>
        <p:spPr>
          <a:xfrm>
            <a:off x="143555" y="1600200"/>
            <a:ext cx="8856890" cy="5035605"/>
          </a:xfrm>
        </p:spPr>
        <p:txBody>
          <a:bodyPr>
            <a:normAutofit lnSpcReduction="10000"/>
          </a:bodyPr>
          <a:lstStyle/>
          <a:p>
            <a:r>
              <a:rPr lang="en-US" sz="3600" dirty="0"/>
              <a:t>The two kingdoms of Egypt were first unified around 3100 BC. </a:t>
            </a:r>
            <a:endParaRPr lang="en-US" sz="3600" dirty="0" smtClean="0"/>
          </a:p>
          <a:p>
            <a:r>
              <a:rPr lang="en-US" sz="3600" dirty="0" smtClean="0"/>
              <a:t>Historians </a:t>
            </a:r>
            <a:r>
              <a:rPr lang="en-US" sz="3600" dirty="0"/>
              <a:t>are not sure exactly how the unification came about, but ancient Egyptian legends say that a ruler named </a:t>
            </a:r>
            <a:r>
              <a:rPr lang="en-US" sz="3600" b="1" dirty="0">
                <a:solidFill>
                  <a:srgbClr val="FFFFFF"/>
                </a:solidFill>
              </a:rPr>
              <a:t>Menes</a:t>
            </a:r>
            <a:r>
              <a:rPr lang="en-US" sz="3600" b="1" dirty="0"/>
              <a:t> </a:t>
            </a:r>
            <a:r>
              <a:rPr lang="en-US" sz="3600" dirty="0"/>
              <a:t>(</a:t>
            </a:r>
            <a:r>
              <a:rPr lang="en-US" sz="3600" dirty="0" err="1"/>
              <a:t>mee-neez</a:t>
            </a:r>
            <a:r>
              <a:rPr lang="en-US" sz="3600" dirty="0"/>
              <a:t>) from Upper Egypt conquered the north. </a:t>
            </a:r>
            <a:endParaRPr lang="en-US" sz="3600" dirty="0" smtClean="0"/>
          </a:p>
          <a:p>
            <a:r>
              <a:rPr lang="en-US" sz="3600" dirty="0" smtClean="0"/>
              <a:t>Menes </a:t>
            </a:r>
            <a:r>
              <a:rPr lang="en-US" sz="3600" dirty="0"/>
              <a:t>is also said to have founded the city of Memphis, the </a:t>
            </a:r>
            <a:r>
              <a:rPr lang="en-US" sz="3600" dirty="0" smtClean="0"/>
              <a:t>capital </a:t>
            </a:r>
            <a:r>
              <a:rPr lang="en-US" sz="3600" dirty="0"/>
              <a:t>of unified Egypt. </a:t>
            </a:r>
          </a:p>
        </p:txBody>
      </p:sp>
    </p:spTree>
    <p:extLst>
      <p:ext uri="{BB962C8B-B14F-4D97-AF65-F5344CB8AC3E}">
        <p14:creationId xmlns:p14="http://schemas.microsoft.com/office/powerpoint/2010/main" val="111103654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400" dirty="0" smtClean="0"/>
              <a:t>Unification</a:t>
            </a:r>
            <a:endParaRPr lang="en-US" sz="4400" dirty="0"/>
          </a:p>
        </p:txBody>
      </p:sp>
      <p:sp>
        <p:nvSpPr>
          <p:cNvPr id="3" name="Content Placeholder 2"/>
          <p:cNvSpPr>
            <a:spLocks noGrp="1"/>
          </p:cNvSpPr>
          <p:nvPr>
            <p:ph idx="1"/>
          </p:nvPr>
        </p:nvSpPr>
        <p:spPr>
          <a:xfrm>
            <a:off x="143555" y="1600200"/>
            <a:ext cx="8856890" cy="5035605"/>
          </a:xfrm>
        </p:spPr>
        <p:txBody>
          <a:bodyPr>
            <a:normAutofit lnSpcReduction="10000"/>
          </a:bodyPr>
          <a:lstStyle/>
          <a:p>
            <a:r>
              <a:rPr lang="en-US" sz="3600" dirty="0"/>
              <a:t>As the ruler of both kingdoms, Menes adopted the symbols of both Upper and Lower Egypt, the cobra and the vulture. </a:t>
            </a:r>
            <a:endParaRPr lang="en-US" sz="3600" dirty="0" smtClean="0"/>
          </a:p>
          <a:p>
            <a:r>
              <a:rPr lang="en-US" sz="3600" dirty="0" smtClean="0"/>
              <a:t>He </a:t>
            </a:r>
            <a:r>
              <a:rPr lang="en-US" sz="3600" dirty="0"/>
              <a:t>also wore a crown that combined the traditional red and white crowns of the two kingdoms. </a:t>
            </a:r>
            <a:endParaRPr lang="en-US" sz="3600" dirty="0" smtClean="0"/>
          </a:p>
          <a:p>
            <a:r>
              <a:rPr lang="en-US" sz="3600" dirty="0" smtClean="0"/>
              <a:t>Later Egyptian </a:t>
            </a:r>
            <a:r>
              <a:rPr lang="en-US" sz="3600" dirty="0"/>
              <a:t>rulers likewise used both sets of symbols to show their power over all Egypt. </a:t>
            </a:r>
          </a:p>
        </p:txBody>
      </p:sp>
    </p:spTree>
    <p:extLst>
      <p:ext uri="{BB962C8B-B14F-4D97-AF65-F5344CB8AC3E}">
        <p14:creationId xmlns:p14="http://schemas.microsoft.com/office/powerpoint/2010/main" val="428016315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400" dirty="0" smtClean="0"/>
              <a:t>Unification</a:t>
            </a:r>
            <a:endParaRPr lang="en-US" sz="4400" dirty="0"/>
          </a:p>
        </p:txBody>
      </p:sp>
      <p:sp>
        <p:nvSpPr>
          <p:cNvPr id="3" name="Content Placeholder 2"/>
          <p:cNvSpPr>
            <a:spLocks noGrp="1"/>
          </p:cNvSpPr>
          <p:nvPr>
            <p:ph idx="1"/>
          </p:nvPr>
        </p:nvSpPr>
        <p:spPr>
          <a:xfrm>
            <a:off x="143555" y="1600200"/>
            <a:ext cx="8856890" cy="5035605"/>
          </a:xfrm>
        </p:spPr>
        <p:txBody>
          <a:bodyPr>
            <a:normAutofit fontScale="92500" lnSpcReduction="10000"/>
          </a:bodyPr>
          <a:lstStyle/>
          <a:p>
            <a:r>
              <a:rPr lang="en-US" sz="3600" dirty="0"/>
              <a:t>Menes founded Egypt’s first dynasty, or series of rulers from the same family. </a:t>
            </a:r>
            <a:endParaRPr lang="en-US" sz="3600" dirty="0" smtClean="0"/>
          </a:p>
          <a:p>
            <a:r>
              <a:rPr lang="en-US" sz="3600" dirty="0" smtClean="0"/>
              <a:t>Through </a:t>
            </a:r>
            <a:r>
              <a:rPr lang="en-US" sz="3600" dirty="0"/>
              <a:t>its long history, Egypt was ruled by a string of dynasties. </a:t>
            </a:r>
            <a:endParaRPr lang="en-US" sz="3600" dirty="0" smtClean="0"/>
          </a:p>
          <a:p>
            <a:r>
              <a:rPr lang="en-US" sz="3600" dirty="0" smtClean="0"/>
              <a:t>Historians </a:t>
            </a:r>
            <a:r>
              <a:rPr lang="en-US" sz="3600" dirty="0"/>
              <a:t>use these dynasties as a tool for organizing their studies of Egyptian history. </a:t>
            </a:r>
            <a:endParaRPr lang="en-US" sz="3600" dirty="0" smtClean="0"/>
          </a:p>
          <a:p>
            <a:r>
              <a:rPr lang="en-US" sz="3600" dirty="0" smtClean="0"/>
              <a:t>For </a:t>
            </a:r>
            <a:r>
              <a:rPr lang="en-US" sz="3600" dirty="0"/>
              <a:t>example, they may refer to rulers of the Seventh dynasty or events that occurred during the Twenty-second dynasty. </a:t>
            </a:r>
            <a:endParaRPr lang="en-US" sz="3600" dirty="0" smtClean="0"/>
          </a:p>
          <a:p>
            <a:r>
              <a:rPr lang="en-US" sz="3600" dirty="0" smtClean="0"/>
              <a:t>In </a:t>
            </a:r>
            <a:r>
              <a:rPr lang="en-US" sz="3600" dirty="0"/>
              <a:t>total, 31 dynasties held power in Egypt. </a:t>
            </a:r>
          </a:p>
        </p:txBody>
      </p:sp>
    </p:spTree>
    <p:extLst>
      <p:ext uri="{BB962C8B-B14F-4D97-AF65-F5344CB8AC3E}">
        <p14:creationId xmlns:p14="http://schemas.microsoft.com/office/powerpoint/2010/main" val="296720124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a:bodyPr>
          <a:lstStyle/>
          <a:p>
            <a:r>
              <a:rPr lang="en-US" sz="5400" dirty="0" smtClean="0">
                <a:solidFill>
                  <a:srgbClr val="FFFF00"/>
                </a:solidFill>
              </a:rPr>
              <a:t>The Old Kingdom</a:t>
            </a:r>
            <a:endParaRPr lang="en-US" sz="5400" dirty="0">
              <a:solidFill>
                <a:srgbClr val="FFFF00"/>
              </a:solidFill>
            </a:endParaRPr>
          </a:p>
        </p:txBody>
      </p:sp>
    </p:spTree>
    <p:extLst>
      <p:ext uri="{BB962C8B-B14F-4D97-AF65-F5344CB8AC3E}">
        <p14:creationId xmlns:p14="http://schemas.microsoft.com/office/powerpoint/2010/main" val="493101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400" dirty="0" smtClean="0"/>
              <a:t>The Old Kingdom</a:t>
            </a:r>
            <a:endParaRPr lang="en-US" sz="4400" dirty="0"/>
          </a:p>
        </p:txBody>
      </p:sp>
      <p:sp>
        <p:nvSpPr>
          <p:cNvPr id="3" name="Content Placeholder 2"/>
          <p:cNvSpPr>
            <a:spLocks noGrp="1"/>
          </p:cNvSpPr>
          <p:nvPr>
            <p:ph idx="1"/>
          </p:nvPr>
        </p:nvSpPr>
        <p:spPr>
          <a:xfrm>
            <a:off x="143555" y="1600200"/>
            <a:ext cx="8856890" cy="5035605"/>
          </a:xfrm>
        </p:spPr>
        <p:txBody>
          <a:bodyPr>
            <a:normAutofit/>
          </a:bodyPr>
          <a:lstStyle/>
          <a:p>
            <a:r>
              <a:rPr lang="en-US" sz="3600" dirty="0">
                <a:solidFill>
                  <a:srgbClr val="FFFF00"/>
                </a:solidFill>
              </a:rPr>
              <a:t>The rise of the Third dynasty in about 2650 BC marked the beginning of a long period of stable rule in Egypt. </a:t>
            </a:r>
            <a:endParaRPr lang="en-US" sz="3600" dirty="0" smtClean="0">
              <a:solidFill>
                <a:srgbClr val="FFFF00"/>
              </a:solidFill>
            </a:endParaRPr>
          </a:p>
          <a:p>
            <a:r>
              <a:rPr lang="en-US" sz="3600" dirty="0" smtClean="0">
                <a:solidFill>
                  <a:srgbClr val="FFFF00"/>
                </a:solidFill>
              </a:rPr>
              <a:t>This </a:t>
            </a:r>
            <a:r>
              <a:rPr lang="en-US" sz="3600" dirty="0">
                <a:solidFill>
                  <a:srgbClr val="FFFF00"/>
                </a:solidFill>
              </a:rPr>
              <a:t>period, known as the Old Kingdom, lasted about 500 years. </a:t>
            </a:r>
            <a:endParaRPr lang="en-US" sz="3600" dirty="0" smtClean="0">
              <a:solidFill>
                <a:srgbClr val="FFFF00"/>
              </a:solidFill>
            </a:endParaRPr>
          </a:p>
          <a:p>
            <a:r>
              <a:rPr lang="en-US" sz="3600" dirty="0" smtClean="0">
                <a:solidFill>
                  <a:srgbClr val="FFFF00"/>
                </a:solidFill>
              </a:rPr>
              <a:t>Egyptians </a:t>
            </a:r>
            <a:r>
              <a:rPr lang="en-US" sz="3600" dirty="0">
                <a:solidFill>
                  <a:srgbClr val="FFFF00"/>
                </a:solidFill>
              </a:rPr>
              <a:t>of the Old Kingdom created many of the </a:t>
            </a:r>
            <a:r>
              <a:rPr lang="en-US" sz="3600" dirty="0" smtClean="0">
                <a:solidFill>
                  <a:srgbClr val="FFFF00"/>
                </a:solidFill>
              </a:rPr>
              <a:t>institutions </a:t>
            </a:r>
            <a:r>
              <a:rPr lang="en-US" sz="3600" dirty="0">
                <a:solidFill>
                  <a:srgbClr val="FFFF00"/>
                </a:solidFill>
              </a:rPr>
              <a:t>for which the civilization is best known. </a:t>
            </a:r>
          </a:p>
        </p:txBody>
      </p:sp>
    </p:spTree>
    <p:extLst>
      <p:ext uri="{BB962C8B-B14F-4D97-AF65-F5344CB8AC3E}">
        <p14:creationId xmlns:p14="http://schemas.microsoft.com/office/powerpoint/2010/main" val="214624898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400" dirty="0" smtClean="0"/>
              <a:t>The Pyramids</a:t>
            </a:r>
            <a:endParaRPr lang="en-US" sz="4400" dirty="0"/>
          </a:p>
        </p:txBody>
      </p:sp>
      <p:sp>
        <p:nvSpPr>
          <p:cNvPr id="3" name="Content Placeholder 2"/>
          <p:cNvSpPr>
            <a:spLocks noGrp="1"/>
          </p:cNvSpPr>
          <p:nvPr>
            <p:ph idx="1"/>
          </p:nvPr>
        </p:nvSpPr>
        <p:spPr>
          <a:xfrm>
            <a:off x="143555" y="1600200"/>
            <a:ext cx="8856890" cy="5035605"/>
          </a:xfrm>
        </p:spPr>
        <p:txBody>
          <a:bodyPr>
            <a:normAutofit/>
          </a:bodyPr>
          <a:lstStyle/>
          <a:p>
            <a:r>
              <a:rPr lang="en-US" sz="3600" dirty="0">
                <a:solidFill>
                  <a:srgbClr val="FFFF00"/>
                </a:solidFill>
              </a:rPr>
              <a:t>The most famous symbols of ancient Egypt are the pyramids. </a:t>
            </a:r>
            <a:endParaRPr lang="en-US" sz="3600" dirty="0" smtClean="0">
              <a:solidFill>
                <a:srgbClr val="FFFF00"/>
              </a:solidFill>
            </a:endParaRPr>
          </a:p>
          <a:p>
            <a:r>
              <a:rPr lang="en-US" sz="3600" dirty="0" smtClean="0">
                <a:solidFill>
                  <a:srgbClr val="FFFF00"/>
                </a:solidFill>
              </a:rPr>
              <a:t>Most </a:t>
            </a:r>
            <a:r>
              <a:rPr lang="en-US" sz="3600" dirty="0">
                <a:solidFill>
                  <a:srgbClr val="FFFF00"/>
                </a:solidFill>
              </a:rPr>
              <a:t>of these huge structures were built during the Old Kingdom. </a:t>
            </a:r>
            <a:endParaRPr lang="en-US" sz="3600" dirty="0" smtClean="0">
              <a:solidFill>
                <a:srgbClr val="FFFF00"/>
              </a:solidFill>
            </a:endParaRPr>
          </a:p>
          <a:p>
            <a:r>
              <a:rPr lang="en-US" sz="3600" dirty="0" smtClean="0">
                <a:solidFill>
                  <a:srgbClr val="FFFF00"/>
                </a:solidFill>
              </a:rPr>
              <a:t>The </a:t>
            </a:r>
            <a:r>
              <a:rPr lang="en-US" sz="3600" dirty="0">
                <a:solidFill>
                  <a:srgbClr val="FFFF00"/>
                </a:solidFill>
              </a:rPr>
              <a:t>largest and most famous of the Old Kingdom pyramids are located near the town of Giza. </a:t>
            </a:r>
          </a:p>
        </p:txBody>
      </p:sp>
    </p:spTree>
    <p:extLst>
      <p:ext uri="{BB962C8B-B14F-4D97-AF65-F5344CB8AC3E}">
        <p14:creationId xmlns:p14="http://schemas.microsoft.com/office/powerpoint/2010/main" val="78037796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400" dirty="0" smtClean="0"/>
              <a:t>The Pyramids</a:t>
            </a:r>
            <a:endParaRPr lang="en-US" sz="4400" dirty="0"/>
          </a:p>
        </p:txBody>
      </p:sp>
      <p:sp>
        <p:nvSpPr>
          <p:cNvPr id="3" name="Content Placeholder 2"/>
          <p:cNvSpPr>
            <a:spLocks noGrp="1"/>
          </p:cNvSpPr>
          <p:nvPr>
            <p:ph idx="1"/>
          </p:nvPr>
        </p:nvSpPr>
        <p:spPr>
          <a:xfrm>
            <a:off x="143555" y="1600200"/>
            <a:ext cx="8856890" cy="5035605"/>
          </a:xfrm>
        </p:spPr>
        <p:txBody>
          <a:bodyPr>
            <a:normAutofit/>
          </a:bodyPr>
          <a:lstStyle/>
          <a:p>
            <a:r>
              <a:rPr lang="en-US" sz="3600" dirty="0">
                <a:solidFill>
                  <a:srgbClr val="FFFF00"/>
                </a:solidFill>
              </a:rPr>
              <a:t>The pyramids were built as tombs for Egypt’s rulers. </a:t>
            </a:r>
            <a:endParaRPr lang="en-US" sz="3600" dirty="0" smtClean="0">
              <a:solidFill>
                <a:srgbClr val="FFFF00"/>
              </a:solidFill>
            </a:endParaRPr>
          </a:p>
          <a:p>
            <a:r>
              <a:rPr lang="en-US" sz="3600" dirty="0" smtClean="0">
                <a:solidFill>
                  <a:srgbClr val="FFFF00"/>
                </a:solidFill>
              </a:rPr>
              <a:t>Inside </a:t>
            </a:r>
            <a:r>
              <a:rPr lang="en-US" sz="3600" dirty="0">
                <a:solidFill>
                  <a:srgbClr val="FFFF00"/>
                </a:solidFill>
              </a:rPr>
              <a:t>or below each pyramid was a hollow chamber in which a dead king was buried. </a:t>
            </a:r>
            <a:endParaRPr lang="en-US" sz="3600" dirty="0" smtClean="0">
              <a:solidFill>
                <a:srgbClr val="FFFF00"/>
              </a:solidFill>
            </a:endParaRPr>
          </a:p>
          <a:p>
            <a:r>
              <a:rPr lang="en-US" sz="3600" dirty="0" smtClean="0">
                <a:solidFill>
                  <a:srgbClr val="FFFF00"/>
                </a:solidFill>
              </a:rPr>
              <a:t>To </a:t>
            </a:r>
            <a:r>
              <a:rPr lang="en-US" sz="3600" dirty="0">
                <a:solidFill>
                  <a:srgbClr val="FFFF00"/>
                </a:solidFill>
              </a:rPr>
              <a:t>protect the bodies of their kings and the treasures that were buried with them, the Egyptians sometimes placed deadly traps within a pyramid. </a:t>
            </a:r>
          </a:p>
        </p:txBody>
      </p:sp>
    </p:spTree>
    <p:extLst>
      <p:ext uri="{BB962C8B-B14F-4D97-AF65-F5344CB8AC3E}">
        <p14:creationId xmlns:p14="http://schemas.microsoft.com/office/powerpoint/2010/main" val="426308867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400" dirty="0" smtClean="0"/>
              <a:t>The Pyramids</a:t>
            </a:r>
            <a:endParaRPr lang="en-US" sz="4400" dirty="0"/>
          </a:p>
        </p:txBody>
      </p:sp>
      <p:sp>
        <p:nvSpPr>
          <p:cNvPr id="3" name="Content Placeholder 2"/>
          <p:cNvSpPr>
            <a:spLocks noGrp="1"/>
          </p:cNvSpPr>
          <p:nvPr>
            <p:ph idx="1"/>
          </p:nvPr>
        </p:nvSpPr>
        <p:spPr>
          <a:xfrm>
            <a:off x="143555" y="1600200"/>
            <a:ext cx="8856890" cy="5035605"/>
          </a:xfrm>
        </p:spPr>
        <p:txBody>
          <a:bodyPr>
            <a:normAutofit/>
          </a:bodyPr>
          <a:lstStyle/>
          <a:p>
            <a:r>
              <a:rPr lang="en-US" sz="3600" dirty="0">
                <a:solidFill>
                  <a:srgbClr val="FFFF00"/>
                </a:solidFill>
              </a:rPr>
              <a:t>Pyramid design changed greatly over time. </a:t>
            </a:r>
            <a:endParaRPr lang="en-US" sz="3600" dirty="0" smtClean="0">
              <a:solidFill>
                <a:srgbClr val="FFFF00"/>
              </a:solidFill>
            </a:endParaRPr>
          </a:p>
          <a:p>
            <a:r>
              <a:rPr lang="en-US" sz="3600" dirty="0" smtClean="0">
                <a:solidFill>
                  <a:srgbClr val="FFFF00"/>
                </a:solidFill>
              </a:rPr>
              <a:t>The </a:t>
            </a:r>
            <a:r>
              <a:rPr lang="en-US" sz="3600" dirty="0">
                <a:solidFill>
                  <a:srgbClr val="FFFF00"/>
                </a:solidFill>
              </a:rPr>
              <a:t>earliest pyramids did not have smooth sides. </a:t>
            </a:r>
            <a:endParaRPr lang="en-US" sz="3600" dirty="0" smtClean="0">
              <a:solidFill>
                <a:srgbClr val="FFFF00"/>
              </a:solidFill>
            </a:endParaRPr>
          </a:p>
          <a:p>
            <a:r>
              <a:rPr lang="en-US" sz="3600" dirty="0" smtClean="0">
                <a:solidFill>
                  <a:srgbClr val="FFFF00"/>
                </a:solidFill>
              </a:rPr>
              <a:t>Instead</a:t>
            </a:r>
            <a:r>
              <a:rPr lang="en-US" sz="3600" dirty="0">
                <a:solidFill>
                  <a:srgbClr val="FFFF00"/>
                </a:solidFill>
              </a:rPr>
              <a:t>, their sides looked like a series of steps. </a:t>
            </a:r>
            <a:endParaRPr lang="en-US" sz="3600" dirty="0" smtClean="0">
              <a:solidFill>
                <a:srgbClr val="FFFF00"/>
              </a:solidFill>
            </a:endParaRPr>
          </a:p>
          <a:p>
            <a:r>
              <a:rPr lang="en-US" sz="3600" dirty="0" smtClean="0">
                <a:solidFill>
                  <a:srgbClr val="FFFF00"/>
                </a:solidFill>
              </a:rPr>
              <a:t>The </a:t>
            </a:r>
            <a:r>
              <a:rPr lang="en-US" sz="3600" dirty="0">
                <a:solidFill>
                  <a:srgbClr val="FFFF00"/>
                </a:solidFill>
              </a:rPr>
              <a:t>smooth-sided pyramids with which we are familiar were built later. </a:t>
            </a:r>
          </a:p>
        </p:txBody>
      </p:sp>
    </p:spTree>
    <p:extLst>
      <p:ext uri="{BB962C8B-B14F-4D97-AF65-F5344CB8AC3E}">
        <p14:creationId xmlns:p14="http://schemas.microsoft.com/office/powerpoint/2010/main" val="426295830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400" dirty="0" smtClean="0"/>
              <a:t>The Pyramids</a:t>
            </a:r>
            <a:endParaRPr lang="en-US" sz="4400" dirty="0"/>
          </a:p>
        </p:txBody>
      </p:sp>
      <p:sp>
        <p:nvSpPr>
          <p:cNvPr id="3" name="Content Placeholder 2"/>
          <p:cNvSpPr>
            <a:spLocks noGrp="1"/>
          </p:cNvSpPr>
          <p:nvPr>
            <p:ph idx="1"/>
          </p:nvPr>
        </p:nvSpPr>
        <p:spPr>
          <a:xfrm>
            <a:off x="143555" y="1600200"/>
            <a:ext cx="8856890" cy="5035605"/>
          </a:xfrm>
        </p:spPr>
        <p:txBody>
          <a:bodyPr>
            <a:normAutofit lnSpcReduction="10000"/>
          </a:bodyPr>
          <a:lstStyle/>
          <a:p>
            <a:r>
              <a:rPr lang="en-US" sz="3600" dirty="0">
                <a:solidFill>
                  <a:srgbClr val="FFFF00"/>
                </a:solidFill>
              </a:rPr>
              <a:t>However they changed, building pyramids took a great deal of planning and skill—and time. </a:t>
            </a:r>
            <a:endParaRPr lang="en-US" sz="3600" dirty="0" smtClean="0">
              <a:solidFill>
                <a:srgbClr val="FFFF00"/>
              </a:solidFill>
            </a:endParaRPr>
          </a:p>
          <a:p>
            <a:r>
              <a:rPr lang="en-US" sz="3600" dirty="0" smtClean="0">
                <a:solidFill>
                  <a:srgbClr val="FFFF00"/>
                </a:solidFill>
              </a:rPr>
              <a:t>In </a:t>
            </a:r>
            <a:r>
              <a:rPr lang="en-US" sz="3600" dirty="0">
                <a:solidFill>
                  <a:srgbClr val="FFFF00"/>
                </a:solidFill>
              </a:rPr>
              <a:t>fact, pyramids took so long to construct that kings usually ordered their pyramids begun soon after they took the throne. </a:t>
            </a:r>
            <a:endParaRPr lang="en-US" sz="3600" dirty="0" smtClean="0">
              <a:solidFill>
                <a:srgbClr val="FFFF00"/>
              </a:solidFill>
            </a:endParaRPr>
          </a:p>
          <a:p>
            <a:r>
              <a:rPr lang="en-US" sz="3600" dirty="0" smtClean="0">
                <a:solidFill>
                  <a:srgbClr val="FFFF00"/>
                </a:solidFill>
              </a:rPr>
              <a:t>Workers </a:t>
            </a:r>
            <a:r>
              <a:rPr lang="en-US" sz="3600" dirty="0">
                <a:solidFill>
                  <a:srgbClr val="FFFF00"/>
                </a:solidFill>
              </a:rPr>
              <a:t>built the pyramids from the inside out, </a:t>
            </a:r>
            <a:r>
              <a:rPr lang="en-US" sz="3600" dirty="0" smtClean="0">
                <a:solidFill>
                  <a:srgbClr val="FFFF00"/>
                </a:solidFill>
              </a:rPr>
              <a:t>carefully </a:t>
            </a:r>
            <a:r>
              <a:rPr lang="en-US" sz="3600" dirty="0">
                <a:solidFill>
                  <a:srgbClr val="FFFF00"/>
                </a:solidFill>
              </a:rPr>
              <a:t>placing limestone blocks cut from nearby quarries. </a:t>
            </a:r>
            <a:endParaRPr lang="en-US" sz="3600" dirty="0" smtClean="0">
              <a:solidFill>
                <a:srgbClr val="FFFF00"/>
              </a:solidFill>
            </a:endParaRPr>
          </a:p>
        </p:txBody>
      </p:sp>
    </p:spTree>
    <p:extLst>
      <p:ext uri="{BB962C8B-B14F-4D97-AF65-F5344CB8AC3E}">
        <p14:creationId xmlns:p14="http://schemas.microsoft.com/office/powerpoint/2010/main" val="323987972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400" dirty="0" smtClean="0"/>
              <a:t>The Pyramids</a:t>
            </a:r>
            <a:endParaRPr lang="en-US" sz="4400" dirty="0"/>
          </a:p>
        </p:txBody>
      </p:sp>
      <p:sp>
        <p:nvSpPr>
          <p:cNvPr id="3" name="Content Placeholder 2"/>
          <p:cNvSpPr>
            <a:spLocks noGrp="1"/>
          </p:cNvSpPr>
          <p:nvPr>
            <p:ph idx="1"/>
          </p:nvPr>
        </p:nvSpPr>
        <p:spPr>
          <a:xfrm>
            <a:off x="143555" y="1600200"/>
            <a:ext cx="8856890" cy="5035605"/>
          </a:xfrm>
        </p:spPr>
        <p:txBody>
          <a:bodyPr>
            <a:normAutofit/>
          </a:bodyPr>
          <a:lstStyle/>
          <a:p>
            <a:r>
              <a:rPr lang="en-US" sz="3600" dirty="0" smtClean="0">
                <a:solidFill>
                  <a:srgbClr val="FFFF00"/>
                </a:solidFill>
              </a:rPr>
              <a:t>These </a:t>
            </a:r>
            <a:r>
              <a:rPr lang="en-US" sz="3600" dirty="0">
                <a:solidFill>
                  <a:srgbClr val="FFFF00"/>
                </a:solidFill>
              </a:rPr>
              <a:t>blocks had to be dragged </a:t>
            </a:r>
            <a:r>
              <a:rPr lang="en-US" sz="3600" dirty="0" smtClean="0">
                <a:solidFill>
                  <a:srgbClr val="FFFF00"/>
                </a:solidFill>
              </a:rPr>
              <a:t>overland </a:t>
            </a:r>
            <a:r>
              <a:rPr lang="en-US" sz="3600" dirty="0">
                <a:solidFill>
                  <a:srgbClr val="FFFF00"/>
                </a:solidFill>
              </a:rPr>
              <a:t>to the building site on rollers. </a:t>
            </a:r>
            <a:endParaRPr lang="en-US" sz="3600" dirty="0" smtClean="0">
              <a:solidFill>
                <a:srgbClr val="FFFF00"/>
              </a:solidFill>
            </a:endParaRPr>
          </a:p>
          <a:p>
            <a:r>
              <a:rPr lang="en-US" sz="3600" dirty="0" smtClean="0">
                <a:solidFill>
                  <a:srgbClr val="FFFF00"/>
                </a:solidFill>
              </a:rPr>
              <a:t>Historians </a:t>
            </a:r>
            <a:r>
              <a:rPr lang="en-US" sz="3600" dirty="0">
                <a:solidFill>
                  <a:srgbClr val="FFFF00"/>
                </a:solidFill>
              </a:rPr>
              <a:t>are not certain how workers hauled the heavy stone blocks up the sides of the pyramid, but some think that workers dragged the blocks up specially built ramps with ropes. </a:t>
            </a:r>
          </a:p>
        </p:txBody>
      </p:sp>
    </p:spTree>
    <p:extLst>
      <p:ext uri="{BB962C8B-B14F-4D97-AF65-F5344CB8AC3E}">
        <p14:creationId xmlns:p14="http://schemas.microsoft.com/office/powerpoint/2010/main" val="125528118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400" dirty="0" smtClean="0"/>
              <a:t>The Big Picture</a:t>
            </a:r>
            <a:endParaRPr lang="en-US" sz="4400" dirty="0"/>
          </a:p>
        </p:txBody>
      </p:sp>
      <p:pic>
        <p:nvPicPr>
          <p:cNvPr id="8" name="Picture 7" descr="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68405"/>
          </a:xfrm>
          <a:prstGeom prst="rect">
            <a:avLst/>
          </a:prstGeom>
        </p:spPr>
      </p:pic>
    </p:spTree>
    <p:extLst>
      <p:ext uri="{BB962C8B-B14F-4D97-AF65-F5344CB8AC3E}">
        <p14:creationId xmlns:p14="http://schemas.microsoft.com/office/powerpoint/2010/main" val="389492366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400" dirty="0" smtClean="0"/>
              <a:t>The Pyramids</a:t>
            </a:r>
            <a:endParaRPr lang="en-US" sz="4400" dirty="0"/>
          </a:p>
        </p:txBody>
      </p:sp>
      <p:sp>
        <p:nvSpPr>
          <p:cNvPr id="3" name="Content Placeholder 2"/>
          <p:cNvSpPr>
            <a:spLocks noGrp="1"/>
          </p:cNvSpPr>
          <p:nvPr>
            <p:ph idx="1"/>
          </p:nvPr>
        </p:nvSpPr>
        <p:spPr>
          <a:xfrm>
            <a:off x="143555" y="1600200"/>
            <a:ext cx="8856890" cy="5035605"/>
          </a:xfrm>
        </p:spPr>
        <p:txBody>
          <a:bodyPr>
            <a:normAutofit/>
          </a:bodyPr>
          <a:lstStyle/>
          <a:p>
            <a:r>
              <a:rPr lang="en-US" sz="3600" dirty="0">
                <a:solidFill>
                  <a:srgbClr val="FFFF00"/>
                </a:solidFill>
              </a:rPr>
              <a:t>Despite what many people believe, the pyramids were not built by slaves. </a:t>
            </a:r>
            <a:endParaRPr lang="en-US" sz="3600" dirty="0" smtClean="0">
              <a:solidFill>
                <a:srgbClr val="FFFF00"/>
              </a:solidFill>
            </a:endParaRPr>
          </a:p>
          <a:p>
            <a:r>
              <a:rPr lang="en-US" sz="3600" dirty="0" smtClean="0">
                <a:solidFill>
                  <a:srgbClr val="FFFF00"/>
                </a:solidFill>
              </a:rPr>
              <a:t>Most </a:t>
            </a:r>
            <a:r>
              <a:rPr lang="en-US" sz="3600" dirty="0">
                <a:solidFill>
                  <a:srgbClr val="FFFF00"/>
                </a:solidFill>
              </a:rPr>
              <a:t>of the workers were peasants who were required to work for the government for one month out of the year. </a:t>
            </a:r>
            <a:endParaRPr lang="en-US" sz="3600" dirty="0" smtClean="0">
              <a:solidFill>
                <a:srgbClr val="FFFF00"/>
              </a:solidFill>
            </a:endParaRPr>
          </a:p>
          <a:p>
            <a:r>
              <a:rPr lang="en-US" sz="3600" dirty="0" smtClean="0">
                <a:solidFill>
                  <a:srgbClr val="FFFF00"/>
                </a:solidFill>
              </a:rPr>
              <a:t>While </a:t>
            </a:r>
            <a:r>
              <a:rPr lang="en-US" sz="3600" dirty="0">
                <a:solidFill>
                  <a:srgbClr val="FFFF00"/>
                </a:solidFill>
              </a:rPr>
              <a:t>they worked on a pyramid, the peasants received food and clothing and were sheltered in nearby villages. </a:t>
            </a:r>
          </a:p>
        </p:txBody>
      </p:sp>
    </p:spTree>
    <p:extLst>
      <p:ext uri="{BB962C8B-B14F-4D97-AF65-F5344CB8AC3E}">
        <p14:creationId xmlns:p14="http://schemas.microsoft.com/office/powerpoint/2010/main" val="196418198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400" dirty="0" smtClean="0"/>
              <a:t>The Pyramids</a:t>
            </a:r>
            <a:endParaRPr lang="en-US" sz="4400" dirty="0"/>
          </a:p>
        </p:txBody>
      </p:sp>
      <p:sp>
        <p:nvSpPr>
          <p:cNvPr id="3" name="Content Placeholder 2"/>
          <p:cNvSpPr>
            <a:spLocks noGrp="1"/>
          </p:cNvSpPr>
          <p:nvPr>
            <p:ph idx="1"/>
          </p:nvPr>
        </p:nvSpPr>
        <p:spPr>
          <a:xfrm>
            <a:off x="143555" y="1600200"/>
            <a:ext cx="8856890" cy="5035605"/>
          </a:xfrm>
        </p:spPr>
        <p:txBody>
          <a:bodyPr>
            <a:normAutofit lnSpcReduction="10000"/>
          </a:bodyPr>
          <a:lstStyle/>
          <a:p>
            <a:r>
              <a:rPr lang="en-US" sz="3600" dirty="0">
                <a:solidFill>
                  <a:srgbClr val="FFFF00"/>
                </a:solidFill>
              </a:rPr>
              <a:t>Not all of the workers on a pyramid were peasants, though. </a:t>
            </a:r>
            <a:endParaRPr lang="en-US" sz="3600" dirty="0" smtClean="0">
              <a:solidFill>
                <a:srgbClr val="FFFF00"/>
              </a:solidFill>
            </a:endParaRPr>
          </a:p>
          <a:p>
            <a:r>
              <a:rPr lang="en-US" sz="3600" dirty="0" smtClean="0">
                <a:solidFill>
                  <a:srgbClr val="FFFF00"/>
                </a:solidFill>
              </a:rPr>
              <a:t>Professional </a:t>
            </a:r>
            <a:r>
              <a:rPr lang="en-US" sz="3600" dirty="0">
                <a:solidFill>
                  <a:srgbClr val="FFFF00"/>
                </a:solidFill>
              </a:rPr>
              <a:t>craftspeople were also hired to work on the tombs. </a:t>
            </a:r>
            <a:endParaRPr lang="en-US" sz="3600" dirty="0" smtClean="0">
              <a:solidFill>
                <a:srgbClr val="FFFF00"/>
              </a:solidFill>
            </a:endParaRPr>
          </a:p>
          <a:p>
            <a:r>
              <a:rPr lang="en-US" sz="3600" dirty="0" smtClean="0">
                <a:solidFill>
                  <a:srgbClr val="FFFF00"/>
                </a:solidFill>
              </a:rPr>
              <a:t>Among </a:t>
            </a:r>
            <a:r>
              <a:rPr lang="en-US" sz="3600" dirty="0">
                <a:solidFill>
                  <a:srgbClr val="FFFF00"/>
                </a:solidFill>
              </a:rPr>
              <a:t>them were the architects who actually designed the pyramid and surrounding buildings and the artists hired to decorate the interior of the finished tomb. </a:t>
            </a:r>
          </a:p>
        </p:txBody>
      </p:sp>
    </p:spTree>
    <p:extLst>
      <p:ext uri="{BB962C8B-B14F-4D97-AF65-F5344CB8AC3E}">
        <p14:creationId xmlns:p14="http://schemas.microsoft.com/office/powerpoint/2010/main" val="237717388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400" dirty="0" smtClean="0"/>
              <a:t>The Pyramids</a:t>
            </a:r>
            <a:endParaRPr lang="en-US" sz="4400" dirty="0"/>
          </a:p>
        </p:txBody>
      </p:sp>
      <p:pic>
        <p:nvPicPr>
          <p:cNvPr id="5" name="Picture 4" descr="5.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14" y="0"/>
            <a:ext cx="9144000" cy="6858000"/>
          </a:xfrm>
          <a:prstGeom prst="rect">
            <a:avLst/>
          </a:prstGeom>
        </p:spPr>
      </p:pic>
    </p:spTree>
    <p:extLst>
      <p:ext uri="{BB962C8B-B14F-4D97-AF65-F5344CB8AC3E}">
        <p14:creationId xmlns:p14="http://schemas.microsoft.com/office/powerpoint/2010/main" val="221620984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a:bodyPr>
          <a:lstStyle/>
          <a:p>
            <a:r>
              <a:rPr lang="en-US" sz="5400" dirty="0" smtClean="0">
                <a:solidFill>
                  <a:srgbClr val="FFFF00"/>
                </a:solidFill>
              </a:rPr>
              <a:t>The Pyramid Activity</a:t>
            </a:r>
            <a:endParaRPr lang="en-US" sz="5400" dirty="0">
              <a:solidFill>
                <a:srgbClr val="FFFF00"/>
              </a:solidFill>
            </a:endParaRPr>
          </a:p>
        </p:txBody>
      </p:sp>
    </p:spTree>
    <p:extLst>
      <p:ext uri="{BB962C8B-B14F-4D97-AF65-F5344CB8AC3E}">
        <p14:creationId xmlns:p14="http://schemas.microsoft.com/office/powerpoint/2010/main" val="36766512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pPr algn="l"/>
            <a:r>
              <a:rPr lang="en-US" sz="4400" dirty="0" smtClean="0"/>
              <a:t>The Pyramids</a:t>
            </a:r>
            <a:endParaRPr lang="en-US" sz="4400" dirty="0"/>
          </a:p>
        </p:txBody>
      </p:sp>
      <p:pic>
        <p:nvPicPr>
          <p:cNvPr id="3" name="Picture 2"/>
          <p:cNvPicPr>
            <a:picLocks noChangeAspect="1"/>
          </p:cNvPicPr>
          <p:nvPr/>
        </p:nvPicPr>
        <p:blipFill>
          <a:blip r:embed="rId2"/>
          <a:stretch>
            <a:fillRect/>
          </a:stretch>
        </p:blipFill>
        <p:spPr>
          <a:xfrm>
            <a:off x="161245" y="691900"/>
            <a:ext cx="8839200" cy="5791200"/>
          </a:xfrm>
          <a:prstGeom prst="rect">
            <a:avLst/>
          </a:prstGeom>
        </p:spPr>
      </p:pic>
    </p:spTree>
    <p:extLst>
      <p:ext uri="{BB962C8B-B14F-4D97-AF65-F5344CB8AC3E}">
        <p14:creationId xmlns:p14="http://schemas.microsoft.com/office/powerpoint/2010/main" val="230271014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a:bodyPr>
          <a:lstStyle/>
          <a:p>
            <a:r>
              <a:rPr lang="en-US" sz="5400" dirty="0" smtClean="0">
                <a:solidFill>
                  <a:srgbClr val="FFFF00"/>
                </a:solidFill>
              </a:rPr>
              <a:t>The Pharaohs</a:t>
            </a:r>
            <a:endParaRPr lang="en-US" sz="5400" dirty="0">
              <a:solidFill>
                <a:srgbClr val="FFFF00"/>
              </a:solidFill>
            </a:endParaRPr>
          </a:p>
        </p:txBody>
      </p:sp>
    </p:spTree>
    <p:extLst>
      <p:ext uri="{BB962C8B-B14F-4D97-AF65-F5344CB8AC3E}">
        <p14:creationId xmlns:p14="http://schemas.microsoft.com/office/powerpoint/2010/main" val="401891251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400" dirty="0" smtClean="0"/>
              <a:t>The Pharaohs</a:t>
            </a:r>
            <a:endParaRPr lang="en-US" sz="4400" dirty="0"/>
          </a:p>
        </p:txBody>
      </p:sp>
      <p:sp>
        <p:nvSpPr>
          <p:cNvPr id="3" name="Content Placeholder 2"/>
          <p:cNvSpPr>
            <a:spLocks noGrp="1"/>
          </p:cNvSpPr>
          <p:nvPr>
            <p:ph idx="1"/>
          </p:nvPr>
        </p:nvSpPr>
        <p:spPr>
          <a:xfrm>
            <a:off x="143555" y="1600200"/>
            <a:ext cx="8856890" cy="5035605"/>
          </a:xfrm>
        </p:spPr>
        <p:txBody>
          <a:bodyPr>
            <a:normAutofit fontScale="92500" lnSpcReduction="10000"/>
          </a:bodyPr>
          <a:lstStyle/>
          <a:p>
            <a:r>
              <a:rPr lang="en-US" sz="3600" dirty="0">
                <a:solidFill>
                  <a:srgbClr val="FFFF00"/>
                </a:solidFill>
              </a:rPr>
              <a:t>Egypt’s government also took shape during the Old Kingdom. </a:t>
            </a:r>
            <a:endParaRPr lang="en-US" sz="3600" dirty="0" smtClean="0">
              <a:solidFill>
                <a:srgbClr val="FFFF00"/>
              </a:solidFill>
            </a:endParaRPr>
          </a:p>
          <a:p>
            <a:r>
              <a:rPr lang="en-US" sz="3600" dirty="0" smtClean="0">
                <a:solidFill>
                  <a:srgbClr val="FFFF00"/>
                </a:solidFill>
              </a:rPr>
              <a:t>At </a:t>
            </a:r>
            <a:r>
              <a:rPr lang="en-US" sz="3600" dirty="0">
                <a:solidFill>
                  <a:srgbClr val="FFFF00"/>
                </a:solidFill>
              </a:rPr>
              <a:t>the head of the government was the king, who eventually became known as the </a:t>
            </a:r>
            <a:r>
              <a:rPr lang="en-US" sz="3600" b="1" dirty="0"/>
              <a:t>pharaoh</a:t>
            </a:r>
            <a:r>
              <a:rPr lang="en-US" sz="3600" b="1" dirty="0">
                <a:solidFill>
                  <a:srgbClr val="FFFF00"/>
                </a:solidFill>
              </a:rPr>
              <a:t> </a:t>
            </a:r>
            <a:r>
              <a:rPr lang="en-US" sz="3600" dirty="0">
                <a:solidFill>
                  <a:srgbClr val="FFFF00"/>
                </a:solidFill>
              </a:rPr>
              <a:t>(</a:t>
            </a:r>
            <a:r>
              <a:rPr lang="en-US" sz="3600" dirty="0" err="1">
                <a:solidFill>
                  <a:srgbClr val="FFFF00"/>
                </a:solidFill>
              </a:rPr>
              <a:t>fer</a:t>
            </a:r>
            <a:r>
              <a:rPr lang="en-US" sz="3600" dirty="0">
                <a:solidFill>
                  <a:srgbClr val="FFFF00"/>
                </a:solidFill>
              </a:rPr>
              <a:t>-oh). </a:t>
            </a:r>
            <a:endParaRPr lang="en-US" sz="3600" dirty="0" smtClean="0">
              <a:solidFill>
                <a:srgbClr val="FFFF00"/>
              </a:solidFill>
            </a:endParaRPr>
          </a:p>
          <a:p>
            <a:r>
              <a:rPr lang="en-US" sz="3600" dirty="0" smtClean="0">
                <a:solidFill>
                  <a:srgbClr val="FFFF00"/>
                </a:solidFill>
              </a:rPr>
              <a:t>The </a:t>
            </a:r>
            <a:r>
              <a:rPr lang="en-US" sz="3600" dirty="0">
                <a:solidFill>
                  <a:srgbClr val="FFFF00"/>
                </a:solidFill>
              </a:rPr>
              <a:t>term </a:t>
            </a:r>
            <a:r>
              <a:rPr lang="en-US" sz="3600" i="1" dirty="0"/>
              <a:t>pharaoh</a:t>
            </a:r>
            <a:r>
              <a:rPr lang="en-US" sz="3600" i="1" dirty="0">
                <a:solidFill>
                  <a:srgbClr val="FFFF00"/>
                </a:solidFill>
              </a:rPr>
              <a:t> </a:t>
            </a:r>
            <a:r>
              <a:rPr lang="en-US" sz="3600" dirty="0">
                <a:solidFill>
                  <a:srgbClr val="FFFF00"/>
                </a:solidFill>
              </a:rPr>
              <a:t>literally means “great house.” Pharaohs had absolute power in Egypt. </a:t>
            </a:r>
            <a:endParaRPr lang="en-US" sz="3600" dirty="0" smtClean="0">
              <a:solidFill>
                <a:srgbClr val="FFFF00"/>
              </a:solidFill>
            </a:endParaRPr>
          </a:p>
          <a:p>
            <a:r>
              <a:rPr lang="en-US" sz="3600" dirty="0" smtClean="0">
                <a:solidFill>
                  <a:srgbClr val="FFFF00"/>
                </a:solidFill>
              </a:rPr>
              <a:t>They </a:t>
            </a:r>
            <a:r>
              <a:rPr lang="en-US" sz="3600" dirty="0">
                <a:solidFill>
                  <a:srgbClr val="FFFF00"/>
                </a:solidFill>
              </a:rPr>
              <a:t>owned all the land in the country, and their word was law. In addition, pharaohs acted as judges and as the leaders of Egypt’s army. </a:t>
            </a:r>
          </a:p>
        </p:txBody>
      </p:sp>
    </p:spTree>
    <p:extLst>
      <p:ext uri="{BB962C8B-B14F-4D97-AF65-F5344CB8AC3E}">
        <p14:creationId xmlns:p14="http://schemas.microsoft.com/office/powerpoint/2010/main" val="203490154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400" dirty="0" smtClean="0"/>
              <a:t>The Pharaohs</a:t>
            </a:r>
            <a:endParaRPr lang="en-US" sz="4400" dirty="0"/>
          </a:p>
        </p:txBody>
      </p:sp>
      <p:sp>
        <p:nvSpPr>
          <p:cNvPr id="3" name="Content Placeholder 2"/>
          <p:cNvSpPr>
            <a:spLocks noGrp="1"/>
          </p:cNvSpPr>
          <p:nvPr>
            <p:ph idx="1"/>
          </p:nvPr>
        </p:nvSpPr>
        <p:spPr>
          <a:xfrm>
            <a:off x="143555" y="1600200"/>
            <a:ext cx="8856890" cy="5035605"/>
          </a:xfrm>
        </p:spPr>
        <p:txBody>
          <a:bodyPr>
            <a:normAutofit fontScale="92500" lnSpcReduction="10000"/>
          </a:bodyPr>
          <a:lstStyle/>
          <a:p>
            <a:r>
              <a:rPr lang="en-US" sz="3600" dirty="0">
                <a:solidFill>
                  <a:srgbClr val="FFFF00"/>
                </a:solidFill>
              </a:rPr>
              <a:t>One reason for the pharaoh’s great power was the belief that he was a god. </a:t>
            </a:r>
            <a:endParaRPr lang="en-US" sz="3600" dirty="0" smtClean="0">
              <a:solidFill>
                <a:srgbClr val="FFFF00"/>
              </a:solidFill>
            </a:endParaRPr>
          </a:p>
          <a:p>
            <a:r>
              <a:rPr lang="en-US" sz="3600" dirty="0" smtClean="0">
                <a:solidFill>
                  <a:srgbClr val="FFFF00"/>
                </a:solidFill>
              </a:rPr>
              <a:t>The </a:t>
            </a:r>
            <a:r>
              <a:rPr lang="en-US" sz="3600" dirty="0">
                <a:solidFill>
                  <a:srgbClr val="FFFF00"/>
                </a:solidFill>
              </a:rPr>
              <a:t>ancient Egyptians believed that the pharaoh was really a god in human form. </a:t>
            </a:r>
            <a:endParaRPr lang="en-US" sz="3600" dirty="0" smtClean="0">
              <a:solidFill>
                <a:srgbClr val="FFFF00"/>
              </a:solidFill>
            </a:endParaRPr>
          </a:p>
          <a:p>
            <a:r>
              <a:rPr lang="en-US" sz="3600" dirty="0" smtClean="0">
                <a:solidFill>
                  <a:srgbClr val="FFFF00"/>
                </a:solidFill>
              </a:rPr>
              <a:t>As </a:t>
            </a:r>
            <a:r>
              <a:rPr lang="en-US" sz="3600" dirty="0">
                <a:solidFill>
                  <a:srgbClr val="FFFF00"/>
                </a:solidFill>
              </a:rPr>
              <a:t>such, people thought that the pharaoh was responsible for Egypt’s prosperity. </a:t>
            </a:r>
            <a:endParaRPr lang="en-US" sz="3600" dirty="0" smtClean="0">
              <a:solidFill>
                <a:srgbClr val="FFFF00"/>
              </a:solidFill>
            </a:endParaRPr>
          </a:p>
          <a:p>
            <a:r>
              <a:rPr lang="en-US" sz="3600" dirty="0" smtClean="0">
                <a:solidFill>
                  <a:srgbClr val="FFFF00"/>
                </a:solidFill>
              </a:rPr>
              <a:t>He </a:t>
            </a:r>
            <a:r>
              <a:rPr lang="en-US" sz="3600" dirty="0">
                <a:solidFill>
                  <a:srgbClr val="FFFF00"/>
                </a:solidFill>
              </a:rPr>
              <a:t>and his priests had to perform elaborate rituals every day to ensure that the sun would rise, the Nile would flood, and crops would grow. </a:t>
            </a:r>
          </a:p>
        </p:txBody>
      </p:sp>
    </p:spTree>
    <p:extLst>
      <p:ext uri="{BB962C8B-B14F-4D97-AF65-F5344CB8AC3E}">
        <p14:creationId xmlns:p14="http://schemas.microsoft.com/office/powerpoint/2010/main" val="1612483265"/>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400" dirty="0" smtClean="0"/>
              <a:t>The Pharaohs</a:t>
            </a:r>
            <a:endParaRPr lang="en-US" sz="4400" dirty="0"/>
          </a:p>
        </p:txBody>
      </p:sp>
      <p:sp>
        <p:nvSpPr>
          <p:cNvPr id="3" name="Content Placeholder 2"/>
          <p:cNvSpPr>
            <a:spLocks noGrp="1"/>
          </p:cNvSpPr>
          <p:nvPr>
            <p:ph idx="1"/>
          </p:nvPr>
        </p:nvSpPr>
        <p:spPr>
          <a:xfrm>
            <a:off x="143555" y="1600200"/>
            <a:ext cx="8856890" cy="5035605"/>
          </a:xfrm>
        </p:spPr>
        <p:txBody>
          <a:bodyPr>
            <a:normAutofit fontScale="92500" lnSpcReduction="20000"/>
          </a:bodyPr>
          <a:lstStyle/>
          <a:p>
            <a:r>
              <a:rPr lang="en-US" sz="3600" dirty="0">
                <a:solidFill>
                  <a:srgbClr val="FFFF00"/>
                </a:solidFill>
              </a:rPr>
              <a:t>For his role in keeping Egypt safe and secure, people honored the pharaoh: </a:t>
            </a:r>
            <a:endParaRPr lang="en-US" sz="3600" dirty="0" smtClean="0">
              <a:solidFill>
                <a:srgbClr val="FFFF00"/>
              </a:solidFill>
            </a:endParaRPr>
          </a:p>
          <a:p>
            <a:r>
              <a:rPr lang="en-US" sz="3600" b="1" dirty="0">
                <a:solidFill>
                  <a:srgbClr val="3366FF"/>
                </a:solidFill>
              </a:rPr>
              <a:t>“Adore the king . . . living forever, in your innermost parts. Place His Majesty in friendly fashion in your thoughts . . . He is Re [the sun], by whose rays one sees, for he is one who illumines the Two Lands [Upper and Lower Egypt] more than </a:t>
            </a:r>
            <a:r>
              <a:rPr lang="en-US" sz="3600" b="1" dirty="0" smtClean="0">
                <a:solidFill>
                  <a:srgbClr val="3366FF"/>
                </a:solidFill>
              </a:rPr>
              <a:t>the </a:t>
            </a:r>
            <a:r>
              <a:rPr lang="en-US" sz="3600" b="1" dirty="0">
                <a:solidFill>
                  <a:srgbClr val="3366FF"/>
                </a:solidFill>
              </a:rPr>
              <a:t>sun disk. He is one who makes [the land] green</a:t>
            </a:r>
            <a:r>
              <a:rPr lang="en-US" sz="3600" b="1" dirty="0" smtClean="0">
                <a:solidFill>
                  <a:srgbClr val="3366FF"/>
                </a:solidFill>
              </a:rPr>
              <a:t>.” </a:t>
            </a:r>
            <a:endParaRPr lang="en-US" sz="3600" dirty="0">
              <a:solidFill>
                <a:srgbClr val="3366FF"/>
              </a:solidFill>
            </a:endParaRPr>
          </a:p>
          <a:p>
            <a:r>
              <a:rPr lang="en-US" sz="3600" dirty="0">
                <a:solidFill>
                  <a:srgbClr val="3366FF"/>
                </a:solidFill>
              </a:rPr>
              <a:t>—Loyalty instructions from the </a:t>
            </a:r>
            <a:r>
              <a:rPr lang="en-US" sz="3600" dirty="0" err="1">
                <a:solidFill>
                  <a:srgbClr val="3366FF"/>
                </a:solidFill>
              </a:rPr>
              <a:t>Sehetepibre</a:t>
            </a:r>
            <a:r>
              <a:rPr lang="en-US" sz="3600" dirty="0">
                <a:solidFill>
                  <a:srgbClr val="3366FF"/>
                </a:solidFill>
              </a:rPr>
              <a:t> </a:t>
            </a:r>
            <a:r>
              <a:rPr lang="en-US" sz="3600" dirty="0" err="1">
                <a:solidFill>
                  <a:srgbClr val="3366FF"/>
                </a:solidFill>
              </a:rPr>
              <a:t>Stela</a:t>
            </a:r>
            <a:r>
              <a:rPr lang="en-US" sz="3600" dirty="0">
                <a:solidFill>
                  <a:srgbClr val="3366FF"/>
                </a:solidFill>
              </a:rPr>
              <a:t> </a:t>
            </a:r>
          </a:p>
        </p:txBody>
      </p:sp>
    </p:spTree>
    <p:extLst>
      <p:ext uri="{BB962C8B-B14F-4D97-AF65-F5344CB8AC3E}">
        <p14:creationId xmlns:p14="http://schemas.microsoft.com/office/powerpoint/2010/main" val="161484359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400" dirty="0" smtClean="0"/>
              <a:t>The Pharaohs</a:t>
            </a:r>
            <a:endParaRPr lang="en-US" sz="4400" dirty="0"/>
          </a:p>
        </p:txBody>
      </p:sp>
      <p:sp>
        <p:nvSpPr>
          <p:cNvPr id="3" name="Content Placeholder 2"/>
          <p:cNvSpPr>
            <a:spLocks noGrp="1"/>
          </p:cNvSpPr>
          <p:nvPr>
            <p:ph idx="1"/>
          </p:nvPr>
        </p:nvSpPr>
        <p:spPr>
          <a:xfrm>
            <a:off x="143555" y="1600200"/>
            <a:ext cx="8856890" cy="5035605"/>
          </a:xfrm>
        </p:spPr>
        <p:txBody>
          <a:bodyPr>
            <a:normAutofit/>
          </a:bodyPr>
          <a:lstStyle/>
          <a:p>
            <a:r>
              <a:rPr lang="en-US" sz="3600" dirty="0">
                <a:solidFill>
                  <a:srgbClr val="FFFF00"/>
                </a:solidFill>
              </a:rPr>
              <a:t>Because the pharaoh was thought to be a god, religion and government were closely intertwined in the Old Kingdom. </a:t>
            </a:r>
            <a:endParaRPr lang="en-US" sz="3600" dirty="0" smtClean="0">
              <a:solidFill>
                <a:srgbClr val="FFFF00"/>
              </a:solidFill>
            </a:endParaRPr>
          </a:p>
          <a:p>
            <a:r>
              <a:rPr lang="en-US" sz="3600" dirty="0" smtClean="0">
                <a:solidFill>
                  <a:srgbClr val="FFFF00"/>
                </a:solidFill>
              </a:rPr>
              <a:t>Egypt </a:t>
            </a:r>
            <a:r>
              <a:rPr lang="en-US" sz="3600" dirty="0">
                <a:solidFill>
                  <a:srgbClr val="FFFF00"/>
                </a:solidFill>
              </a:rPr>
              <a:t>was a </a:t>
            </a:r>
            <a:r>
              <a:rPr lang="en-US" sz="3600" b="1" dirty="0"/>
              <a:t>theocracy</a:t>
            </a:r>
            <a:r>
              <a:rPr lang="en-US" sz="3600" b="1" dirty="0">
                <a:solidFill>
                  <a:srgbClr val="FFFF00"/>
                </a:solidFill>
              </a:rPr>
              <a:t>, </a:t>
            </a:r>
            <a:r>
              <a:rPr lang="en-US" sz="3600" dirty="0">
                <a:solidFill>
                  <a:srgbClr val="FFFF00"/>
                </a:solidFill>
              </a:rPr>
              <a:t>a state ruled by religious figures. </a:t>
            </a:r>
          </a:p>
        </p:txBody>
      </p:sp>
    </p:spTree>
    <p:extLst>
      <p:ext uri="{BB962C8B-B14F-4D97-AF65-F5344CB8AC3E}">
        <p14:creationId xmlns:p14="http://schemas.microsoft.com/office/powerpoint/2010/main" val="5372830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400" dirty="0" smtClean="0"/>
              <a:t>Starting Point</a:t>
            </a:r>
            <a:endParaRPr lang="en-US" sz="4400" dirty="0"/>
          </a:p>
        </p:txBody>
      </p:sp>
      <p:sp>
        <p:nvSpPr>
          <p:cNvPr id="3" name="Content Placeholder 2"/>
          <p:cNvSpPr>
            <a:spLocks noGrp="1"/>
          </p:cNvSpPr>
          <p:nvPr>
            <p:ph idx="1"/>
          </p:nvPr>
        </p:nvSpPr>
        <p:spPr>
          <a:xfrm>
            <a:off x="457200" y="1600200"/>
            <a:ext cx="8229600" cy="5035605"/>
          </a:xfrm>
        </p:spPr>
        <p:txBody>
          <a:bodyPr>
            <a:normAutofit/>
          </a:bodyPr>
          <a:lstStyle/>
          <a:p>
            <a:r>
              <a:rPr lang="en-US" dirty="0"/>
              <a:t>T</a:t>
            </a:r>
            <a:r>
              <a:rPr lang="en-US" dirty="0" smtClean="0"/>
              <a:t>he </a:t>
            </a:r>
            <a:r>
              <a:rPr lang="en-US" dirty="0"/>
              <a:t>Nile, the longest river in the world, flows northward from eastern </a:t>
            </a:r>
            <a:r>
              <a:rPr lang="en-US" dirty="0" smtClean="0"/>
              <a:t>Africa </a:t>
            </a:r>
            <a:r>
              <a:rPr lang="en-US" dirty="0"/>
              <a:t>to the Mediterranean. </a:t>
            </a:r>
            <a:endParaRPr lang="en-US" dirty="0" smtClean="0"/>
          </a:p>
          <a:p>
            <a:r>
              <a:rPr lang="en-US" dirty="0" smtClean="0"/>
              <a:t>Over </a:t>
            </a:r>
            <a:r>
              <a:rPr lang="en-US" dirty="0"/>
              <a:t>much of its course, the Nile flows through the Sahara, the largest desert in the world and one of the harshest. </a:t>
            </a:r>
            <a:endParaRPr lang="en-US" dirty="0" smtClean="0"/>
          </a:p>
          <a:p>
            <a:r>
              <a:rPr lang="en-US" dirty="0" smtClean="0"/>
              <a:t>The </a:t>
            </a:r>
            <a:r>
              <a:rPr lang="en-US" dirty="0"/>
              <a:t>civilizations that developed along the Nile depended on the river to irrigate their </a:t>
            </a:r>
            <a:r>
              <a:rPr lang="en-US" dirty="0" smtClean="0"/>
              <a:t>lands </a:t>
            </a:r>
            <a:r>
              <a:rPr lang="en-US" dirty="0"/>
              <a:t>and to make life possible. </a:t>
            </a:r>
          </a:p>
          <a:p>
            <a:endParaRPr lang="en-US" dirty="0" smtClean="0"/>
          </a:p>
          <a:p>
            <a:endParaRPr lang="en-US" dirty="0"/>
          </a:p>
        </p:txBody>
      </p:sp>
    </p:spTree>
    <p:extLst>
      <p:ext uri="{BB962C8B-B14F-4D97-AF65-F5344CB8AC3E}">
        <p14:creationId xmlns:p14="http://schemas.microsoft.com/office/powerpoint/2010/main" val="4241803404"/>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400" dirty="0" smtClean="0"/>
              <a:t>The Pharaohs</a:t>
            </a:r>
            <a:endParaRPr lang="en-US" sz="4400" dirty="0"/>
          </a:p>
        </p:txBody>
      </p:sp>
      <p:pic>
        <p:nvPicPr>
          <p:cNvPr id="5" name="Picture 4" descr="EgyptianPharaohs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7900" y="1596540"/>
            <a:ext cx="5970203" cy="4736361"/>
          </a:xfrm>
          <a:prstGeom prst="rect">
            <a:avLst/>
          </a:prstGeom>
        </p:spPr>
      </p:pic>
    </p:spTree>
    <p:extLst>
      <p:ext uri="{BB962C8B-B14F-4D97-AF65-F5344CB8AC3E}">
        <p14:creationId xmlns:p14="http://schemas.microsoft.com/office/powerpoint/2010/main" val="903233685"/>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400" dirty="0" smtClean="0"/>
              <a:t>The Pharaohs</a:t>
            </a:r>
            <a:endParaRPr lang="en-US" sz="4400" dirty="0"/>
          </a:p>
        </p:txBody>
      </p:sp>
      <p:pic>
        <p:nvPicPr>
          <p:cNvPr id="3" name="Picture 2" descr="398px-Nefertiti_30-01-200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2245" y="1443835"/>
            <a:ext cx="3293057" cy="4956050"/>
          </a:xfrm>
          <a:prstGeom prst="rect">
            <a:avLst/>
          </a:prstGeom>
        </p:spPr>
      </p:pic>
    </p:spTree>
    <p:extLst>
      <p:ext uri="{BB962C8B-B14F-4D97-AF65-F5344CB8AC3E}">
        <p14:creationId xmlns:p14="http://schemas.microsoft.com/office/powerpoint/2010/main" val="1671355236"/>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400" dirty="0" smtClean="0"/>
              <a:t>The Pharaohs</a:t>
            </a:r>
            <a:endParaRPr lang="en-US" sz="4400" dirty="0"/>
          </a:p>
        </p:txBody>
      </p:sp>
      <p:pic>
        <p:nvPicPr>
          <p:cNvPr id="4" name="Picture 3" descr="images-4.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2490" y="1749245"/>
            <a:ext cx="7005486" cy="4914296"/>
          </a:xfrm>
          <a:prstGeom prst="rect">
            <a:avLst/>
          </a:prstGeom>
        </p:spPr>
      </p:pic>
    </p:spTree>
    <p:extLst>
      <p:ext uri="{BB962C8B-B14F-4D97-AF65-F5344CB8AC3E}">
        <p14:creationId xmlns:p14="http://schemas.microsoft.com/office/powerpoint/2010/main" val="2701038446"/>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400" dirty="0" smtClean="0"/>
              <a:t>The Pharaohs</a:t>
            </a:r>
            <a:endParaRPr lang="en-US" sz="4400" dirty="0"/>
          </a:p>
        </p:txBody>
      </p:sp>
      <p:pic>
        <p:nvPicPr>
          <p:cNvPr id="3" name="Picture 2" descr="16849318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4950" y="1569144"/>
            <a:ext cx="3491609" cy="5261460"/>
          </a:xfrm>
          <a:prstGeom prst="rect">
            <a:avLst/>
          </a:prstGeom>
        </p:spPr>
      </p:pic>
    </p:spTree>
    <p:extLst>
      <p:ext uri="{BB962C8B-B14F-4D97-AF65-F5344CB8AC3E}">
        <p14:creationId xmlns:p14="http://schemas.microsoft.com/office/powerpoint/2010/main" val="3564439072"/>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 </a:t>
            </a:r>
            <a:r>
              <a:rPr lang="en-US" smtClean="0"/>
              <a:t>on test</a:t>
            </a:r>
            <a:endParaRPr lang="en-US" dirty="0"/>
          </a:p>
        </p:txBody>
      </p:sp>
      <p:sp>
        <p:nvSpPr>
          <p:cNvPr id="4" name="Content Placeholder 3"/>
          <p:cNvSpPr>
            <a:spLocks noGrp="1"/>
          </p:cNvSpPr>
          <p:nvPr>
            <p:ph sz="half" idx="2"/>
          </p:nvPr>
        </p:nvSpPr>
        <p:spPr>
          <a:xfrm>
            <a:off x="457200" y="1443835"/>
            <a:ext cx="4040188" cy="4428445"/>
          </a:xfrm>
        </p:spPr>
        <p:txBody>
          <a:bodyPr/>
          <a:lstStyle/>
          <a:p>
            <a:r>
              <a:rPr lang="en-US" dirty="0" smtClean="0"/>
              <a:t>Prehistory</a:t>
            </a:r>
          </a:p>
          <a:p>
            <a:r>
              <a:rPr lang="en-US" dirty="0" smtClean="0"/>
              <a:t>Ancestor</a:t>
            </a:r>
          </a:p>
          <a:p>
            <a:r>
              <a:rPr lang="en-US" dirty="0" smtClean="0"/>
              <a:t>Hominid</a:t>
            </a:r>
          </a:p>
          <a:p>
            <a:r>
              <a:rPr lang="en-US" dirty="0" smtClean="0"/>
              <a:t>Domestication</a:t>
            </a:r>
          </a:p>
          <a:p>
            <a:r>
              <a:rPr lang="en-US" dirty="0" smtClean="0"/>
              <a:t>Neolithic Era</a:t>
            </a:r>
          </a:p>
          <a:p>
            <a:r>
              <a:rPr lang="en-US" dirty="0" smtClean="0"/>
              <a:t>Agriculture</a:t>
            </a:r>
          </a:p>
          <a:p>
            <a:r>
              <a:rPr lang="en-US" dirty="0" smtClean="0"/>
              <a:t>Paleolithic Era</a:t>
            </a:r>
          </a:p>
          <a:p>
            <a:r>
              <a:rPr lang="en-US" dirty="0" smtClean="0"/>
              <a:t>Tool</a:t>
            </a:r>
          </a:p>
          <a:p>
            <a:r>
              <a:rPr lang="en-US" dirty="0" smtClean="0"/>
              <a:t>Hunter-gatherers</a:t>
            </a:r>
            <a:endParaRPr lang="en-US" dirty="0"/>
          </a:p>
        </p:txBody>
      </p:sp>
      <p:sp>
        <p:nvSpPr>
          <p:cNvPr id="6" name="Content Placeholder 5"/>
          <p:cNvSpPr>
            <a:spLocks noGrp="1"/>
          </p:cNvSpPr>
          <p:nvPr>
            <p:ph sz="quarter" idx="4"/>
          </p:nvPr>
        </p:nvSpPr>
        <p:spPr>
          <a:xfrm>
            <a:off x="4645025" y="1443835"/>
            <a:ext cx="4041775" cy="4428445"/>
          </a:xfrm>
        </p:spPr>
        <p:txBody>
          <a:bodyPr/>
          <a:lstStyle/>
          <a:p>
            <a:r>
              <a:rPr lang="en-US" dirty="0" smtClean="0"/>
              <a:t>Develop</a:t>
            </a:r>
          </a:p>
          <a:p>
            <a:r>
              <a:rPr lang="en-US" dirty="0" smtClean="0"/>
              <a:t>Land Bridge</a:t>
            </a:r>
          </a:p>
          <a:p>
            <a:r>
              <a:rPr lang="en-US" dirty="0" smtClean="0"/>
              <a:t>Migrate</a:t>
            </a:r>
          </a:p>
          <a:p>
            <a:r>
              <a:rPr lang="en-US" dirty="0" smtClean="0"/>
              <a:t>Society</a:t>
            </a:r>
          </a:p>
          <a:p>
            <a:r>
              <a:rPr lang="en-US" dirty="0" smtClean="0"/>
              <a:t>Megaliths</a:t>
            </a:r>
          </a:p>
          <a:p>
            <a:r>
              <a:rPr lang="en-US" dirty="0" smtClean="0"/>
              <a:t>Neolithic Era</a:t>
            </a:r>
          </a:p>
          <a:p>
            <a:r>
              <a:rPr lang="en-US" dirty="0" smtClean="0"/>
              <a:t>Delta</a:t>
            </a:r>
          </a:p>
          <a:p>
            <a:r>
              <a:rPr lang="en-US" dirty="0" smtClean="0"/>
              <a:t>Pharaoh</a:t>
            </a:r>
          </a:p>
          <a:p>
            <a:r>
              <a:rPr lang="en-US" dirty="0" smtClean="0"/>
              <a:t>Theocracy</a:t>
            </a:r>
            <a:endParaRPr lang="en-US" dirty="0"/>
          </a:p>
        </p:txBody>
      </p:sp>
    </p:spTree>
    <p:extLst>
      <p:ext uri="{BB962C8B-B14F-4D97-AF65-F5344CB8AC3E}">
        <p14:creationId xmlns:p14="http://schemas.microsoft.com/office/powerpoint/2010/main" val="3764873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400" dirty="0" smtClean="0"/>
              <a:t>Predict</a:t>
            </a:r>
            <a:endParaRPr lang="en-US" sz="4400" dirty="0"/>
          </a:p>
        </p:txBody>
      </p:sp>
      <p:sp>
        <p:nvSpPr>
          <p:cNvPr id="3" name="Content Placeholder 2"/>
          <p:cNvSpPr>
            <a:spLocks noGrp="1"/>
          </p:cNvSpPr>
          <p:nvPr>
            <p:ph idx="1"/>
          </p:nvPr>
        </p:nvSpPr>
        <p:spPr>
          <a:xfrm>
            <a:off x="457200" y="1600200"/>
            <a:ext cx="8229600" cy="5035605"/>
          </a:xfrm>
        </p:spPr>
        <p:txBody>
          <a:bodyPr>
            <a:normAutofit/>
          </a:bodyPr>
          <a:lstStyle/>
          <a:p>
            <a:r>
              <a:rPr lang="en-US" dirty="0"/>
              <a:t>Look at the area labeled as </a:t>
            </a:r>
            <a:r>
              <a:rPr lang="en-US" dirty="0" smtClean="0"/>
              <a:t>fertile </a:t>
            </a:r>
            <a:r>
              <a:rPr lang="en-US" dirty="0"/>
              <a:t>on the map. Based on this </a:t>
            </a:r>
            <a:r>
              <a:rPr lang="en-US" dirty="0" smtClean="0"/>
              <a:t>information</a:t>
            </a:r>
            <a:r>
              <a:rPr lang="en-US" dirty="0"/>
              <a:t>, where do you think civilizations developed</a:t>
            </a:r>
            <a:r>
              <a:rPr lang="en-US" dirty="0" smtClean="0"/>
              <a:t>?</a:t>
            </a:r>
          </a:p>
          <a:p>
            <a:r>
              <a:rPr lang="en-US" dirty="0"/>
              <a:t>E</a:t>
            </a:r>
            <a:r>
              <a:rPr lang="en-US" dirty="0" smtClean="0"/>
              <a:t>gypt </a:t>
            </a:r>
            <a:r>
              <a:rPr lang="en-US" dirty="0"/>
              <a:t>is isolated from other regions by the desert and by cataracts on the Nile. </a:t>
            </a:r>
            <a:r>
              <a:rPr lang="en-US" dirty="0" smtClean="0"/>
              <a:t>How </a:t>
            </a:r>
            <a:r>
              <a:rPr lang="en-US" dirty="0"/>
              <a:t>might this isolation have affected early E</a:t>
            </a:r>
            <a:r>
              <a:rPr lang="en-US" dirty="0" smtClean="0"/>
              <a:t>gyptian </a:t>
            </a:r>
            <a:r>
              <a:rPr lang="en-US" dirty="0"/>
              <a:t>society? </a:t>
            </a:r>
          </a:p>
          <a:p>
            <a:endParaRPr lang="en-US" dirty="0" smtClean="0"/>
          </a:p>
          <a:p>
            <a:endParaRPr lang="en-US" dirty="0"/>
          </a:p>
        </p:txBody>
      </p:sp>
    </p:spTree>
    <p:extLst>
      <p:ext uri="{BB962C8B-B14F-4D97-AF65-F5344CB8AC3E}">
        <p14:creationId xmlns:p14="http://schemas.microsoft.com/office/powerpoint/2010/main" val="58580899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400" dirty="0" smtClean="0"/>
              <a:t>The Kingdom of Egypt</a:t>
            </a:r>
            <a:endParaRPr lang="en-US" sz="4400" dirty="0"/>
          </a:p>
        </p:txBody>
      </p:sp>
      <p:sp>
        <p:nvSpPr>
          <p:cNvPr id="3" name="Content Placeholder 2"/>
          <p:cNvSpPr>
            <a:spLocks noGrp="1"/>
          </p:cNvSpPr>
          <p:nvPr>
            <p:ph idx="1"/>
          </p:nvPr>
        </p:nvSpPr>
        <p:spPr>
          <a:xfrm>
            <a:off x="457200" y="1600200"/>
            <a:ext cx="8229600" cy="5035605"/>
          </a:xfrm>
        </p:spPr>
        <p:txBody>
          <a:bodyPr>
            <a:normAutofit/>
          </a:bodyPr>
          <a:lstStyle/>
          <a:p>
            <a:r>
              <a:rPr lang="en-US" dirty="0" smtClean="0"/>
              <a:t>Key Terms and People</a:t>
            </a:r>
          </a:p>
          <a:p>
            <a:pPr lvl="1"/>
            <a:r>
              <a:rPr lang="en-US" dirty="0" smtClean="0"/>
              <a:t>Delta</a:t>
            </a:r>
          </a:p>
          <a:p>
            <a:pPr lvl="1"/>
            <a:r>
              <a:rPr lang="en-US" dirty="0" smtClean="0"/>
              <a:t>Cataracts</a:t>
            </a:r>
          </a:p>
          <a:p>
            <a:pPr lvl="1"/>
            <a:r>
              <a:rPr lang="en-US" dirty="0" smtClean="0"/>
              <a:t>Menes</a:t>
            </a:r>
          </a:p>
          <a:p>
            <a:pPr lvl="1"/>
            <a:r>
              <a:rPr lang="en-US" dirty="0" smtClean="0"/>
              <a:t>Pharaoh</a:t>
            </a:r>
          </a:p>
          <a:p>
            <a:pPr lvl="1"/>
            <a:r>
              <a:rPr lang="en-US" dirty="0" smtClean="0"/>
              <a:t>Theocracy</a:t>
            </a:r>
          </a:p>
          <a:p>
            <a:pPr lvl="1"/>
            <a:r>
              <a:rPr lang="en-US" dirty="0" smtClean="0"/>
              <a:t>Bureaucracy</a:t>
            </a:r>
          </a:p>
          <a:p>
            <a:pPr lvl="1"/>
            <a:r>
              <a:rPr lang="en-US" dirty="0" smtClean="0"/>
              <a:t>Hatshepsut</a:t>
            </a:r>
          </a:p>
          <a:p>
            <a:pPr lvl="1"/>
            <a:r>
              <a:rPr lang="en-US" dirty="0" smtClean="0"/>
              <a:t>Ramses the Great</a:t>
            </a:r>
            <a:endParaRPr lang="en-US" dirty="0"/>
          </a:p>
          <a:p>
            <a:endParaRPr lang="en-US" dirty="0" smtClean="0"/>
          </a:p>
          <a:p>
            <a:endParaRPr lang="en-US" dirty="0"/>
          </a:p>
        </p:txBody>
      </p:sp>
    </p:spTree>
    <p:extLst>
      <p:ext uri="{BB962C8B-B14F-4D97-AF65-F5344CB8AC3E}">
        <p14:creationId xmlns:p14="http://schemas.microsoft.com/office/powerpoint/2010/main" val="223132406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400" dirty="0" smtClean="0"/>
              <a:t>The Gift of the Nile</a:t>
            </a:r>
            <a:endParaRPr lang="en-US" sz="4400" dirty="0"/>
          </a:p>
        </p:txBody>
      </p:sp>
      <p:pic>
        <p:nvPicPr>
          <p:cNvPr id="5" name="Picture 4" descr="3.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1425" y="1596540"/>
            <a:ext cx="4703190" cy="4956050"/>
          </a:xfrm>
          <a:prstGeom prst="rect">
            <a:avLst/>
          </a:prstGeom>
        </p:spPr>
      </p:pic>
    </p:spTree>
    <p:extLst>
      <p:ext uri="{BB962C8B-B14F-4D97-AF65-F5344CB8AC3E}">
        <p14:creationId xmlns:p14="http://schemas.microsoft.com/office/powerpoint/2010/main" val="149735814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400" dirty="0" smtClean="0"/>
              <a:t>What was the gift of the Nile?</a:t>
            </a:r>
            <a:endParaRPr lang="en-US" sz="4400" dirty="0"/>
          </a:p>
        </p:txBody>
      </p:sp>
      <p:sp>
        <p:nvSpPr>
          <p:cNvPr id="3" name="Content Placeholder 2"/>
          <p:cNvSpPr>
            <a:spLocks noGrp="1"/>
          </p:cNvSpPr>
          <p:nvPr>
            <p:ph idx="1"/>
          </p:nvPr>
        </p:nvSpPr>
        <p:spPr>
          <a:xfrm>
            <a:off x="143555" y="1600200"/>
            <a:ext cx="8856890" cy="5035605"/>
          </a:xfrm>
        </p:spPr>
        <p:txBody>
          <a:bodyPr>
            <a:normAutofit fontScale="70000" lnSpcReduction="20000"/>
          </a:bodyPr>
          <a:lstStyle/>
          <a:p>
            <a:r>
              <a:rPr lang="en-US" sz="3600" dirty="0" smtClean="0"/>
              <a:t>Sometime </a:t>
            </a:r>
            <a:r>
              <a:rPr lang="en-US" sz="3600" dirty="0"/>
              <a:t>in the 400s BC, a Greek historian named Herodotus traveled to Egypt. Like </a:t>
            </a:r>
            <a:r>
              <a:rPr lang="en-US" sz="3600" dirty="0" smtClean="0"/>
              <a:t>many </a:t>
            </a:r>
            <a:r>
              <a:rPr lang="en-US" sz="3600" dirty="0"/>
              <a:t>people in Greece, he had heard of Egypt but knew very little of life there. What he saw on his journey both impressed and amazed him. </a:t>
            </a:r>
          </a:p>
          <a:p>
            <a:r>
              <a:rPr lang="en-US" sz="3600" dirty="0"/>
              <a:t>Of all the sights Herodotus witnessed in Egypt, none left more of an impression on him than the Nile itself. For a Greek who took rain for granted, it was unthinkable that a society could depend on a river for all of its water. He was astounded at stories of the annual floods that brought water to the fields. These floods, he thought, made the work of Egyptian farmers incredibly easy. In contrast</a:t>
            </a:r>
            <a:r>
              <a:rPr lang="en-US" sz="3600" dirty="0" smtClean="0"/>
              <a:t>, the </a:t>
            </a:r>
            <a:r>
              <a:rPr lang="en-US" sz="3600" dirty="0"/>
              <a:t>Egyptians to whom Herodotus spoke listened in </a:t>
            </a:r>
            <a:r>
              <a:rPr lang="en-US" sz="3600" dirty="0" smtClean="0"/>
              <a:t>disbelief </a:t>
            </a:r>
            <a:r>
              <a:rPr lang="en-US" sz="3600" dirty="0"/>
              <a:t>to his descriptions of rain. They did not seem to trust the idea of water that did not come from a river. </a:t>
            </a:r>
            <a:endParaRPr lang="en-US" sz="3600" dirty="0" smtClean="0"/>
          </a:p>
          <a:p>
            <a:endParaRPr lang="en-US" sz="3600" dirty="0"/>
          </a:p>
        </p:txBody>
      </p:sp>
    </p:spTree>
    <p:extLst>
      <p:ext uri="{BB962C8B-B14F-4D97-AF65-F5344CB8AC3E}">
        <p14:creationId xmlns:p14="http://schemas.microsoft.com/office/powerpoint/2010/main" val="201305708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400" dirty="0" smtClean="0"/>
              <a:t>What was the gift of the Nile?</a:t>
            </a:r>
            <a:endParaRPr lang="en-US" sz="4400" dirty="0"/>
          </a:p>
        </p:txBody>
      </p:sp>
      <p:sp>
        <p:nvSpPr>
          <p:cNvPr id="3" name="Content Placeholder 2"/>
          <p:cNvSpPr>
            <a:spLocks noGrp="1"/>
          </p:cNvSpPr>
          <p:nvPr>
            <p:ph idx="1"/>
          </p:nvPr>
        </p:nvSpPr>
        <p:spPr>
          <a:xfrm>
            <a:off x="143555" y="1600200"/>
            <a:ext cx="8856890" cy="5035605"/>
          </a:xfrm>
        </p:spPr>
        <p:txBody>
          <a:bodyPr>
            <a:normAutofit fontScale="92500" lnSpcReduction="20000"/>
          </a:bodyPr>
          <a:lstStyle/>
          <a:p>
            <a:r>
              <a:rPr lang="en-US" sz="3600" dirty="0"/>
              <a:t>Herodotus also could not believe the variety of </a:t>
            </a:r>
            <a:r>
              <a:rPr lang="en-US" sz="3600" dirty="0" smtClean="0"/>
              <a:t>animals </a:t>
            </a:r>
            <a:r>
              <a:rPr lang="en-US" sz="3600" dirty="0"/>
              <a:t>that dwelled in or near the Nile, from fish and birds to crocodiles and hippopotamuses. Without the Nile, Herodotus concluded, Egypt could not exist: “For any one who sees Egypt, without having heard a word about it before, must perceive, if he has only common powers of observation, that the Egypt to which the Greeks go in their ships is an acquired country, the</a:t>
            </a:r>
            <a:br>
              <a:rPr lang="en-US" sz="3600" dirty="0"/>
            </a:br>
            <a:r>
              <a:rPr lang="en-US" sz="3600" dirty="0"/>
              <a:t>gift of the river.“ </a:t>
            </a:r>
          </a:p>
          <a:p>
            <a:endParaRPr lang="en-US" sz="3600" dirty="0"/>
          </a:p>
        </p:txBody>
      </p:sp>
    </p:spTree>
    <p:extLst>
      <p:ext uri="{BB962C8B-B14F-4D97-AF65-F5344CB8AC3E}">
        <p14:creationId xmlns:p14="http://schemas.microsoft.com/office/powerpoint/2010/main" val="74013013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1850</TotalTime>
  <Words>1919</Words>
  <Application>Microsoft Macintosh PowerPoint</Application>
  <PresentationFormat>On-screen Show (4:3)</PresentationFormat>
  <Paragraphs>156</Paragraphs>
  <Slides>44</Slides>
  <Notes>0</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Nile Civilizations</vt:lpstr>
      <vt:lpstr>The Big Picture</vt:lpstr>
      <vt:lpstr>The Big Picture</vt:lpstr>
      <vt:lpstr>Starting Point</vt:lpstr>
      <vt:lpstr>Predict</vt:lpstr>
      <vt:lpstr>The Kingdom of Egypt</vt:lpstr>
      <vt:lpstr>The Gift of the Nile</vt:lpstr>
      <vt:lpstr>What was the gift of the Nile?</vt:lpstr>
      <vt:lpstr>What was the gift of the Nile?</vt:lpstr>
      <vt:lpstr>Geography and Early Egypt</vt:lpstr>
      <vt:lpstr>The Geography of Egypt</vt:lpstr>
      <vt:lpstr>The Geography of Egypt</vt:lpstr>
      <vt:lpstr>The Geography of Egypt</vt:lpstr>
      <vt:lpstr>The Geography of Egypt</vt:lpstr>
      <vt:lpstr>The Geography of Egypt</vt:lpstr>
      <vt:lpstr>Two Kingdoms</vt:lpstr>
      <vt:lpstr>Two Kingdoms</vt:lpstr>
      <vt:lpstr>Two Kingdoms</vt:lpstr>
      <vt:lpstr>PowerPoint Presentation</vt:lpstr>
      <vt:lpstr>Unification</vt:lpstr>
      <vt:lpstr>Unification</vt:lpstr>
      <vt:lpstr>Unification</vt:lpstr>
      <vt:lpstr>PowerPoint Presentation</vt:lpstr>
      <vt:lpstr>The Old Kingdom</vt:lpstr>
      <vt:lpstr>The Pyramids</vt:lpstr>
      <vt:lpstr>The Pyramids</vt:lpstr>
      <vt:lpstr>The Pyramids</vt:lpstr>
      <vt:lpstr>The Pyramids</vt:lpstr>
      <vt:lpstr>The Pyramids</vt:lpstr>
      <vt:lpstr>The Pyramids</vt:lpstr>
      <vt:lpstr>The Pyramids</vt:lpstr>
      <vt:lpstr>The Pyramids</vt:lpstr>
      <vt:lpstr>PowerPoint Presentation</vt:lpstr>
      <vt:lpstr>The Pyramids</vt:lpstr>
      <vt:lpstr>PowerPoint Presentation</vt:lpstr>
      <vt:lpstr>The Pharaohs</vt:lpstr>
      <vt:lpstr>The Pharaohs</vt:lpstr>
      <vt:lpstr>The Pharaohs</vt:lpstr>
      <vt:lpstr>The Pharaohs</vt:lpstr>
      <vt:lpstr>The Pharaohs</vt:lpstr>
      <vt:lpstr>The Pharaohs</vt:lpstr>
      <vt:lpstr>The Pharaohs</vt:lpstr>
      <vt:lpstr>The Pharaohs</vt:lpstr>
      <vt:lpstr>Vocabulary on test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SVP</cp:lastModifiedBy>
  <cp:revision>32</cp:revision>
  <dcterms:created xsi:type="dcterms:W3CDTF">2013-08-21T19:17:07Z</dcterms:created>
  <dcterms:modified xsi:type="dcterms:W3CDTF">2016-11-15T00:53:43Z</dcterms:modified>
</cp:coreProperties>
</file>