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2" r:id="rId9"/>
    <p:sldId id="275" r:id="rId10"/>
    <p:sldId id="276" r:id="rId11"/>
    <p:sldId id="277" r:id="rId12"/>
    <p:sldId id="278" r:id="rId13"/>
    <p:sldId id="279" r:id="rId14"/>
    <p:sldId id="280" r:id="rId15"/>
    <p:sldId id="281" r:id="rId16"/>
    <p:sldId id="265" r:id="rId17"/>
    <p:sldId id="266" r:id="rId18"/>
    <p:sldId id="267" r:id="rId19"/>
    <p:sldId id="268" r:id="rId20"/>
    <p:sldId id="269" r:id="rId21"/>
    <p:sldId id="270" r:id="rId22"/>
    <p:sldId id="273" r:id="rId23"/>
    <p:sldId id="271" r:id="rId24"/>
    <p:sldId id="272" r:id="rId25"/>
    <p:sldId id="274" r:id="rId26"/>
    <p:sldId id="282" r:id="rId27"/>
    <p:sldId id="285" r:id="rId28"/>
    <p:sldId id="284" r:id="rId29"/>
    <p:sldId id="283"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2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905135"/>
            <a:ext cx="4818283" cy="2751858"/>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1.  Were the peace treaties of 1919-23 fair?</a:t>
            </a:r>
            <a:endParaRPr lang="en-US" dirty="0">
              <a:solidFill>
                <a:schemeClr val="bg1"/>
              </a:solidFill>
            </a:endParaRPr>
          </a:p>
        </p:txBody>
      </p:sp>
      <p:pic>
        <p:nvPicPr>
          <p:cNvPr id="3" name="Picture 2" descr="Versailles_6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8283" y="0"/>
            <a:ext cx="4325717" cy="3333000"/>
          </a:xfrm>
          <a:prstGeom prst="rect">
            <a:avLst/>
          </a:prstGeom>
        </p:spPr>
      </p:pic>
      <p:pic>
        <p:nvPicPr>
          <p:cNvPr id="8" name="Picture 7" descr="a14cab5a3f5402daa8014fe1340f3cb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3600" b="1" dirty="0">
                <a:solidFill>
                  <a:srgbClr val="9BBB59"/>
                </a:solidFill>
              </a:rPr>
              <a:t>Treaty of </a:t>
            </a:r>
            <a:r>
              <a:rPr lang="en-US" sz="3600" b="1" dirty="0" err="1">
                <a:solidFill>
                  <a:srgbClr val="9BBB59"/>
                </a:solidFill>
              </a:rPr>
              <a:t>Trianon</a:t>
            </a:r>
            <a:r>
              <a:rPr lang="en-US" sz="3600" b="1" dirty="0">
                <a:solidFill>
                  <a:srgbClr val="9BBB59"/>
                </a:solidFill>
              </a:rPr>
              <a:t> with Hungary, </a:t>
            </a:r>
            <a:r>
              <a:rPr lang="en-US" sz="3600" b="1" dirty="0" smtClean="0">
                <a:solidFill>
                  <a:srgbClr val="9BBB59"/>
                </a:solidFill>
              </a:rPr>
              <a:t>1920</a:t>
            </a:r>
            <a:endParaRPr lang="en-US" sz="3600"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Induced economics crisis in </a:t>
            </a:r>
            <a:r>
              <a:rPr lang="en-US" dirty="0" smtClean="0"/>
              <a:t>Hungary</a:t>
            </a:r>
            <a:endParaRPr lang="en-US" dirty="0"/>
          </a:p>
          <a:p>
            <a:r>
              <a:rPr lang="en-US" dirty="0" smtClean="0"/>
              <a:t>Transylvania </a:t>
            </a:r>
            <a:r>
              <a:rPr lang="en-US" dirty="0"/>
              <a:t>to Romania, Slovakia &amp; Ruthenia to </a:t>
            </a:r>
            <a:r>
              <a:rPr lang="en-US" dirty="0" smtClean="0"/>
              <a:t>Czechoslovakia</a:t>
            </a:r>
            <a:r>
              <a:rPr lang="en-US" dirty="0"/>
              <a:t>; Slovenia, Croatia to </a:t>
            </a:r>
            <a:r>
              <a:rPr lang="en-US" dirty="0" smtClean="0"/>
              <a:t>Yugoslavia</a:t>
            </a:r>
          </a:p>
          <a:p>
            <a:r>
              <a:rPr lang="en-US" dirty="0" smtClean="0"/>
              <a:t>3 </a:t>
            </a:r>
            <a:r>
              <a:rPr lang="en-US" dirty="0"/>
              <a:t>million Hungarians displaced </a:t>
            </a:r>
            <a:endParaRPr lang="en-US" dirty="0"/>
          </a:p>
        </p:txBody>
      </p:sp>
    </p:spTree>
    <p:extLst>
      <p:ext uri="{BB962C8B-B14F-4D97-AF65-F5344CB8AC3E}">
        <p14:creationId xmlns:p14="http://schemas.microsoft.com/office/powerpoint/2010/main" val="30212415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3600" b="1" dirty="0">
                <a:solidFill>
                  <a:srgbClr val="9BBB59"/>
                </a:solidFill>
              </a:rPr>
              <a:t>Treaty of Neuilly with Bulgaria, 1919 </a:t>
            </a:r>
            <a:endParaRPr lang="en-US" sz="3600" b="1"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B</a:t>
            </a:r>
            <a:r>
              <a:rPr lang="en-US" dirty="0" smtClean="0"/>
              <a:t>ecause </a:t>
            </a:r>
            <a:r>
              <a:rPr lang="en-US" dirty="0"/>
              <a:t>it was a minor player in the war, gained territory from Turkey. </a:t>
            </a:r>
            <a:endParaRPr lang="en-US" dirty="0" smtClean="0"/>
          </a:p>
          <a:p>
            <a:r>
              <a:rPr lang="en-US" dirty="0" smtClean="0"/>
              <a:t>Reduced </a:t>
            </a:r>
            <a:r>
              <a:rPr lang="en-US" dirty="0"/>
              <a:t>army to 20,000 men armed force, 100 million pound reparations, lost lands to Greece, Romania, Yugoslavia, access to Mediterranean Sea. </a:t>
            </a:r>
            <a:endParaRPr lang="en-US" dirty="0"/>
          </a:p>
        </p:txBody>
      </p:sp>
    </p:spTree>
    <p:extLst>
      <p:ext uri="{BB962C8B-B14F-4D97-AF65-F5344CB8AC3E}">
        <p14:creationId xmlns:p14="http://schemas.microsoft.com/office/powerpoint/2010/main" val="9213813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fontScale="90000"/>
          </a:bodyPr>
          <a:lstStyle/>
          <a:p>
            <a:r>
              <a:rPr lang="en-US" sz="3600" b="1" dirty="0">
                <a:solidFill>
                  <a:srgbClr val="9BBB59"/>
                </a:solidFill>
              </a:rPr>
              <a:t>Treaty of Sevres with Ottoman Empire, 1920 </a:t>
            </a:r>
            <a:endParaRPr lang="en-US" sz="3600" b="1"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Negation on territorial terms led by Mustafa Kemal which led to war between Greeks and Turks - unsuccessful </a:t>
            </a:r>
            <a:r>
              <a:rPr lang="en-US" dirty="0" smtClean="0"/>
              <a:t>treaty</a:t>
            </a:r>
            <a:endParaRPr lang="en-US" dirty="0"/>
          </a:p>
          <a:p>
            <a:r>
              <a:rPr lang="en-US" dirty="0" smtClean="0"/>
              <a:t>The Arabs </a:t>
            </a:r>
            <a:r>
              <a:rPr lang="en-US" dirty="0"/>
              <a:t>were promised Arab state for siding with Britain &amp; France to defeat Germany, Palestine problem till date. </a:t>
            </a:r>
            <a:endParaRPr lang="en-US" dirty="0"/>
          </a:p>
        </p:txBody>
      </p:sp>
    </p:spTree>
    <p:extLst>
      <p:ext uri="{BB962C8B-B14F-4D97-AF65-F5344CB8AC3E}">
        <p14:creationId xmlns:p14="http://schemas.microsoft.com/office/powerpoint/2010/main" val="3314774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3200" b="1" dirty="0" smtClean="0">
                <a:solidFill>
                  <a:srgbClr val="9BBB59"/>
                </a:solidFill>
              </a:rPr>
              <a:t>Treaty </a:t>
            </a:r>
            <a:r>
              <a:rPr lang="en-US" sz="3200" b="1" dirty="0">
                <a:solidFill>
                  <a:srgbClr val="9BBB59"/>
                </a:solidFill>
              </a:rPr>
              <a:t>of Lausanne with Ottoman Empire, 1923 </a:t>
            </a:r>
            <a:endParaRPr lang="en-US" sz="3600" b="1"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G</a:t>
            </a:r>
            <a:r>
              <a:rPr lang="en-US" dirty="0" smtClean="0"/>
              <a:t>ave </a:t>
            </a:r>
            <a:r>
              <a:rPr lang="en-US" dirty="0"/>
              <a:t>disputed region of Smyrna back to Turkey after Young Turk revolution </a:t>
            </a:r>
            <a:endParaRPr lang="en-US" dirty="0"/>
          </a:p>
        </p:txBody>
      </p:sp>
    </p:spTree>
    <p:extLst>
      <p:ext uri="{BB962C8B-B14F-4D97-AF65-F5344CB8AC3E}">
        <p14:creationId xmlns:p14="http://schemas.microsoft.com/office/powerpoint/2010/main" val="4602954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4000" b="1" dirty="0" smtClean="0">
                <a:solidFill>
                  <a:srgbClr val="9BBB59"/>
                </a:solidFill>
              </a:rPr>
              <a:t>The Outcome</a:t>
            </a:r>
            <a:endParaRPr lang="en-US" sz="4000" b="1"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fontScale="92500" lnSpcReduction="10000"/>
          </a:bodyPr>
          <a:lstStyle/>
          <a:p>
            <a:r>
              <a:rPr lang="en-US" dirty="0" smtClean="0"/>
              <a:t>Czechoslovakia </a:t>
            </a:r>
            <a:r>
              <a:rPr lang="en-US" dirty="0"/>
              <a:t>(carved out of old Austrian empire and Germany - Bosnia and Herzegovina, Bohemia, and Moravia) </a:t>
            </a:r>
            <a:endParaRPr lang="en-US" dirty="0"/>
          </a:p>
          <a:p>
            <a:r>
              <a:rPr lang="en-US" dirty="0" smtClean="0"/>
              <a:t>Yugoslavia </a:t>
            </a:r>
            <a:r>
              <a:rPr lang="en-US" dirty="0"/>
              <a:t>(Kingdom of Serbs, Croats &amp; Slovenes then named ‘land of the South Slavs’) </a:t>
            </a:r>
            <a:endParaRPr lang="en-US" dirty="0" smtClean="0"/>
          </a:p>
          <a:p>
            <a:r>
              <a:rPr lang="en-US" dirty="0"/>
              <a:t>Poland renewed, via Danzig granted access to the </a:t>
            </a:r>
            <a:r>
              <a:rPr lang="en-US" dirty="0" smtClean="0"/>
              <a:t>sea, </a:t>
            </a:r>
            <a:r>
              <a:rPr lang="en-US" dirty="0"/>
              <a:t>they wanted it to be a watchdog on Germany, buffer against communism, although 30% not ethnically Polish so some demographic problems, unfair amount of territory taken from Russia immediately led to war with Russia in 1921 </a:t>
            </a:r>
            <a:endParaRPr lang="en-US" dirty="0"/>
          </a:p>
        </p:txBody>
      </p:sp>
    </p:spTree>
    <p:extLst>
      <p:ext uri="{BB962C8B-B14F-4D97-AF65-F5344CB8AC3E}">
        <p14:creationId xmlns:p14="http://schemas.microsoft.com/office/powerpoint/2010/main" val="36470996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4000" b="1" dirty="0" smtClean="0">
                <a:solidFill>
                  <a:srgbClr val="9BBB59"/>
                </a:solidFill>
              </a:rPr>
              <a:t>The Outcome</a:t>
            </a:r>
            <a:endParaRPr lang="en-US" sz="4000" b="1" dirty="0">
              <a:solidFill>
                <a:srgbClr val="9BBB59"/>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Syria and Lebanon=French Mandate; Palestine, Transjordan &amp; Iraq=British Mandate. Article 119 TOV: All Germany’s colonies taken and given to France and Britain as ‘mandates’. </a:t>
            </a:r>
            <a:endParaRPr lang="en-US" dirty="0">
              <a:effectLst/>
            </a:endParaRPr>
          </a:p>
        </p:txBody>
      </p:sp>
    </p:spTree>
    <p:extLst>
      <p:ext uri="{BB962C8B-B14F-4D97-AF65-F5344CB8AC3E}">
        <p14:creationId xmlns:p14="http://schemas.microsoft.com/office/powerpoint/2010/main" val="12756905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Why was (any of three leaders) dissatisfied with TOV? </a:t>
            </a:r>
            <a:r>
              <a:rPr lang="en-US" sz="3600" dirty="0" smtClean="0"/>
              <a:t>- </a:t>
            </a:r>
            <a:r>
              <a:rPr lang="en-US" sz="3600" dirty="0" smtClean="0">
                <a:solidFill>
                  <a:srgbClr val="FFFF00"/>
                </a:solidFill>
              </a:rPr>
              <a:t>Clemenceau</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pPr>
              <a:spcBef>
                <a:spcPts val="0"/>
              </a:spcBef>
            </a:pPr>
            <a:r>
              <a:rPr lang="en-US" dirty="0">
                <a:solidFill>
                  <a:srgbClr val="FFFF00"/>
                </a:solidFill>
              </a:rPr>
              <a:t>French Prime Minister Georges Clemenceau </a:t>
            </a:r>
            <a:r>
              <a:rPr lang="en-US" dirty="0"/>
              <a:t>was a realist, wanted punitive peace and compensation, aimed to weaken Germany as much as possible and blame them alone, wanted reparations (compensations for infrastructural damage - France been invaded twice since 1870), wanted military restrictions </a:t>
            </a:r>
            <a:r>
              <a:rPr lang="en-US" dirty="0" smtClean="0"/>
              <a:t>and Germany </a:t>
            </a:r>
            <a:r>
              <a:rPr lang="en-US" dirty="0"/>
              <a:t>broken into </a:t>
            </a:r>
            <a:r>
              <a:rPr lang="en-US" dirty="0">
                <a:solidFill>
                  <a:srgbClr val="00FF00"/>
                </a:solidFill>
              </a:rPr>
              <a:t>smaller confederations + independent Rhineland + permanent control of Saarland. </a:t>
            </a:r>
            <a:endParaRPr lang="en-US" dirty="0">
              <a:solidFill>
                <a:srgbClr val="00FF00"/>
              </a:solidFill>
              <a:effectLst/>
            </a:endParaRPr>
          </a:p>
        </p:txBody>
      </p:sp>
    </p:spTree>
    <p:extLst>
      <p:ext uri="{BB962C8B-B14F-4D97-AF65-F5344CB8AC3E}">
        <p14:creationId xmlns:p14="http://schemas.microsoft.com/office/powerpoint/2010/main" val="31734859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Why was (any of three leaders) dissatisfied with TOV? </a:t>
            </a:r>
            <a:r>
              <a:rPr lang="en-US" sz="3600" dirty="0" smtClean="0"/>
              <a:t> - </a:t>
            </a:r>
            <a:r>
              <a:rPr lang="en-US" sz="3600" dirty="0" smtClean="0">
                <a:solidFill>
                  <a:srgbClr val="FFFF00"/>
                </a:solidFill>
              </a:rPr>
              <a:t>Wilson</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FF00"/>
                </a:solidFill>
              </a:rPr>
              <a:t>American President Woodrow Wilson </a:t>
            </a:r>
            <a:r>
              <a:rPr lang="en-US" dirty="0"/>
              <a:t>was an idealist, wanted to punish Germany but not too harshly, worried about spread of communism if too weak and revenge from Germans, wanted to strengthen democracy based on ’14 points’ = disarmament, League of Nations, self- determination. </a:t>
            </a:r>
            <a:endParaRPr lang="en-US" dirty="0" smtClean="0"/>
          </a:p>
        </p:txBody>
      </p:sp>
    </p:spTree>
    <p:extLst>
      <p:ext uri="{BB962C8B-B14F-4D97-AF65-F5344CB8AC3E}">
        <p14:creationId xmlns:p14="http://schemas.microsoft.com/office/powerpoint/2010/main" val="33584220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Why was (any of three leaders) dissatisfied with TOV? </a:t>
            </a:r>
            <a:r>
              <a:rPr lang="en-US" sz="3600" dirty="0" smtClean="0"/>
              <a:t>- </a:t>
            </a:r>
            <a:r>
              <a:rPr lang="en-US" sz="3600" dirty="0" smtClean="0">
                <a:solidFill>
                  <a:srgbClr val="FFFF00"/>
                </a:solidFill>
              </a:rPr>
              <a:t>Wilson</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fontScale="92500" lnSpcReduction="20000"/>
          </a:bodyPr>
          <a:lstStyle/>
          <a:p>
            <a:r>
              <a:rPr lang="en-US" dirty="0" smtClean="0"/>
              <a:t>He wanted </a:t>
            </a:r>
            <a:r>
              <a:rPr lang="en-US" dirty="0"/>
              <a:t>to build more peaceful world but </a:t>
            </a:r>
            <a:r>
              <a:rPr lang="en-US" dirty="0" smtClean="0"/>
              <a:t>there were problems with some of the main ideas:</a:t>
            </a:r>
          </a:p>
          <a:p>
            <a:r>
              <a:rPr lang="en-US" dirty="0">
                <a:solidFill>
                  <a:srgbClr val="FF0000"/>
                </a:solidFill>
              </a:rPr>
              <a:t>Problems with self-determination: </a:t>
            </a:r>
            <a:r>
              <a:rPr lang="en-US" dirty="0"/>
              <a:t>people of Eastern Europe scattered across many countries e.g.: 25% of the people who lived in Czechoslovakia were not Czechs or Slovaks. 30% of Poland not </a:t>
            </a:r>
            <a:r>
              <a:rPr lang="en-US" dirty="0" smtClean="0"/>
              <a:t>Polish</a:t>
            </a:r>
            <a:r>
              <a:rPr lang="en-US" dirty="0"/>
              <a:t>. 3 million Hungarians being ruled by foreigners. </a:t>
            </a:r>
            <a:endParaRPr lang="en-US" dirty="0" smtClean="0"/>
          </a:p>
          <a:p>
            <a:r>
              <a:rPr lang="en-US" dirty="0" smtClean="0"/>
              <a:t>Some </a:t>
            </a:r>
            <a:r>
              <a:rPr lang="en-US" dirty="0"/>
              <a:t>people were bound to end up being ruled by another group with different customs and language because borders were artificially imposed. </a:t>
            </a:r>
            <a:endParaRPr lang="en-US" dirty="0"/>
          </a:p>
        </p:txBody>
      </p:sp>
    </p:spTree>
    <p:extLst>
      <p:ext uri="{BB962C8B-B14F-4D97-AF65-F5344CB8AC3E}">
        <p14:creationId xmlns:p14="http://schemas.microsoft.com/office/powerpoint/2010/main" val="24208208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Why was (any of three leaders) dissatisfied with TOV? </a:t>
            </a:r>
            <a:r>
              <a:rPr lang="en-US" sz="3600" dirty="0" smtClean="0"/>
              <a:t>- </a:t>
            </a:r>
            <a:r>
              <a:rPr lang="en-US" sz="3600" dirty="0" smtClean="0">
                <a:solidFill>
                  <a:srgbClr val="FFFF00"/>
                </a:solidFill>
              </a:rPr>
              <a:t>Wilson</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0000"/>
                </a:solidFill>
              </a:rPr>
              <a:t>Problems with LON: </a:t>
            </a:r>
            <a:r>
              <a:rPr lang="en-US" dirty="0"/>
              <a:t>‘ toothless’ without military, structurally insufficient &amp; confusing, unanimous vote required, ’mandates’ seen as colonialist, membership problems: US, Germany, USSR absent, org seemed euro- centric and imperialist, supported TOV = seen as unfair </a:t>
            </a:r>
            <a:endParaRPr lang="en-US" dirty="0">
              <a:effectLst/>
            </a:endParaRPr>
          </a:p>
        </p:txBody>
      </p:sp>
    </p:spTree>
    <p:extLst>
      <p:ext uri="{BB962C8B-B14F-4D97-AF65-F5344CB8AC3E}">
        <p14:creationId xmlns:p14="http://schemas.microsoft.com/office/powerpoint/2010/main" val="6620306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pPr marL="514350" indent="-514350">
              <a:buFont typeface="+mj-lt"/>
              <a:buAutoNum type="arabicParenR"/>
            </a:pPr>
            <a:r>
              <a:rPr lang="en-US" dirty="0" smtClean="0"/>
              <a:t>Make sure you know why the “Big Three” held the positions they did with regard to Germany.  You will find the differences between the “Big Three” reflected their different wartime experiences and defensive positions.</a:t>
            </a:r>
          </a:p>
          <a:p>
            <a:pPr marL="514350" indent="-514350">
              <a:buFont typeface="+mj-lt"/>
              <a:buAutoNum type="arabicParenR"/>
            </a:pPr>
            <a:r>
              <a:rPr lang="en-US" dirty="0" smtClean="0"/>
              <a:t>You will need to be familiar with Wilson’s Fourteen </a:t>
            </a:r>
            <a:r>
              <a:rPr lang="en-US" dirty="0" smtClean="0"/>
              <a:t>points (check </a:t>
            </a:r>
            <a:r>
              <a:rPr lang="en-US" dirty="0" err="1" smtClean="0"/>
              <a:t>pdf</a:t>
            </a:r>
            <a:r>
              <a:rPr lang="en-US" dirty="0" smtClean="0"/>
              <a:t> on website) </a:t>
            </a:r>
            <a:r>
              <a:rPr lang="en-US" dirty="0" smtClean="0"/>
              <a:t>and the reasons Lloyd George’s views changed after November 1918.</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Why was (any of three leaders) dissatisfied with TOV? </a:t>
            </a:r>
            <a:r>
              <a:rPr lang="en-US" sz="3600" dirty="0" smtClean="0"/>
              <a:t>- </a:t>
            </a:r>
            <a:r>
              <a:rPr lang="en-US" sz="3600" dirty="0" smtClean="0">
                <a:solidFill>
                  <a:srgbClr val="FFFF00"/>
                </a:solidFill>
              </a:rPr>
              <a:t>George</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FF00"/>
                </a:solidFill>
              </a:rPr>
              <a:t>British Prime Minister Lloyd George </a:t>
            </a:r>
            <a:r>
              <a:rPr lang="en-US" dirty="0"/>
              <a:t>was a mediator, wanted a punitive but just peace, wanted Germany to lose colonies and navy as they threatened hegemony of British Empire but did not want Germany to seek revenge under pressure to ‘make Germany pay’, wanted to recover as trade partners as it created British jobs. </a:t>
            </a:r>
            <a:endParaRPr lang="en-US" dirty="0">
              <a:effectLst/>
            </a:endParaRPr>
          </a:p>
        </p:txBody>
      </p:sp>
    </p:spTree>
    <p:extLst>
      <p:ext uri="{BB962C8B-B14F-4D97-AF65-F5344CB8AC3E}">
        <p14:creationId xmlns:p14="http://schemas.microsoft.com/office/powerpoint/2010/main" val="7050237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Why did all the victors not get everything they wanted?</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smtClean="0">
                <a:solidFill>
                  <a:schemeClr val="bg1"/>
                </a:solidFill>
              </a:rPr>
              <a:t>They all made compromises:</a:t>
            </a:r>
          </a:p>
          <a:p>
            <a:r>
              <a:rPr lang="en-US" dirty="0">
                <a:solidFill>
                  <a:srgbClr val="FFFF00"/>
                </a:solidFill>
              </a:rPr>
              <a:t>Clemenceau</a:t>
            </a:r>
            <a:r>
              <a:rPr lang="en-US" dirty="0"/>
              <a:t> wanted harsh </a:t>
            </a:r>
            <a:r>
              <a:rPr lang="en-US" dirty="0" smtClean="0"/>
              <a:t>peace a </a:t>
            </a:r>
            <a:r>
              <a:rPr lang="en-US" dirty="0"/>
              <a:t>broken-up Germany and an independent Rhineland and disarmed German along with compensation. </a:t>
            </a:r>
            <a:endParaRPr lang="en-US" dirty="0" smtClean="0"/>
          </a:p>
          <a:p>
            <a:r>
              <a:rPr lang="en-US" dirty="0" smtClean="0"/>
              <a:t>He </a:t>
            </a:r>
            <a:r>
              <a:rPr lang="en-US" dirty="0"/>
              <a:t>got limited compensation and military restrictions, a unified Germany and demilitarized Rhineland</a:t>
            </a:r>
            <a:r>
              <a:rPr lang="en-US" dirty="0" smtClean="0"/>
              <a:t>.</a:t>
            </a:r>
          </a:p>
          <a:p>
            <a:r>
              <a:rPr lang="en-US" dirty="0" smtClean="0"/>
              <a:t>He </a:t>
            </a:r>
            <a:r>
              <a:rPr lang="en-US" dirty="0"/>
              <a:t>felt this was not harsh </a:t>
            </a:r>
            <a:r>
              <a:rPr lang="en-US" dirty="0" smtClean="0"/>
              <a:t>enough and didn’t </a:t>
            </a:r>
            <a:r>
              <a:rPr lang="en-US" dirty="0"/>
              <a:t>get independent Rhineland or control of </a:t>
            </a:r>
            <a:r>
              <a:rPr lang="en-US" dirty="0" smtClean="0"/>
              <a:t>Saarland. </a:t>
            </a:r>
            <a:endParaRPr lang="en-US" dirty="0"/>
          </a:p>
          <a:p>
            <a:pPr marL="0" indent="0">
              <a:buNone/>
            </a:pPr>
            <a:endParaRPr lang="en-US" dirty="0">
              <a:solidFill>
                <a:schemeClr val="bg1"/>
              </a:solidFill>
              <a:effectLst/>
            </a:endParaRPr>
          </a:p>
        </p:txBody>
      </p:sp>
    </p:spTree>
    <p:extLst>
      <p:ext uri="{BB962C8B-B14F-4D97-AF65-F5344CB8AC3E}">
        <p14:creationId xmlns:p14="http://schemas.microsoft.com/office/powerpoint/2010/main" val="13680422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Why did all the victors not get everything they wanted?</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Clemenceau felt that Britain was happy to treat Germany fairly in Europe which threatened France yet were less happy to treat them fairly when it came to concessions of colonies and military which threatened Britain. </a:t>
            </a:r>
            <a:endParaRPr lang="en-US" dirty="0"/>
          </a:p>
        </p:txBody>
      </p:sp>
    </p:spTree>
    <p:extLst>
      <p:ext uri="{BB962C8B-B14F-4D97-AF65-F5344CB8AC3E}">
        <p14:creationId xmlns:p14="http://schemas.microsoft.com/office/powerpoint/2010/main" val="30489879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Why did all the victors not get everything they wanted?</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FF00"/>
                </a:solidFill>
              </a:rPr>
              <a:t>Wilson</a:t>
            </a:r>
            <a:r>
              <a:rPr lang="en-US" dirty="0"/>
              <a:t> wanted a just peace based on 14 points: he did not want Germany blamed (article 231 &amp; reparations) in TOV but they were. </a:t>
            </a:r>
            <a:endParaRPr lang="en-US" dirty="0" smtClean="0"/>
          </a:p>
          <a:p>
            <a:r>
              <a:rPr lang="en-US" dirty="0" smtClean="0"/>
              <a:t>He </a:t>
            </a:r>
            <a:r>
              <a:rPr lang="en-US" dirty="0"/>
              <a:t>successfully established self</a:t>
            </a:r>
            <a:r>
              <a:rPr lang="en-US" dirty="0" smtClean="0"/>
              <a:t>-determination </a:t>
            </a:r>
            <a:r>
              <a:rPr lang="en-US" dirty="0"/>
              <a:t>in Eastern Europe and League of the Nations. </a:t>
            </a:r>
            <a:endParaRPr lang="en-US" dirty="0" smtClean="0"/>
          </a:p>
          <a:p>
            <a:r>
              <a:rPr lang="en-US" dirty="0" smtClean="0"/>
              <a:t>Demilitarization </a:t>
            </a:r>
            <a:r>
              <a:rPr lang="en-US" dirty="0"/>
              <a:t>was not achieved except by force in Germany and TOV/LON ultimately not ratified. </a:t>
            </a:r>
            <a:endParaRPr lang="en-US" dirty="0"/>
          </a:p>
          <a:p>
            <a:pPr marL="0" indent="0">
              <a:buNone/>
            </a:pPr>
            <a:endParaRPr lang="en-US" dirty="0">
              <a:solidFill>
                <a:schemeClr val="bg1"/>
              </a:solidFill>
              <a:effectLst/>
            </a:endParaRPr>
          </a:p>
        </p:txBody>
      </p:sp>
    </p:spTree>
    <p:extLst>
      <p:ext uri="{BB962C8B-B14F-4D97-AF65-F5344CB8AC3E}">
        <p14:creationId xmlns:p14="http://schemas.microsoft.com/office/powerpoint/2010/main" val="25936319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Why did all the victors not get everything they wanted?</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FF00"/>
                </a:solidFill>
              </a:rPr>
              <a:t>Britain</a:t>
            </a:r>
            <a:r>
              <a:rPr lang="en-US" dirty="0"/>
              <a:t> wanted a compromise peace; was happy that German armed and naval forces were restricted, Lloyd received hero’s welcome, although the spread of communism still worrying him. </a:t>
            </a:r>
            <a:endParaRPr lang="en-US" dirty="0"/>
          </a:p>
          <a:p>
            <a:pPr marL="0" indent="0">
              <a:buNone/>
            </a:pPr>
            <a:endParaRPr lang="en-US" dirty="0">
              <a:solidFill>
                <a:schemeClr val="bg1"/>
              </a:solidFill>
              <a:effectLst/>
            </a:endParaRPr>
          </a:p>
        </p:txBody>
      </p:sp>
    </p:spTree>
    <p:extLst>
      <p:ext uri="{BB962C8B-B14F-4D97-AF65-F5344CB8AC3E}">
        <p14:creationId xmlns:p14="http://schemas.microsoft.com/office/powerpoint/2010/main" val="39262720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Why did all the victors not get everything they wanted?</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solidFill>
                  <a:srgbClr val="FF6600"/>
                </a:solidFill>
              </a:rPr>
              <a:t>There were disagreements </a:t>
            </a:r>
            <a:r>
              <a:rPr lang="en-US" dirty="0"/>
              <a:t>over self-determination &amp; ‘access to sea’ clause, the harshness of the treaty and LON (Wilson wanted world parliament, Lloyd wanted to get together in emergencies only.) Clemenceau resented Wilson’s generosity, wanted strong League with army. </a:t>
            </a:r>
            <a:endParaRPr lang="en-US" dirty="0"/>
          </a:p>
        </p:txBody>
      </p:sp>
    </p:spTree>
    <p:extLst>
      <p:ext uri="{BB962C8B-B14F-4D97-AF65-F5344CB8AC3E}">
        <p14:creationId xmlns:p14="http://schemas.microsoft.com/office/powerpoint/2010/main" val="21901715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5937"/>
            <a:ext cx="8229600" cy="822257"/>
          </a:xfrm>
        </p:spPr>
        <p:txBody>
          <a:bodyPr>
            <a:noAutofit/>
          </a:bodyPr>
          <a:lstStyle/>
          <a:p>
            <a:pPr marL="514350" indent="-514350"/>
            <a:r>
              <a:rPr lang="en-US" sz="3600" dirty="0" smtClean="0"/>
              <a:t>The </a:t>
            </a:r>
            <a:r>
              <a:rPr lang="en-US" sz="3600" dirty="0"/>
              <a:t>reasons Lloyd George’s views changed after November </a:t>
            </a:r>
            <a:r>
              <a:rPr lang="en-US" sz="3600" dirty="0" smtClean="0"/>
              <a:t>1918</a:t>
            </a:r>
            <a:endParaRPr lang="en-US" sz="3600" dirty="0"/>
          </a:p>
        </p:txBody>
      </p:sp>
      <p:sp>
        <p:nvSpPr>
          <p:cNvPr id="3" name="Content Placeholder 2"/>
          <p:cNvSpPr>
            <a:spLocks noGrp="1"/>
          </p:cNvSpPr>
          <p:nvPr>
            <p:ph idx="1"/>
          </p:nvPr>
        </p:nvSpPr>
        <p:spPr>
          <a:xfrm>
            <a:off x="457200" y="3810248"/>
            <a:ext cx="8229600" cy="2848098"/>
          </a:xfrm>
        </p:spPr>
        <p:txBody>
          <a:bodyPr>
            <a:normAutofit/>
          </a:bodyPr>
          <a:lstStyle/>
          <a:p>
            <a:r>
              <a:rPr lang="en-US" dirty="0" smtClean="0">
                <a:solidFill>
                  <a:srgbClr val="00FF00"/>
                </a:solidFill>
              </a:rPr>
              <a:t>First there are many possible reasons for Lloyd George’s change in views.  I have provided several sources that has good points of view on why his views have changed.</a:t>
            </a:r>
            <a:endParaRPr lang="en-US" dirty="0">
              <a:solidFill>
                <a:srgbClr val="00FF00"/>
              </a:solidFill>
            </a:endParaRPr>
          </a:p>
        </p:txBody>
      </p:sp>
    </p:spTree>
    <p:extLst>
      <p:ext uri="{BB962C8B-B14F-4D97-AF65-F5344CB8AC3E}">
        <p14:creationId xmlns:p14="http://schemas.microsoft.com/office/powerpoint/2010/main" val="41673071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86" y="1109638"/>
            <a:ext cx="8229600" cy="822257"/>
          </a:xfrm>
        </p:spPr>
        <p:txBody>
          <a:bodyPr>
            <a:noAutofit/>
          </a:bodyPr>
          <a:lstStyle/>
          <a:p>
            <a:pPr marL="514350" indent="-514350"/>
            <a:r>
              <a:rPr lang="en-US" sz="3600" dirty="0" smtClean="0"/>
              <a:t>Source 1</a:t>
            </a:r>
            <a:endParaRPr lang="en-US" sz="3600" dirty="0"/>
          </a:p>
        </p:txBody>
      </p:sp>
      <p:sp>
        <p:nvSpPr>
          <p:cNvPr id="5" name="Title 1"/>
          <p:cNvSpPr txBox="1">
            <a:spLocks/>
          </p:cNvSpPr>
          <p:nvPr/>
        </p:nvSpPr>
        <p:spPr>
          <a:xfrm>
            <a:off x="457200" y="2049132"/>
            <a:ext cx="8229600" cy="82225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1"/>
                </a:solidFill>
                <a:latin typeface="+mj-lt"/>
                <a:ea typeface="+mj-ea"/>
                <a:cs typeface="+mj-cs"/>
              </a:defRPr>
            </a:lvl1pPr>
          </a:lstStyle>
          <a:p>
            <a:pPr marL="514350" indent="-514350" algn="r"/>
            <a:r>
              <a:rPr lang="en-US" sz="3600" dirty="0"/>
              <a:t>http://</a:t>
            </a:r>
            <a:r>
              <a:rPr lang="en-US" sz="3600" dirty="0" err="1"/>
              <a:t>www.historylearningsite.co.uk</a:t>
            </a:r>
            <a:r>
              <a:rPr lang="en-US" sz="3600" dirty="0"/>
              <a:t>/</a:t>
            </a:r>
          </a:p>
        </p:txBody>
      </p:sp>
    </p:spTree>
    <p:extLst>
      <p:ext uri="{BB962C8B-B14F-4D97-AF65-F5344CB8AC3E}">
        <p14:creationId xmlns:p14="http://schemas.microsoft.com/office/powerpoint/2010/main" val="41892426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fontScale="92500" lnSpcReduction="10000"/>
          </a:bodyPr>
          <a:lstStyle/>
          <a:p>
            <a:r>
              <a:rPr lang="en-US" dirty="0"/>
              <a:t>David Lloyd-George the British Prime Minister was in a difficult position. </a:t>
            </a:r>
            <a:r>
              <a:rPr lang="en-US" dirty="0" smtClean="0"/>
              <a:t>Britain </a:t>
            </a:r>
            <a:r>
              <a:rPr lang="en-US" dirty="0"/>
              <a:t>had suffered huge casualties in the war and the general public was demanding revenge. Typical headlines in British newspapers such as 'Make Germany Pay' and 'Hang the Kaiser' reflect public feeling. Lloyd-George was determined to maintain Britain's naval supremacy and to enlarge the British Empire. He had also announced in the 1918 election campaign that he expected Germany to pay as much as she could for the damage she had caused. Lloyd George was also prepared to see Germany's military strength reduced. </a:t>
            </a:r>
            <a:endParaRPr lang="en-US" dirty="0" smtClean="0"/>
          </a:p>
        </p:txBody>
      </p:sp>
    </p:spTree>
    <p:extLst>
      <p:ext uri="{BB962C8B-B14F-4D97-AF65-F5344CB8AC3E}">
        <p14:creationId xmlns:p14="http://schemas.microsoft.com/office/powerpoint/2010/main" val="4851692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smtClean="0"/>
              <a:t>On </a:t>
            </a:r>
            <a:r>
              <a:rPr lang="en-US" dirty="0"/>
              <a:t>the other hand he was also aware that the new Weimar leaders of Germany were different to those of the Kaiser's time and that an over harsh treaty might undermine them and create an embittered Germany. He was also concerned that if the peace treaty humiliated Germany it might provoke a Bolshevik revolution. Whilst he was prepared to talk in harsh terms for the people home in the UK, Lloyd-George worked to ease some of the harsher terms wanted by Clemenceau.</a:t>
            </a:r>
            <a:endParaRPr lang="en-US" dirty="0"/>
          </a:p>
        </p:txBody>
      </p:sp>
    </p:spTree>
    <p:extLst>
      <p:ext uri="{BB962C8B-B14F-4D97-AF65-F5344CB8AC3E}">
        <p14:creationId xmlns:p14="http://schemas.microsoft.com/office/powerpoint/2010/main" val="40966536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a:bodyPr>
          <a:lstStyle/>
          <a:p>
            <a:pPr marL="514350" indent="-514350">
              <a:buFont typeface="+mj-lt"/>
              <a:buAutoNum type="arabicParenR" startAt="3"/>
            </a:pPr>
            <a:r>
              <a:rPr lang="en-US" dirty="0" smtClean="0"/>
              <a:t>The terms of the Treaty of Versailles have to be learnt.</a:t>
            </a:r>
          </a:p>
          <a:p>
            <a:pPr marL="514350" indent="-514350">
              <a:buFont typeface="+mj-lt"/>
              <a:buAutoNum type="arabicParenR" startAt="3"/>
            </a:pPr>
            <a:r>
              <a:rPr lang="en-US" dirty="0" smtClean="0"/>
              <a:t>You will also need to be able to identify which terms pleased or displeased each of the “Big Three.</a:t>
            </a:r>
          </a:p>
        </p:txBody>
      </p:sp>
    </p:spTree>
    <p:extLst>
      <p:ext uri="{BB962C8B-B14F-4D97-AF65-F5344CB8AC3E}">
        <p14:creationId xmlns:p14="http://schemas.microsoft.com/office/powerpoint/2010/main" val="23717373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6875"/>
            <a:ext cx="8229600" cy="822257"/>
          </a:xfrm>
        </p:spPr>
        <p:txBody>
          <a:bodyPr>
            <a:noAutofit/>
          </a:bodyPr>
          <a:lstStyle/>
          <a:p>
            <a:pPr marL="514350" indent="-514350"/>
            <a:r>
              <a:rPr lang="en-US" sz="3600" dirty="0" smtClean="0"/>
              <a:t>Source 2</a:t>
            </a:r>
            <a:endParaRPr lang="en-US" sz="3600" dirty="0"/>
          </a:p>
        </p:txBody>
      </p:sp>
      <p:sp>
        <p:nvSpPr>
          <p:cNvPr id="3" name="Title 1"/>
          <p:cNvSpPr txBox="1">
            <a:spLocks/>
          </p:cNvSpPr>
          <p:nvPr/>
        </p:nvSpPr>
        <p:spPr>
          <a:xfrm>
            <a:off x="457200" y="2049132"/>
            <a:ext cx="8229600" cy="82225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1"/>
                </a:solidFill>
                <a:latin typeface="+mj-lt"/>
                <a:ea typeface="+mj-ea"/>
                <a:cs typeface="+mj-cs"/>
              </a:defRPr>
            </a:lvl1pPr>
          </a:lstStyle>
          <a:p>
            <a:pPr marL="514350" indent="-514350" algn="r"/>
            <a:r>
              <a:rPr lang="en-US" sz="3600" dirty="0"/>
              <a:t>http://</a:t>
            </a:r>
            <a:r>
              <a:rPr lang="en-US" sz="3600" dirty="0" err="1"/>
              <a:t>www.historylearningsite.co.uk</a:t>
            </a:r>
            <a:r>
              <a:rPr lang="en-US" sz="3600" dirty="0"/>
              <a:t>/</a:t>
            </a:r>
          </a:p>
        </p:txBody>
      </p:sp>
    </p:spTree>
    <p:extLst>
      <p:ext uri="{BB962C8B-B14F-4D97-AF65-F5344CB8AC3E}">
        <p14:creationId xmlns:p14="http://schemas.microsoft.com/office/powerpoint/2010/main" val="267991372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fontScale="92500" lnSpcReduction="10000"/>
          </a:bodyPr>
          <a:lstStyle/>
          <a:p>
            <a:r>
              <a:rPr lang="en-US" dirty="0">
                <a:solidFill>
                  <a:srgbClr val="FFFF00"/>
                </a:solidFill>
              </a:rPr>
              <a:t>David Lloyd George of Great Britain</a:t>
            </a:r>
            <a:r>
              <a:rPr lang="en-US" b="1" dirty="0">
                <a:solidFill>
                  <a:srgbClr val="FFFF00"/>
                </a:solidFill>
              </a:rPr>
              <a:t> </a:t>
            </a:r>
            <a:r>
              <a:rPr lang="en-US" dirty="0">
                <a:solidFill>
                  <a:srgbClr val="FFFF00"/>
                </a:solidFill>
              </a:rPr>
              <a:t>had two views on how Germany should be treated.</a:t>
            </a:r>
          </a:p>
          <a:p>
            <a:r>
              <a:rPr lang="en-US" dirty="0" smtClean="0"/>
              <a:t>His </a:t>
            </a:r>
            <a:r>
              <a:rPr lang="en-US" dirty="0"/>
              <a:t>public image was simple. He was a politician and politicians needed the support of the public to succeed in elections. If he had come across as being soft on Germany, he would have been speedily voted out of office. The British public was after revenge and Lloyd George's public image reflected this mood. "Hang the Kaiser" and "Make Germany Pay" were two very common calls in the era immediately after the end of the war and Lloyd George, looking for public support, echoed these views.</a:t>
            </a:r>
            <a:endParaRPr lang="en-US" dirty="0" smtClean="0"/>
          </a:p>
        </p:txBody>
      </p:sp>
    </p:spTree>
    <p:extLst>
      <p:ext uri="{BB962C8B-B14F-4D97-AF65-F5344CB8AC3E}">
        <p14:creationId xmlns:p14="http://schemas.microsoft.com/office/powerpoint/2010/main" val="180143336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fontScale="77500" lnSpcReduction="20000"/>
          </a:bodyPr>
          <a:lstStyle/>
          <a:p>
            <a:r>
              <a:rPr lang="en-US" dirty="0" smtClean="0"/>
              <a:t>However</a:t>
            </a:r>
            <a:r>
              <a:rPr lang="en-US" dirty="0"/>
              <a:t>, in private Lloyd George was also very concerned with the rise of communism in Russia and he feared that it might spread to western Europe. After the war had finished, Lloyd George believed that the spread of communism posed a far greater threat to the world than a defeated Germany. Privately, he felt that Germany should be treated in such a way that left her as a barrier to resist the expected spread of communism. He did not want the people of Germany to become so disillusioned with their government that they turned to communism. Lloyd George did not want Germany treated with lenience but he knew that Germany would be the only country in central Europe that could stop the spread of communism if it burst over the frontiers of Russia. Germany had to be punished but not to the extent that it left her destitute. However, it would have been political suicide to have gone public with these views.</a:t>
            </a:r>
            <a:endParaRPr lang="en-US" dirty="0" smtClean="0"/>
          </a:p>
        </p:txBody>
      </p:sp>
    </p:spTree>
    <p:extLst>
      <p:ext uri="{BB962C8B-B14F-4D97-AF65-F5344CB8AC3E}">
        <p14:creationId xmlns:p14="http://schemas.microsoft.com/office/powerpoint/2010/main" val="161399379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6969"/>
            <a:ext cx="8229600" cy="822257"/>
          </a:xfrm>
        </p:spPr>
        <p:txBody>
          <a:bodyPr>
            <a:noAutofit/>
          </a:bodyPr>
          <a:lstStyle/>
          <a:p>
            <a:pPr marL="514350" indent="-514350"/>
            <a:r>
              <a:rPr lang="en-US" sz="3600" dirty="0" smtClean="0"/>
              <a:t>Source 3</a:t>
            </a:r>
            <a:endParaRPr lang="en-US" sz="3600" dirty="0"/>
          </a:p>
        </p:txBody>
      </p:sp>
      <p:sp>
        <p:nvSpPr>
          <p:cNvPr id="3" name="Title 1"/>
          <p:cNvSpPr txBox="1">
            <a:spLocks/>
          </p:cNvSpPr>
          <p:nvPr/>
        </p:nvSpPr>
        <p:spPr>
          <a:xfrm>
            <a:off x="457200" y="2039226"/>
            <a:ext cx="8229600" cy="82225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1"/>
                </a:solidFill>
                <a:latin typeface="+mj-lt"/>
                <a:ea typeface="+mj-ea"/>
                <a:cs typeface="+mj-cs"/>
              </a:defRPr>
            </a:lvl1pPr>
          </a:lstStyle>
          <a:p>
            <a:pPr marL="514350" indent="-514350" algn="r"/>
            <a:r>
              <a:rPr lang="en-US" sz="2400" dirty="0" err="1"/>
              <a:t>PenglaisSchool</a:t>
            </a:r>
            <a:r>
              <a:rPr lang="en-US" sz="2400" dirty="0"/>
              <a:t>, </a:t>
            </a:r>
            <a:r>
              <a:rPr lang="en-US" sz="2400" dirty="0" err="1"/>
              <a:t>Aberystwyth</a:t>
            </a:r>
            <a:r>
              <a:rPr lang="en-US" sz="2400" dirty="0"/>
              <a:t>, History site</a:t>
            </a:r>
            <a:endParaRPr lang="en-US" sz="2400" dirty="0"/>
          </a:p>
        </p:txBody>
      </p:sp>
    </p:spTree>
    <p:extLst>
      <p:ext uri="{BB962C8B-B14F-4D97-AF65-F5344CB8AC3E}">
        <p14:creationId xmlns:p14="http://schemas.microsoft.com/office/powerpoint/2010/main" val="394296762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761105"/>
          </a:xfrm>
        </p:spPr>
        <p:txBody>
          <a:bodyPr>
            <a:normAutofit fontScale="85000" lnSpcReduction="20000"/>
          </a:bodyPr>
          <a:lstStyle/>
          <a:p>
            <a:r>
              <a:rPr lang="en-US" dirty="0"/>
              <a:t>Lloyd George was anxious to preserve Britain’s naval supremacy and was prepared to enlarge the British Empire (under Conservative pressure).   He was all too aware of the strong anti-German feeling in Britain and in the 1918 election campaign he announced that he expected Germany to pay ‘to the limit of her capacity’.   He was prepared to destroy German militarism but he distinguished between the old imperial German leaders and the German people as a whole.   He felt that it would be unwise to persecute the new parliamentary leaders for the sins of the Kaiser.   Lloyd George was inclined towards leniency since he felt that to leave an embittered Germany would be to store up problems for the future, as the Germans would wish to exact retribution.   Lloyd George also feared the possibility of an excessively humiliated Germany being drawn into the arms of the Bolsheviks.</a:t>
            </a:r>
            <a:endParaRPr lang="en-US" dirty="0" smtClean="0"/>
          </a:p>
        </p:txBody>
      </p:sp>
    </p:spTree>
    <p:extLst>
      <p:ext uri="{BB962C8B-B14F-4D97-AF65-F5344CB8AC3E}">
        <p14:creationId xmlns:p14="http://schemas.microsoft.com/office/powerpoint/2010/main" val="39844706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1318"/>
            <a:ext cx="8229600" cy="787093"/>
          </a:xfrm>
        </p:spPr>
        <p:txBody>
          <a:bodyPr>
            <a:noAutofit/>
          </a:bodyPr>
          <a:lstStyle/>
          <a:p>
            <a:pPr marL="514350" indent="-514350"/>
            <a:r>
              <a:rPr lang="en-US" sz="3600" dirty="0" smtClean="0"/>
              <a:t>Source 4: </a:t>
            </a:r>
            <a:endParaRPr lang="en-US" sz="3600" dirty="0"/>
          </a:p>
        </p:txBody>
      </p:sp>
      <p:sp>
        <p:nvSpPr>
          <p:cNvPr id="3" name="Title 1"/>
          <p:cNvSpPr txBox="1">
            <a:spLocks/>
          </p:cNvSpPr>
          <p:nvPr/>
        </p:nvSpPr>
        <p:spPr>
          <a:xfrm>
            <a:off x="457200" y="1529815"/>
            <a:ext cx="8229600" cy="20299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1"/>
                </a:solidFill>
                <a:latin typeface="+mj-lt"/>
                <a:ea typeface="+mj-ea"/>
                <a:cs typeface="+mj-cs"/>
              </a:defRPr>
            </a:lvl1pPr>
          </a:lstStyle>
          <a:p>
            <a:pPr algn="r"/>
            <a:r>
              <a:rPr lang="en-US" sz="2400" dirty="0" smtClean="0"/>
              <a:t>from </a:t>
            </a:r>
            <a:r>
              <a:rPr lang="en-US" sz="2400" dirty="0"/>
              <a:t>a review by Joel Blatt, University of Connecticut, for H-France Book Reviews (April 2001)</a:t>
            </a:r>
          </a:p>
          <a:p>
            <a:pPr algn="r"/>
            <a:r>
              <a:rPr lang="en-US" sz="2400" dirty="0"/>
              <a:t>of </a:t>
            </a:r>
            <a:r>
              <a:rPr lang="en-US" sz="2400" i="1" dirty="0"/>
              <a:t>The Legacy of the Great War: Peacemaking, 1919,</a:t>
            </a:r>
            <a:r>
              <a:rPr lang="en-US" sz="2400" dirty="0"/>
              <a:t> ed. William R. </a:t>
            </a:r>
            <a:r>
              <a:rPr lang="en-US" sz="2400" dirty="0" err="1"/>
              <a:t>Keylor</a:t>
            </a:r>
            <a:r>
              <a:rPr lang="en-US" sz="2400" dirty="0"/>
              <a:t> (1998)</a:t>
            </a:r>
            <a:endParaRPr lang="en-US" sz="2400" dirty="0"/>
          </a:p>
        </p:txBody>
      </p:sp>
    </p:spTree>
    <p:extLst>
      <p:ext uri="{BB962C8B-B14F-4D97-AF65-F5344CB8AC3E}">
        <p14:creationId xmlns:p14="http://schemas.microsoft.com/office/powerpoint/2010/main" val="290488749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a:t>The reasons Lloyd George’s views changed after November 1918</a:t>
            </a:r>
            <a:endParaRPr lang="en-US" sz="3600" dirty="0">
              <a:solidFill>
                <a:srgbClr val="FFFF00"/>
              </a:solidFill>
            </a:endParaRPr>
          </a:p>
        </p:txBody>
      </p:sp>
      <p:sp>
        <p:nvSpPr>
          <p:cNvPr id="3" name="Content Placeholder 2"/>
          <p:cNvSpPr>
            <a:spLocks noGrp="1"/>
          </p:cNvSpPr>
          <p:nvPr>
            <p:ph idx="1"/>
          </p:nvPr>
        </p:nvSpPr>
        <p:spPr>
          <a:xfrm>
            <a:off x="457200" y="1096895"/>
            <a:ext cx="8229600" cy="5561451"/>
          </a:xfrm>
        </p:spPr>
        <p:txBody>
          <a:bodyPr>
            <a:normAutofit fontScale="85000" lnSpcReduction="10000"/>
          </a:bodyPr>
          <a:lstStyle/>
          <a:p>
            <a:r>
              <a:rPr lang="en-US" dirty="0"/>
              <a:t>Wilson appealed for a peace of “justice, not vengeance”.   In the "Fontainebleau Memorandum," David Lloyd George also called for a moderate peace.   Having advocated a tough treaty during the election campaign of December 1918, and after achieving a number of his goals, the British Prime Minister changed direction.   He worried that a severe peace could destabilize German politics and spread “Communism from Russia to the Rhine”.   He pressed for a peace the Germans could accept.   The British Prime Minister also requested Clemenceau’s territorial restraint.   He said: “Germany will remain, despite everything, and it would be folly to believe that we can reconstruct the world without her assistance”</a:t>
            </a:r>
            <a:endParaRPr lang="en-US" dirty="0" smtClean="0"/>
          </a:p>
        </p:txBody>
      </p:sp>
    </p:spTree>
    <p:extLst>
      <p:ext uri="{BB962C8B-B14F-4D97-AF65-F5344CB8AC3E}">
        <p14:creationId xmlns:p14="http://schemas.microsoft.com/office/powerpoint/2010/main" val="24443412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What was the impact of peace treaties on Germany up to 1923?</a:t>
            </a:r>
            <a:endParaRPr lang="en-US" b="1" dirty="0"/>
          </a:p>
        </p:txBody>
      </p:sp>
    </p:spTree>
    <p:extLst>
      <p:ext uri="{BB962C8B-B14F-4D97-AF65-F5344CB8AC3E}">
        <p14:creationId xmlns:p14="http://schemas.microsoft.com/office/powerpoint/2010/main" val="344547463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Reactions</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fontScale="85000" lnSpcReduction="10000"/>
          </a:bodyPr>
          <a:lstStyle/>
          <a:p>
            <a:r>
              <a:rPr lang="en-US" dirty="0"/>
              <a:t>Horror &amp; outrage, war guilt clause was particularly </a:t>
            </a:r>
            <a:r>
              <a:rPr lang="en-US" dirty="0" smtClean="0"/>
              <a:t>hated</a:t>
            </a:r>
          </a:p>
          <a:p>
            <a:r>
              <a:rPr lang="en-US" dirty="0" smtClean="0"/>
              <a:t>Betrayed</a:t>
            </a:r>
            <a:r>
              <a:rPr lang="en-US" dirty="0"/>
              <a:t>, blamed ‘November Criminals’, Jews, Communists, Germans did not feel that they had lost the war as most of war went well for Germany. </a:t>
            </a:r>
            <a:endParaRPr lang="en-US" dirty="0"/>
          </a:p>
          <a:p>
            <a:r>
              <a:rPr lang="en-US" dirty="0" smtClean="0"/>
              <a:t>Angry </a:t>
            </a:r>
            <a:r>
              <a:rPr lang="en-US" dirty="0"/>
              <a:t>because government not represented at Versailles conference (diktat). </a:t>
            </a:r>
            <a:endParaRPr lang="en-US" dirty="0"/>
          </a:p>
          <a:p>
            <a:r>
              <a:rPr lang="en-US" dirty="0" smtClean="0"/>
              <a:t>German </a:t>
            </a:r>
            <a:r>
              <a:rPr lang="en-US" dirty="0"/>
              <a:t>army limited but disarmament not practiced by other countries. </a:t>
            </a:r>
            <a:endParaRPr lang="en-US" dirty="0"/>
          </a:p>
          <a:p>
            <a:r>
              <a:rPr lang="en-US" dirty="0" smtClean="0"/>
              <a:t>Reparations </a:t>
            </a:r>
            <a:r>
              <a:rPr lang="en-US" dirty="0"/>
              <a:t>pushed country deeper into state of near- starvation, feared it would cripple economy </a:t>
            </a:r>
            <a:endParaRPr lang="en-US" dirty="0"/>
          </a:p>
          <a:p>
            <a:r>
              <a:rPr lang="en-US" dirty="0" smtClean="0"/>
              <a:t>Colonies </a:t>
            </a:r>
            <a:r>
              <a:rPr lang="en-US" dirty="0"/>
              <a:t>taken double standards for self-determination: Germans displaced, not allowed to rule themselves </a:t>
            </a:r>
            <a:endParaRPr lang="en-US" dirty="0"/>
          </a:p>
        </p:txBody>
      </p:sp>
    </p:spTree>
    <p:extLst>
      <p:ext uri="{BB962C8B-B14F-4D97-AF65-F5344CB8AC3E}">
        <p14:creationId xmlns:p14="http://schemas.microsoft.com/office/powerpoint/2010/main" val="161906016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Impact</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lnSpcReduction="10000"/>
          </a:bodyPr>
          <a:lstStyle/>
          <a:p>
            <a:r>
              <a:rPr lang="en-US" dirty="0" smtClean="0"/>
              <a:t>New </a:t>
            </a:r>
            <a:r>
              <a:rPr lang="en-US" dirty="0"/>
              <a:t>government had many enemies: Communists, Nationalists, Army Internal scapegoats - Jews, Communists, November Criminals (‘Stab in back theory’) </a:t>
            </a:r>
            <a:endParaRPr lang="en-US" dirty="0"/>
          </a:p>
          <a:p>
            <a:r>
              <a:rPr lang="en-US" dirty="0" smtClean="0"/>
              <a:t>Political </a:t>
            </a:r>
            <a:r>
              <a:rPr lang="en-US" dirty="0"/>
              <a:t>violence- </a:t>
            </a:r>
            <a:r>
              <a:rPr lang="en-US" dirty="0" err="1"/>
              <a:t>Spartacists</a:t>
            </a:r>
            <a:r>
              <a:rPr lang="en-US" dirty="0"/>
              <a:t> 1919, </a:t>
            </a:r>
            <a:r>
              <a:rPr lang="en-US" dirty="0" err="1"/>
              <a:t>Kapp</a:t>
            </a:r>
            <a:r>
              <a:rPr lang="en-US" dirty="0"/>
              <a:t> Putsch 1920, Munich Putsch, Ruhr Invasion 1923 (French killed 100 German workers and expelled 100,000) </a:t>
            </a:r>
            <a:endParaRPr lang="en-US" dirty="0"/>
          </a:p>
          <a:p>
            <a:r>
              <a:rPr lang="en-US" dirty="0" smtClean="0"/>
              <a:t>Economic </a:t>
            </a:r>
            <a:r>
              <a:rPr lang="en-US" dirty="0"/>
              <a:t>problems &amp;eventually, hyperinflation </a:t>
            </a:r>
            <a:endParaRPr lang="en-US" dirty="0" smtClean="0"/>
          </a:p>
          <a:p>
            <a:r>
              <a:rPr lang="en-US" dirty="0" smtClean="0"/>
              <a:t>Rise </a:t>
            </a:r>
            <a:r>
              <a:rPr lang="en-US" dirty="0"/>
              <a:t>of Hitler- Hitler used unpopularity of TOV to his </a:t>
            </a:r>
            <a:r>
              <a:rPr lang="en-US" dirty="0" smtClean="0"/>
              <a:t>advantage </a:t>
            </a:r>
            <a:r>
              <a:rPr lang="en-US" dirty="0"/>
              <a:t>by luring people to nationalist ideas of restoring homeland’s former glory </a:t>
            </a:r>
            <a:endParaRPr lang="en-US" dirty="0">
              <a:effectLst/>
            </a:endParaRPr>
          </a:p>
        </p:txBody>
      </p:sp>
    </p:spTree>
    <p:extLst>
      <p:ext uri="{BB962C8B-B14F-4D97-AF65-F5344CB8AC3E}">
        <p14:creationId xmlns:p14="http://schemas.microsoft.com/office/powerpoint/2010/main" val="5007803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a:bodyPr>
          <a:lstStyle/>
          <a:p>
            <a:pPr marL="514350" indent="-514350">
              <a:buFont typeface="+mj-lt"/>
              <a:buAutoNum type="arabicParenR" startAt="5"/>
            </a:pPr>
            <a:r>
              <a:rPr lang="en-US" dirty="0" smtClean="0"/>
              <a:t>You will need to be able to explain the various reason why Germany objected to the Versailles.</a:t>
            </a:r>
          </a:p>
          <a:p>
            <a:pPr marL="514350" indent="-514350">
              <a:buFont typeface="+mj-lt"/>
              <a:buAutoNum type="arabicParenR" startAt="5"/>
            </a:pPr>
            <a:r>
              <a:rPr lang="en-US" dirty="0" smtClean="0"/>
              <a:t>You should also cover the terms that each of the minor treaties had in common, together with an understanding of how Czechoslovakia and Yugoslavia were formed out of the territory of the former Austro-Hungarian Empire.</a:t>
            </a:r>
          </a:p>
        </p:txBody>
      </p:sp>
    </p:spTree>
    <p:extLst>
      <p:ext uri="{BB962C8B-B14F-4D97-AF65-F5344CB8AC3E}">
        <p14:creationId xmlns:p14="http://schemas.microsoft.com/office/powerpoint/2010/main" val="293248969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Was it fair?</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fontScale="92500" lnSpcReduction="10000"/>
          </a:bodyPr>
          <a:lstStyle/>
          <a:p>
            <a:r>
              <a:rPr lang="en-US" b="1" u="sng" dirty="0">
                <a:solidFill>
                  <a:srgbClr val="FF0000"/>
                </a:solidFill>
              </a:rPr>
              <a:t>No: </a:t>
            </a:r>
            <a:r>
              <a:rPr lang="en-US" dirty="0"/>
              <a:t>Too harsh, blamed the wrong people as Germany had a new democratic government (forming it was one of conditions of peace agreement), German economy crippled and people in near-starvation state, Germans not fairly represented at the conference, ‘diktat’, other countries were not blameless, expected treaty based on 14 points, war had devastating physical effects: </a:t>
            </a:r>
            <a:endParaRPr lang="en-US" dirty="0" smtClean="0"/>
          </a:p>
          <a:p>
            <a:r>
              <a:rPr lang="en-US" dirty="0"/>
              <a:t>F</a:t>
            </a:r>
            <a:r>
              <a:rPr lang="en-US" dirty="0" smtClean="0"/>
              <a:t>armers </a:t>
            </a:r>
            <a:r>
              <a:rPr lang="en-US" dirty="0"/>
              <a:t>were recruited in army&gt;</a:t>
            </a:r>
            <a:r>
              <a:rPr lang="en-US" dirty="0" smtClean="0"/>
              <a:t>disruptive</a:t>
            </a:r>
            <a:r>
              <a:rPr lang="en-US" dirty="0"/>
              <a:t> </a:t>
            </a:r>
            <a:r>
              <a:rPr lang="en-US" dirty="0" smtClean="0"/>
              <a:t>by </a:t>
            </a:r>
            <a:r>
              <a:rPr lang="en-US" dirty="0"/>
              <a:t>1918 only 50% milk production, 60% meat and </a:t>
            </a:r>
            <a:r>
              <a:rPr lang="en-US" dirty="0" smtClean="0"/>
              <a:t>butter </a:t>
            </a:r>
            <a:r>
              <a:rPr lang="en-US" dirty="0"/>
              <a:t>production of pre-war </a:t>
            </a:r>
            <a:r>
              <a:rPr lang="en-US" dirty="0" smtClean="0"/>
              <a:t>levels</a:t>
            </a:r>
            <a:r>
              <a:rPr lang="en-US" dirty="0"/>
              <a:t> </a:t>
            </a:r>
            <a:r>
              <a:rPr lang="en-US" dirty="0" smtClean="0"/>
              <a:t>potato </a:t>
            </a:r>
            <a:r>
              <a:rPr lang="en-US" dirty="0"/>
              <a:t>supply run out 1916-1917 </a:t>
            </a:r>
            <a:r>
              <a:rPr lang="en-US" dirty="0" smtClean="0"/>
              <a:t>winter combined </a:t>
            </a:r>
            <a:r>
              <a:rPr lang="en-US" dirty="0"/>
              <a:t>effects of hunger and disease kill 3⁄4 million </a:t>
            </a:r>
            <a:r>
              <a:rPr lang="en-US" dirty="0" smtClean="0"/>
              <a:t>Germans</a:t>
            </a:r>
            <a:endParaRPr lang="en-US" dirty="0"/>
          </a:p>
        </p:txBody>
      </p:sp>
    </p:spTree>
    <p:extLst>
      <p:ext uri="{BB962C8B-B14F-4D97-AF65-F5344CB8AC3E}">
        <p14:creationId xmlns:p14="http://schemas.microsoft.com/office/powerpoint/2010/main" val="211452788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Was it fair?</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a:bodyPr>
          <a:lstStyle/>
          <a:p>
            <a:r>
              <a:rPr lang="en-US" b="1" u="sng" dirty="0">
                <a:solidFill>
                  <a:srgbClr val="FF0000"/>
                </a:solidFill>
              </a:rPr>
              <a:t>Yes: </a:t>
            </a:r>
            <a:r>
              <a:rPr lang="en-US" dirty="0"/>
              <a:t>economic troubles were self-inflicted as other </a:t>
            </a:r>
            <a:r>
              <a:rPr lang="en-US" dirty="0" smtClean="0"/>
              <a:t>countries </a:t>
            </a:r>
            <a:r>
              <a:rPr lang="en-US" dirty="0"/>
              <a:t>raised taxes and practiced more Rigorous fiscal policy to pay for reparations (Britain had greater debt and paid off more than Germany by introducing high taxes, too), Treaty of Brest-Litovsk was much harsher – 32% land, 34% population, 54% industry, 300 million gold Ruble, nearly 3⁄4 of its iron ore &amp; half of its industry </a:t>
            </a:r>
            <a:endParaRPr lang="en-US" dirty="0">
              <a:effectLst/>
            </a:endParaRPr>
          </a:p>
        </p:txBody>
      </p:sp>
    </p:spTree>
    <p:extLst>
      <p:ext uri="{BB962C8B-B14F-4D97-AF65-F5344CB8AC3E}">
        <p14:creationId xmlns:p14="http://schemas.microsoft.com/office/powerpoint/2010/main" val="301887600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Could the Treaties be justified at the time?</a:t>
            </a:r>
            <a:endParaRPr lang="en-US" b="1" dirty="0"/>
          </a:p>
        </p:txBody>
      </p:sp>
    </p:spTree>
    <p:extLst>
      <p:ext uri="{BB962C8B-B14F-4D97-AF65-F5344CB8AC3E}">
        <p14:creationId xmlns:p14="http://schemas.microsoft.com/office/powerpoint/2010/main" val="333983682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Justifiable </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a:bodyPr>
          <a:lstStyle/>
          <a:p>
            <a:r>
              <a:rPr lang="en-US" b="1" u="sng" dirty="0" smtClean="0">
                <a:solidFill>
                  <a:srgbClr val="FFFF00"/>
                </a:solidFill>
              </a:rPr>
              <a:t>N</a:t>
            </a:r>
            <a:r>
              <a:rPr lang="en-US" b="1" u="sng" dirty="0">
                <a:solidFill>
                  <a:srgbClr val="FFFF00"/>
                </a:solidFill>
              </a:rPr>
              <a:t>o:</a:t>
            </a:r>
            <a:r>
              <a:rPr lang="en-US" b="1" dirty="0">
                <a:solidFill>
                  <a:srgbClr val="FFFF00"/>
                </a:solidFill>
              </a:rPr>
              <a:t> </a:t>
            </a:r>
            <a:r>
              <a:rPr lang="en-US" b="1" dirty="0" smtClean="0">
                <a:solidFill>
                  <a:srgbClr val="FFFF00"/>
                </a:solidFill>
              </a:rPr>
              <a:t> </a:t>
            </a:r>
            <a:r>
              <a:rPr lang="en-US" dirty="0" smtClean="0"/>
              <a:t>TOV </a:t>
            </a:r>
            <a:r>
              <a:rPr lang="en-US" dirty="0"/>
              <a:t>led to rise of Hitler as army crippled = cruel, </a:t>
            </a:r>
            <a:r>
              <a:rPr lang="en-US" dirty="0" smtClean="0"/>
              <a:t>genocidal </a:t>
            </a:r>
            <a:r>
              <a:rPr lang="en-US" dirty="0"/>
              <a:t>regime, defeated nation’s disadvantage was exploited so vengeance was probable, treaty ignored it, bound to fail. Some were ineffective such as Treaty of Sevres which were re-drawn after 3 years failed to maintain peace. </a:t>
            </a:r>
            <a:endParaRPr lang="en-US" dirty="0"/>
          </a:p>
        </p:txBody>
      </p:sp>
    </p:spTree>
    <p:extLst>
      <p:ext uri="{BB962C8B-B14F-4D97-AF65-F5344CB8AC3E}">
        <p14:creationId xmlns:p14="http://schemas.microsoft.com/office/powerpoint/2010/main" val="97893514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94"/>
            <a:ext cx="8229600" cy="822257"/>
          </a:xfrm>
        </p:spPr>
        <p:txBody>
          <a:bodyPr>
            <a:noAutofit/>
          </a:bodyPr>
          <a:lstStyle/>
          <a:p>
            <a:r>
              <a:rPr lang="en-US" sz="3600" dirty="0" smtClean="0"/>
              <a:t>Justifiable </a:t>
            </a:r>
            <a:endParaRPr lang="en-US" sz="3600" dirty="0">
              <a:solidFill>
                <a:srgbClr val="FFFF00"/>
              </a:solidFill>
            </a:endParaRPr>
          </a:p>
        </p:txBody>
      </p:sp>
      <p:sp>
        <p:nvSpPr>
          <p:cNvPr id="3" name="Content Placeholder 2"/>
          <p:cNvSpPr>
            <a:spLocks noGrp="1"/>
          </p:cNvSpPr>
          <p:nvPr>
            <p:ph idx="1"/>
          </p:nvPr>
        </p:nvSpPr>
        <p:spPr>
          <a:xfrm>
            <a:off x="232512" y="1096895"/>
            <a:ext cx="8746046" cy="5561451"/>
          </a:xfrm>
        </p:spPr>
        <p:txBody>
          <a:bodyPr>
            <a:normAutofit/>
          </a:bodyPr>
          <a:lstStyle/>
          <a:p>
            <a:r>
              <a:rPr lang="en-US" b="1" u="sng" dirty="0">
                <a:solidFill>
                  <a:srgbClr val="FFFF00"/>
                </a:solidFill>
              </a:rPr>
              <a:t>Yes:</a:t>
            </a:r>
            <a:r>
              <a:rPr lang="en-US" b="1" dirty="0">
                <a:solidFill>
                  <a:srgbClr val="FFFF00"/>
                </a:solidFill>
              </a:rPr>
              <a:t> </a:t>
            </a:r>
            <a:r>
              <a:rPr lang="en-US" b="1" dirty="0" smtClean="0">
                <a:solidFill>
                  <a:srgbClr val="FFFF00"/>
                </a:solidFill>
              </a:rPr>
              <a:t> </a:t>
            </a:r>
            <a:r>
              <a:rPr lang="en-US" dirty="0" smtClean="0"/>
              <a:t>Mood </a:t>
            </a:r>
            <a:r>
              <a:rPr lang="en-US" dirty="0"/>
              <a:t>of post-war urgency, state of near-starvation and infrastructural ruin, public pressure to punish defeated parties, some people thought it was not harsh enough, and that German problems were self-inflicted by bad fiscal policy and Brest-Litovsk hypocrisy. </a:t>
            </a:r>
            <a:endParaRPr lang="en-US" dirty="0"/>
          </a:p>
        </p:txBody>
      </p:sp>
    </p:spTree>
    <p:extLst>
      <p:ext uri="{BB962C8B-B14F-4D97-AF65-F5344CB8AC3E}">
        <p14:creationId xmlns:p14="http://schemas.microsoft.com/office/powerpoint/2010/main" val="25669610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lstStyle/>
          <a:p>
            <a:r>
              <a:rPr lang="en-US" b="1" dirty="0" smtClean="0"/>
              <a:t>Treaty of Versailles Overview</a:t>
            </a:r>
            <a:endParaRPr lang="en-US" b="1"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Overview</a:t>
            </a:r>
            <a:endParaRPr lang="en-US" dirty="0"/>
          </a:p>
        </p:txBody>
      </p:sp>
      <p:sp>
        <p:nvSpPr>
          <p:cNvPr id="3" name="Content Placeholder 2"/>
          <p:cNvSpPr>
            <a:spLocks noGrp="1"/>
          </p:cNvSpPr>
          <p:nvPr>
            <p:ph idx="1"/>
          </p:nvPr>
        </p:nvSpPr>
        <p:spPr>
          <a:xfrm>
            <a:off x="457200" y="1096895"/>
            <a:ext cx="8229600" cy="5561451"/>
          </a:xfrm>
        </p:spPr>
        <p:txBody>
          <a:bodyPr>
            <a:normAutofit lnSpcReduction="10000"/>
          </a:bodyPr>
          <a:lstStyle/>
          <a:p>
            <a:r>
              <a:rPr lang="en-US" dirty="0"/>
              <a:t>Treaty of Versailles signed by Germany, 28th June 1919: took away 13% land, 12.5% population, 16% coalfields, nearly 50% iron and steel industry, 3⁄4 iron ore</a:t>
            </a:r>
            <a:r>
              <a:rPr lang="en-US" dirty="0" smtClean="0"/>
              <a:t>.</a:t>
            </a:r>
          </a:p>
          <a:p>
            <a:r>
              <a:rPr lang="en-US" dirty="0" smtClean="0"/>
              <a:t>Terms of Treaty of Versailles:</a:t>
            </a:r>
          </a:p>
          <a:p>
            <a:r>
              <a:rPr lang="en-US" b="1" dirty="0" smtClean="0">
                <a:solidFill>
                  <a:srgbClr val="00FF00"/>
                </a:solidFill>
              </a:rPr>
              <a:t>GARGLE</a:t>
            </a:r>
          </a:p>
          <a:p>
            <a:pPr lvl="1"/>
            <a:r>
              <a:rPr lang="en-US" dirty="0">
                <a:solidFill>
                  <a:srgbClr val="00FF00"/>
                </a:solidFill>
              </a:rPr>
              <a:t>G</a:t>
            </a:r>
            <a:r>
              <a:rPr lang="en-US" dirty="0">
                <a:solidFill>
                  <a:schemeClr val="bg1"/>
                </a:solidFill>
              </a:rPr>
              <a:t>uilt</a:t>
            </a:r>
          </a:p>
          <a:p>
            <a:pPr lvl="1"/>
            <a:r>
              <a:rPr lang="en-US" dirty="0">
                <a:solidFill>
                  <a:srgbClr val="00FF00"/>
                </a:solidFill>
              </a:rPr>
              <a:t>A</a:t>
            </a:r>
            <a:r>
              <a:rPr lang="en-US" dirty="0">
                <a:solidFill>
                  <a:schemeClr val="bg1"/>
                </a:solidFill>
              </a:rPr>
              <a:t>rms Restrictions</a:t>
            </a:r>
          </a:p>
          <a:p>
            <a:pPr lvl="1"/>
            <a:r>
              <a:rPr lang="en-US" dirty="0">
                <a:solidFill>
                  <a:srgbClr val="00FF00"/>
                </a:solidFill>
              </a:rPr>
              <a:t>R</a:t>
            </a:r>
            <a:r>
              <a:rPr lang="en-US" dirty="0">
                <a:solidFill>
                  <a:schemeClr val="bg1"/>
                </a:solidFill>
              </a:rPr>
              <a:t>eparations</a:t>
            </a:r>
          </a:p>
          <a:p>
            <a:pPr lvl="1"/>
            <a:r>
              <a:rPr lang="en-US" dirty="0">
                <a:solidFill>
                  <a:srgbClr val="00FF00"/>
                </a:solidFill>
              </a:rPr>
              <a:t>G</a:t>
            </a:r>
            <a:r>
              <a:rPr lang="en-US" dirty="0">
                <a:solidFill>
                  <a:schemeClr val="bg1"/>
                </a:solidFill>
              </a:rPr>
              <a:t>erman Territory</a:t>
            </a:r>
          </a:p>
          <a:p>
            <a:pPr lvl="1"/>
            <a:r>
              <a:rPr lang="en-US" dirty="0">
                <a:solidFill>
                  <a:srgbClr val="00FF00"/>
                </a:solidFill>
              </a:rPr>
              <a:t>Le</a:t>
            </a:r>
            <a:r>
              <a:rPr lang="en-US" dirty="0">
                <a:solidFill>
                  <a:schemeClr val="bg1"/>
                </a:solidFill>
              </a:rPr>
              <a:t>ague of </a:t>
            </a:r>
            <a:r>
              <a:rPr lang="en-US" dirty="0" smtClean="0">
                <a:solidFill>
                  <a:schemeClr val="bg1"/>
                </a:solidFill>
              </a:rPr>
              <a:t>Nations</a:t>
            </a:r>
            <a:endParaRPr lang="en-US" dirty="0" smtClean="0">
              <a:solidFill>
                <a:srgbClr val="FF0000"/>
              </a:solidFill>
            </a:endParaRPr>
          </a:p>
        </p:txBody>
      </p:sp>
    </p:spTree>
    <p:extLst>
      <p:ext uri="{BB962C8B-B14F-4D97-AF65-F5344CB8AC3E}">
        <p14:creationId xmlns:p14="http://schemas.microsoft.com/office/powerpoint/2010/main" val="16415373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solidFill>
                  <a:srgbClr val="00FF00"/>
                </a:solidFill>
              </a:rPr>
              <a:t>GARGLE</a:t>
            </a:r>
            <a:endParaRPr lang="en-US" dirty="0">
              <a:solidFill>
                <a:srgbClr val="00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b="1" u="sng" dirty="0" smtClean="0">
                <a:solidFill>
                  <a:srgbClr val="00FF00"/>
                </a:solidFill>
              </a:rPr>
              <a:t>G</a:t>
            </a:r>
            <a:r>
              <a:rPr lang="en-US" b="1" dirty="0" smtClean="0"/>
              <a:t>uilt: </a:t>
            </a:r>
            <a:r>
              <a:rPr lang="en-US" dirty="0" smtClean="0"/>
              <a:t>Article </a:t>
            </a:r>
            <a:r>
              <a:rPr lang="en-US" dirty="0"/>
              <a:t>231 appointed blame, called ‘diktat’. </a:t>
            </a:r>
            <a:endParaRPr lang="en-US" dirty="0" smtClean="0"/>
          </a:p>
          <a:p>
            <a:r>
              <a:rPr lang="en-US" b="1" u="sng" dirty="0">
                <a:solidFill>
                  <a:srgbClr val="00FF00"/>
                </a:solidFill>
              </a:rPr>
              <a:t>A</a:t>
            </a:r>
            <a:r>
              <a:rPr lang="en-US" b="1" dirty="0"/>
              <a:t>rms restrictions</a:t>
            </a:r>
            <a:r>
              <a:rPr lang="en-US" dirty="0"/>
              <a:t>: Army (100,000 soldiers), Navy (6 </a:t>
            </a:r>
            <a:r>
              <a:rPr lang="en-US" dirty="0" smtClean="0"/>
              <a:t>battleships</a:t>
            </a:r>
            <a:r>
              <a:rPr lang="en-US" dirty="0"/>
              <a:t>, 15,000 sailors &amp; no submarines)</a:t>
            </a:r>
            <a:r>
              <a:rPr lang="en-US" dirty="0" smtClean="0"/>
              <a:t>, Air force forbidden</a:t>
            </a:r>
            <a:r>
              <a:rPr lang="en-US" dirty="0"/>
              <a:t>, demilitarized Rhineland, conscription </a:t>
            </a:r>
            <a:r>
              <a:rPr lang="en-US" dirty="0" smtClean="0"/>
              <a:t>ban</a:t>
            </a:r>
          </a:p>
          <a:p>
            <a:r>
              <a:rPr lang="en-US" b="1" u="sng" dirty="0">
                <a:solidFill>
                  <a:srgbClr val="00FF00"/>
                </a:solidFill>
              </a:rPr>
              <a:t>R</a:t>
            </a:r>
            <a:r>
              <a:rPr lang="en-US" b="1" dirty="0"/>
              <a:t>eparations: </a:t>
            </a:r>
            <a:r>
              <a:rPr lang="en-US" dirty="0"/>
              <a:t>6.6 billion </a:t>
            </a:r>
            <a:r>
              <a:rPr lang="en-US" dirty="0" smtClean="0"/>
              <a:t>pounds</a:t>
            </a:r>
            <a:r>
              <a:rPr lang="en-US" dirty="0"/>
              <a:t>,</a:t>
            </a:r>
          </a:p>
        </p:txBody>
      </p:sp>
    </p:spTree>
    <p:extLst>
      <p:ext uri="{BB962C8B-B14F-4D97-AF65-F5344CB8AC3E}">
        <p14:creationId xmlns:p14="http://schemas.microsoft.com/office/powerpoint/2010/main" val="26428313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solidFill>
                  <a:srgbClr val="00FF00"/>
                </a:solidFill>
              </a:rPr>
              <a:t>GARGLE</a:t>
            </a:r>
            <a:endParaRPr lang="en-US" dirty="0">
              <a:solidFill>
                <a:srgbClr val="00FF00"/>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b="1" u="sng" dirty="0">
                <a:solidFill>
                  <a:srgbClr val="00FF00"/>
                </a:solidFill>
              </a:rPr>
              <a:t>G</a:t>
            </a:r>
            <a:r>
              <a:rPr lang="en-US" b="1" dirty="0"/>
              <a:t>erman Territory: </a:t>
            </a:r>
            <a:r>
              <a:rPr lang="en-US" dirty="0"/>
              <a:t>Alsace Lorraine to France, Danzig to </a:t>
            </a:r>
            <a:r>
              <a:rPr lang="en-US" dirty="0" smtClean="0"/>
              <a:t>Poland</a:t>
            </a:r>
            <a:r>
              <a:rPr lang="en-US" dirty="0"/>
              <a:t>, West Prussia &amp; Posen form Polish corridor, East Prussia separated from rest of Germany, Colonies: Togoland, Cameroon, German South West Africa, and German East Africa given to victors. </a:t>
            </a:r>
            <a:endParaRPr lang="en-US" dirty="0" smtClean="0"/>
          </a:p>
          <a:p>
            <a:r>
              <a:rPr lang="en-US" b="1" u="sng" dirty="0">
                <a:solidFill>
                  <a:srgbClr val="00FF00"/>
                </a:solidFill>
              </a:rPr>
              <a:t>LE</a:t>
            </a:r>
            <a:r>
              <a:rPr lang="en-US" b="1" dirty="0"/>
              <a:t>: </a:t>
            </a:r>
            <a:r>
              <a:rPr lang="en-US" dirty="0"/>
              <a:t>League of the Nations </a:t>
            </a:r>
            <a:r>
              <a:rPr lang="en-US" dirty="0" smtClean="0"/>
              <a:t>established</a:t>
            </a:r>
            <a:r>
              <a:rPr lang="en-US" dirty="0"/>
              <a:t>.</a:t>
            </a:r>
          </a:p>
        </p:txBody>
      </p:sp>
    </p:spTree>
    <p:extLst>
      <p:ext uri="{BB962C8B-B14F-4D97-AF65-F5344CB8AC3E}">
        <p14:creationId xmlns:p14="http://schemas.microsoft.com/office/powerpoint/2010/main" val="40478742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normAutofit/>
          </a:bodyPr>
          <a:lstStyle/>
          <a:p>
            <a:r>
              <a:rPr lang="en-US" sz="3600" b="1" dirty="0">
                <a:solidFill>
                  <a:schemeClr val="accent3"/>
                </a:solidFill>
              </a:rPr>
              <a:t>Treaty of St. Germaine with Austria, </a:t>
            </a:r>
            <a:r>
              <a:rPr lang="en-US" sz="3600" b="1" dirty="0" smtClean="0">
                <a:solidFill>
                  <a:schemeClr val="accent3"/>
                </a:solidFill>
              </a:rPr>
              <a:t>1919</a:t>
            </a:r>
            <a:endParaRPr lang="en-US" sz="3600" dirty="0">
              <a:solidFill>
                <a:schemeClr val="accent3"/>
              </a:solidFill>
            </a:endParaRPr>
          </a:p>
        </p:txBody>
      </p:sp>
      <p:sp>
        <p:nvSpPr>
          <p:cNvPr id="3" name="Content Placeholder 2"/>
          <p:cNvSpPr>
            <a:spLocks noGrp="1"/>
          </p:cNvSpPr>
          <p:nvPr>
            <p:ph idx="1"/>
          </p:nvPr>
        </p:nvSpPr>
        <p:spPr>
          <a:xfrm>
            <a:off x="457200" y="1096895"/>
            <a:ext cx="8229600" cy="5561451"/>
          </a:xfrm>
        </p:spPr>
        <p:txBody>
          <a:bodyPr>
            <a:normAutofit/>
          </a:bodyPr>
          <a:lstStyle/>
          <a:p>
            <a:r>
              <a:rPr lang="en-US" dirty="0"/>
              <a:t>Established Anschluss </a:t>
            </a:r>
            <a:r>
              <a:rPr lang="en-US" dirty="0" smtClean="0"/>
              <a:t>ban </a:t>
            </a:r>
          </a:p>
          <a:p>
            <a:r>
              <a:rPr lang="en-US" dirty="0" smtClean="0"/>
              <a:t>Imposed reparations</a:t>
            </a:r>
            <a:endParaRPr lang="en-US" dirty="0"/>
          </a:p>
          <a:p>
            <a:r>
              <a:rPr lang="en-US" dirty="0" smtClean="0"/>
              <a:t>Reduced </a:t>
            </a:r>
            <a:r>
              <a:rPr lang="en-US" dirty="0"/>
              <a:t>army to 30,000 </a:t>
            </a:r>
            <a:r>
              <a:rPr lang="en-US" dirty="0" smtClean="0"/>
              <a:t>men</a:t>
            </a:r>
            <a:endParaRPr lang="en-US" dirty="0"/>
          </a:p>
          <a:p>
            <a:r>
              <a:rPr lang="en-US" dirty="0" smtClean="0"/>
              <a:t>Ended </a:t>
            </a:r>
            <a:r>
              <a:rPr lang="en-US" dirty="0"/>
              <a:t>dual </a:t>
            </a:r>
            <a:r>
              <a:rPr lang="en-US" dirty="0" smtClean="0"/>
              <a:t>monarchy</a:t>
            </a:r>
            <a:endParaRPr lang="en-US" dirty="0"/>
          </a:p>
          <a:p>
            <a:r>
              <a:rPr lang="en-US" dirty="0" smtClean="0"/>
              <a:t>Gave </a:t>
            </a:r>
            <a:r>
              <a:rPr lang="en-US" dirty="0"/>
              <a:t>Galicia to Poland, Bohemia &amp; Moravia </a:t>
            </a:r>
            <a:r>
              <a:rPr lang="en-US" dirty="0" smtClean="0"/>
              <a:t>to Czechoslovakia </a:t>
            </a:r>
            <a:r>
              <a:rPr lang="en-US" dirty="0"/>
              <a:t>&amp; Bosnia &amp; Herzegovina to </a:t>
            </a:r>
            <a:r>
              <a:rPr lang="en-US" dirty="0" smtClean="0"/>
              <a:t>Yugoslavia</a:t>
            </a:r>
          </a:p>
          <a:p>
            <a:r>
              <a:rPr lang="en-US" dirty="0" smtClean="0"/>
              <a:t>Severe </a:t>
            </a:r>
            <a:r>
              <a:rPr lang="en-US" dirty="0"/>
              <a:t>economic problems as a result as industrial </a:t>
            </a:r>
            <a:r>
              <a:rPr lang="en-US" dirty="0" smtClean="0"/>
              <a:t>land </a:t>
            </a:r>
            <a:r>
              <a:rPr lang="en-US" dirty="0"/>
              <a:t>gone to </a:t>
            </a:r>
            <a:r>
              <a:rPr lang="en-US" dirty="0" smtClean="0"/>
              <a:t>Czechoslovakia</a:t>
            </a:r>
          </a:p>
          <a:p>
            <a:r>
              <a:rPr lang="en-US" dirty="0" smtClean="0"/>
              <a:t>Displacement </a:t>
            </a:r>
            <a:r>
              <a:rPr lang="en-US" dirty="0"/>
              <a:t>of people </a:t>
            </a:r>
            <a:endParaRPr lang="en-US" dirty="0"/>
          </a:p>
        </p:txBody>
      </p:sp>
    </p:spTree>
    <p:extLst>
      <p:ext uri="{BB962C8B-B14F-4D97-AF65-F5344CB8AC3E}">
        <p14:creationId xmlns:p14="http://schemas.microsoft.com/office/powerpoint/2010/main" val="20401749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299</TotalTime>
  <Words>2524</Words>
  <Application>Microsoft Macintosh PowerPoint</Application>
  <PresentationFormat>On-screen Show (4:3)</PresentationFormat>
  <Paragraphs>127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IGCSE History Revision 1.  Were the peace treaties of 1919-23 fair?</vt:lpstr>
      <vt:lpstr>Revision Tips</vt:lpstr>
      <vt:lpstr>Revision Tips</vt:lpstr>
      <vt:lpstr>Revision Tips</vt:lpstr>
      <vt:lpstr>Treaty of Versailles Overview</vt:lpstr>
      <vt:lpstr>Overview</vt:lpstr>
      <vt:lpstr>GARGLE</vt:lpstr>
      <vt:lpstr>GARGLE</vt:lpstr>
      <vt:lpstr>Treaty of St. Germaine with Austria, 1919</vt:lpstr>
      <vt:lpstr>Treaty of Trianon with Hungary, 1920</vt:lpstr>
      <vt:lpstr>Treaty of Neuilly with Bulgaria, 1919 </vt:lpstr>
      <vt:lpstr>Treaty of Sevres with Ottoman Empire, 1920 </vt:lpstr>
      <vt:lpstr>Treaty of Lausanne with Ottoman Empire, 1923 </vt:lpstr>
      <vt:lpstr>The Outcome</vt:lpstr>
      <vt:lpstr>The Outcome</vt:lpstr>
      <vt:lpstr>Why was (any of three leaders) dissatisfied with TOV? - Clemenceau</vt:lpstr>
      <vt:lpstr>Why was (any of three leaders) dissatisfied with TOV?  - Wilson</vt:lpstr>
      <vt:lpstr>Why was (any of three leaders) dissatisfied with TOV? - Wilson</vt:lpstr>
      <vt:lpstr>Why was (any of three leaders) dissatisfied with TOV? - Wilson</vt:lpstr>
      <vt:lpstr>Why was (any of three leaders) dissatisfied with TOV? - George</vt:lpstr>
      <vt:lpstr>Why did all the victors not get everything they wanted?</vt:lpstr>
      <vt:lpstr>Why did all the victors not get everything they wanted?</vt:lpstr>
      <vt:lpstr>Why did all the victors not get everything they wanted?</vt:lpstr>
      <vt:lpstr>Why did all the victors not get everything they wanted?</vt:lpstr>
      <vt:lpstr>Why did all the victors not get everything they wanted?</vt:lpstr>
      <vt:lpstr>The reasons Lloyd George’s views changed after November 1918</vt:lpstr>
      <vt:lpstr>Source 1</vt:lpstr>
      <vt:lpstr>The reasons Lloyd George’s views changed after November 1918</vt:lpstr>
      <vt:lpstr>The reasons Lloyd George’s views changed after November 1918</vt:lpstr>
      <vt:lpstr>Source 2</vt:lpstr>
      <vt:lpstr>The reasons Lloyd George’s views changed after November 1918</vt:lpstr>
      <vt:lpstr>The reasons Lloyd George’s views changed after November 1918</vt:lpstr>
      <vt:lpstr>Source 3</vt:lpstr>
      <vt:lpstr>The reasons Lloyd George’s views changed after November 1918</vt:lpstr>
      <vt:lpstr>Source 4: </vt:lpstr>
      <vt:lpstr>The reasons Lloyd George’s views changed after November 1918</vt:lpstr>
      <vt:lpstr>What was the impact of peace treaties on Germany up to 1923?</vt:lpstr>
      <vt:lpstr>Reactions</vt:lpstr>
      <vt:lpstr>Impact</vt:lpstr>
      <vt:lpstr>Was it fair?</vt:lpstr>
      <vt:lpstr>Was it fair?</vt:lpstr>
      <vt:lpstr>Could the Treaties be justified at the time?</vt:lpstr>
      <vt:lpstr>Justifiable </vt:lpstr>
      <vt:lpstr>Justifiable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48</cp:revision>
  <dcterms:created xsi:type="dcterms:W3CDTF">2017-02-02T10:34:24Z</dcterms:created>
  <dcterms:modified xsi:type="dcterms:W3CDTF">2017-02-08T15:34:56Z</dcterms:modified>
</cp:coreProperties>
</file>