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302" r:id="rId6"/>
    <p:sldId id="263" r:id="rId7"/>
    <p:sldId id="314" r:id="rId8"/>
    <p:sldId id="313" r:id="rId9"/>
    <p:sldId id="315" r:id="rId10"/>
    <p:sldId id="316" r:id="rId11"/>
    <p:sldId id="303" r:id="rId12"/>
    <p:sldId id="304" r:id="rId13"/>
    <p:sldId id="305" r:id="rId14"/>
    <p:sldId id="306" r:id="rId15"/>
    <p:sldId id="317" r:id="rId16"/>
    <p:sldId id="318" r:id="rId17"/>
    <p:sldId id="319" r:id="rId18"/>
    <p:sldId id="320" r:id="rId19"/>
    <p:sldId id="307" r:id="rId20"/>
    <p:sldId id="309" r:id="rId21"/>
    <p:sldId id="310" r:id="rId22"/>
    <p:sldId id="311" r:id="rId23"/>
    <p:sldId id="312" r:id="rId24"/>
    <p:sldId id="308" r:id="rId25"/>
    <p:sldId id="321" r:id="rId26"/>
    <p:sldId id="322" r:id="rId27"/>
    <p:sldId id="323" r:id="rId28"/>
    <p:sldId id="324" r:id="rId29"/>
    <p:sldId id="325" r:id="rId30"/>
    <p:sldId id="326" r:id="rId31"/>
    <p:sldId id="327" r:id="rId32"/>
    <p:sldId id="328" r:id="rId33"/>
    <p:sldId id="329" r:id="rId34"/>
    <p:sldId id="33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80"/>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58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67674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95969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92529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tx1">
              <a:alpha val="9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pic>
        <p:nvPicPr>
          <p:cNvPr id="9" name="Picture 8" descr="a14cab5a3f5402daa8014fe1340f3cb0.png"/>
          <p:cNvPicPr>
            <a:picLocks noChangeAspect="1"/>
          </p:cNvPicPr>
          <p:nvPr userDrawn="1"/>
        </p:nvPicPr>
        <p:blipFill>
          <a:blip r:embed="rId2">
            <a:alphaModFix amt="49000"/>
            <a:extLst>
              <a:ext uri="{28A0092B-C50C-407E-A947-70E740481C1C}">
                <a14:useLocalDpi xmlns:a14="http://schemas.microsoft.com/office/drawing/2010/main" val="0"/>
              </a:ext>
            </a:extLst>
          </a:blip>
          <a:stretch>
            <a:fillRect/>
          </a:stretch>
        </p:blipFill>
        <p:spPr>
          <a:xfrm>
            <a:off x="0" y="2188780"/>
            <a:ext cx="9144000" cy="4300279"/>
          </a:xfrm>
          <a:prstGeom prst="rect">
            <a:avLst/>
          </a:prstGeom>
        </p:spPr>
      </p:pic>
    </p:spTree>
    <p:extLst>
      <p:ext uri="{BB962C8B-B14F-4D97-AF65-F5344CB8AC3E}">
        <p14:creationId xmlns:p14="http://schemas.microsoft.com/office/powerpoint/2010/main" val="4129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0186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41CCF-06FB-224E-BEF8-274235C3DCFB}"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893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41CCF-06FB-224E-BEF8-274235C3DCFB}" type="datetimeFigureOut">
              <a:rPr lang="en-US" smtClean="0"/>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96039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41CCF-06FB-224E-BEF8-274235C3DCFB}" type="datetimeFigureOut">
              <a:rPr lang="en-US" smtClean="0"/>
              <a:t>2/16/17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4402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41CCF-06FB-224E-BEF8-274235C3DCFB}" type="datetimeFigureOut">
              <a:rPr lang="en-US" smtClean="0"/>
              <a:t>2/16/17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0255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41CCF-06FB-224E-BEF8-274235C3DCFB}" type="datetimeFigureOut">
              <a:rPr lang="en-US" smtClean="0"/>
              <a:t>2/16/17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3604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78575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41CCF-06FB-224E-BEF8-274235C3DCFB}" type="datetimeFigureOut">
              <a:rPr lang="en-US" smtClean="0"/>
              <a:t>2/16/17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78A93-520D-BD47-B58B-48C83DDED4F9}" type="slidenum">
              <a:rPr lang="en-US" smtClean="0"/>
              <a:t>‹#›</a:t>
            </a:fld>
            <a:endParaRPr lang="en-US"/>
          </a:p>
        </p:txBody>
      </p:sp>
    </p:spTree>
    <p:extLst>
      <p:ext uri="{BB962C8B-B14F-4D97-AF65-F5344CB8AC3E}">
        <p14:creationId xmlns:p14="http://schemas.microsoft.com/office/powerpoint/2010/main" val="69802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18283" cy="6858000"/>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905135"/>
            <a:ext cx="4818283" cy="2751858"/>
          </a:xfrm>
          <a:solidFill>
            <a:srgbClr val="0000FF"/>
          </a:solidFill>
        </p:spPr>
        <p:txBody>
          <a:bodyPr>
            <a:normAutofit fontScale="90000"/>
          </a:bodyPr>
          <a:lstStyle/>
          <a:p>
            <a:r>
              <a:rPr lang="en-US" dirty="0" smtClean="0">
                <a:solidFill>
                  <a:schemeClr val="bg1"/>
                </a:solidFill>
              </a:rPr>
              <a:t>IGCSE History Revision</a:t>
            </a:r>
            <a:br>
              <a:rPr lang="en-US" dirty="0" smtClean="0">
                <a:solidFill>
                  <a:schemeClr val="bg1"/>
                </a:solidFill>
              </a:rPr>
            </a:br>
            <a:r>
              <a:rPr lang="en-US" dirty="0" smtClean="0">
                <a:solidFill>
                  <a:schemeClr val="bg1"/>
                </a:solidFill>
              </a:rPr>
              <a:t>2. To what extent was the League of Nations a success?</a:t>
            </a:r>
            <a:endParaRPr lang="en-US" dirty="0">
              <a:solidFill>
                <a:schemeClr val="bg1"/>
              </a:solidFill>
            </a:endParaRPr>
          </a:p>
        </p:txBody>
      </p:sp>
      <p:pic>
        <p:nvPicPr>
          <p:cNvPr id="8" name="Picture 7" descr="a14cab5a3f5402daa8014fe1340f3cb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193" y="4195143"/>
            <a:ext cx="4352806" cy="2047056"/>
          </a:xfrm>
          <a:prstGeom prst="rect">
            <a:avLst/>
          </a:prstGeom>
        </p:spPr>
      </p:pic>
      <p:pic>
        <p:nvPicPr>
          <p:cNvPr id="5" name="Picture 4" descr="a190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8283" y="-1"/>
            <a:ext cx="4325716" cy="3378555"/>
          </a:xfrm>
          <a:prstGeom prst="rect">
            <a:avLst/>
          </a:prstGeom>
        </p:spPr>
      </p:pic>
    </p:spTree>
    <p:extLst>
      <p:ext uri="{BB962C8B-B14F-4D97-AF65-F5344CB8AC3E}">
        <p14:creationId xmlns:p14="http://schemas.microsoft.com/office/powerpoint/2010/main" val="1981818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Aims</a:t>
            </a:r>
            <a:endParaRPr lang="en-US" dirty="0"/>
          </a:p>
        </p:txBody>
      </p:sp>
      <p:sp>
        <p:nvSpPr>
          <p:cNvPr id="3" name="Content Placeholder 2"/>
          <p:cNvSpPr>
            <a:spLocks noGrp="1"/>
          </p:cNvSpPr>
          <p:nvPr>
            <p:ph idx="1"/>
          </p:nvPr>
        </p:nvSpPr>
        <p:spPr>
          <a:xfrm>
            <a:off x="457200" y="956715"/>
            <a:ext cx="8229600" cy="5701631"/>
          </a:xfrm>
        </p:spPr>
        <p:txBody>
          <a:bodyPr>
            <a:normAutofit lnSpcReduction="10000"/>
          </a:bodyPr>
          <a:lstStyle/>
          <a:p>
            <a:r>
              <a:rPr lang="en-US" dirty="0"/>
              <a:t>Improving living and working conditions –helped USSR with plague in Siberia. Helped with cholera, dysentery, small pox, malaria, yellow fever, leprosy. Emancipated 200,000 slaves in Sierra Leone and 400,000 repatriated. Started WHO &amp; ILO, still present. Tanganyika railway work conditions improved (even though there was still 5% fatality rate). Introduced 48-hour working week (but not all countries implemented it). Provided valuable information on drug trafficking, prostitution and slavery successful to a large extent. </a:t>
            </a:r>
          </a:p>
        </p:txBody>
      </p:sp>
    </p:spTree>
    <p:extLst>
      <p:ext uri="{BB962C8B-B14F-4D97-AF65-F5344CB8AC3E}">
        <p14:creationId xmlns:p14="http://schemas.microsoft.com/office/powerpoint/2010/main" val="34334260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b="1" dirty="0" smtClean="0"/>
              <a:t>Organizations of the League and Structures</a:t>
            </a:r>
            <a:endParaRPr lang="en-US" b="1" dirty="0"/>
          </a:p>
        </p:txBody>
      </p:sp>
    </p:spTree>
    <p:extLst>
      <p:ext uri="{BB962C8B-B14F-4D97-AF65-F5344CB8AC3E}">
        <p14:creationId xmlns:p14="http://schemas.microsoft.com/office/powerpoint/2010/main" val="26126108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bg1"/>
                </a:solidFill>
              </a:rPr>
              <a:t>Structure of the LON</a:t>
            </a:r>
            <a:endParaRPr lang="en-SG" dirty="0">
              <a:solidFill>
                <a:schemeClr val="bg1"/>
              </a:solidFill>
            </a:endParaRPr>
          </a:p>
        </p:txBody>
      </p:sp>
      <p:sp>
        <p:nvSpPr>
          <p:cNvPr id="7" name="Content Placeholder 2"/>
          <p:cNvSpPr txBox="1">
            <a:spLocks/>
          </p:cNvSpPr>
          <p:nvPr/>
        </p:nvSpPr>
        <p:spPr>
          <a:xfrm>
            <a:off x="179512" y="1600200"/>
            <a:ext cx="4536504" cy="4525963"/>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smtClean="0">
              <a:solidFill>
                <a:schemeClr val="bg1"/>
              </a:solidFill>
            </a:endParaRPr>
          </a:p>
          <a:p>
            <a:r>
              <a:rPr lang="en-US" dirty="0" smtClean="0">
                <a:solidFill>
                  <a:schemeClr val="bg1"/>
                </a:solidFill>
              </a:rPr>
              <a:t>1) The Council (consisted of 4 permanent members)</a:t>
            </a:r>
          </a:p>
          <a:p>
            <a:endParaRPr lang="en-US" dirty="0" smtClean="0">
              <a:solidFill>
                <a:schemeClr val="bg1"/>
              </a:solidFill>
            </a:endParaRPr>
          </a:p>
          <a:p>
            <a:r>
              <a:rPr lang="en-US" dirty="0" smtClean="0">
                <a:solidFill>
                  <a:schemeClr val="bg1"/>
                </a:solidFill>
              </a:rPr>
              <a:t>2) The Assembly (consisted of all the other members)</a:t>
            </a:r>
          </a:p>
          <a:p>
            <a:endParaRPr lang="en-US" dirty="0" smtClean="0">
              <a:solidFill>
                <a:schemeClr val="bg1"/>
              </a:solidFill>
            </a:endParaRPr>
          </a:p>
          <a:p>
            <a:r>
              <a:rPr lang="en-US" dirty="0" smtClean="0">
                <a:solidFill>
                  <a:schemeClr val="bg1"/>
                </a:solidFill>
              </a:rPr>
              <a:t>3) The Secretariat (consisted of a Secretary General and is responsible for the day-to-day running of the LON)</a:t>
            </a:r>
            <a:endParaRPr lang="en-SG" dirty="0">
              <a:solidFill>
                <a:schemeClr val="bg1"/>
              </a:solidFill>
            </a:endParaRPr>
          </a:p>
        </p:txBody>
      </p:sp>
      <p:sp>
        <p:nvSpPr>
          <p:cNvPr id="8" name="Rectangle 7"/>
          <p:cNvSpPr/>
          <p:nvPr/>
        </p:nvSpPr>
        <p:spPr>
          <a:xfrm>
            <a:off x="5018118" y="2164313"/>
            <a:ext cx="504056" cy="350081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S</a:t>
            </a:r>
          </a:p>
          <a:p>
            <a:pPr algn="ctr"/>
            <a:r>
              <a:rPr lang="en-US" sz="2000" b="1" dirty="0" smtClean="0">
                <a:solidFill>
                  <a:schemeClr val="bg1"/>
                </a:solidFill>
              </a:rPr>
              <a:t>E</a:t>
            </a:r>
          </a:p>
          <a:p>
            <a:pPr algn="ctr"/>
            <a:r>
              <a:rPr lang="en-US" sz="2000" b="1" dirty="0" smtClean="0">
                <a:solidFill>
                  <a:schemeClr val="bg1"/>
                </a:solidFill>
              </a:rPr>
              <a:t>C</a:t>
            </a:r>
          </a:p>
          <a:p>
            <a:pPr algn="ctr"/>
            <a:r>
              <a:rPr lang="en-US" sz="2000" b="1" dirty="0" smtClean="0">
                <a:solidFill>
                  <a:schemeClr val="bg1"/>
                </a:solidFill>
              </a:rPr>
              <a:t>R</a:t>
            </a:r>
          </a:p>
          <a:p>
            <a:pPr algn="ctr"/>
            <a:r>
              <a:rPr lang="en-US" sz="2000" b="1" dirty="0" smtClean="0">
                <a:solidFill>
                  <a:schemeClr val="bg1"/>
                </a:solidFill>
              </a:rPr>
              <a:t>E</a:t>
            </a:r>
          </a:p>
          <a:p>
            <a:pPr algn="ctr"/>
            <a:r>
              <a:rPr lang="en-US" sz="2000" b="1" dirty="0" smtClean="0">
                <a:solidFill>
                  <a:schemeClr val="bg1"/>
                </a:solidFill>
              </a:rPr>
              <a:t>T</a:t>
            </a:r>
          </a:p>
          <a:p>
            <a:pPr algn="ctr"/>
            <a:r>
              <a:rPr lang="en-US" sz="2000" b="1" dirty="0" smtClean="0">
                <a:solidFill>
                  <a:schemeClr val="bg1"/>
                </a:solidFill>
              </a:rPr>
              <a:t>A</a:t>
            </a:r>
          </a:p>
          <a:p>
            <a:pPr algn="ctr"/>
            <a:r>
              <a:rPr lang="en-US" sz="2000" b="1" dirty="0" smtClean="0">
                <a:solidFill>
                  <a:schemeClr val="bg1"/>
                </a:solidFill>
              </a:rPr>
              <a:t>R</a:t>
            </a:r>
          </a:p>
          <a:p>
            <a:pPr algn="ctr"/>
            <a:r>
              <a:rPr lang="en-US" sz="2000" b="1" dirty="0" smtClean="0">
                <a:solidFill>
                  <a:schemeClr val="bg1"/>
                </a:solidFill>
              </a:rPr>
              <a:t>I</a:t>
            </a:r>
          </a:p>
          <a:p>
            <a:pPr algn="ctr"/>
            <a:r>
              <a:rPr lang="en-US" sz="2000" b="1" dirty="0" smtClean="0">
                <a:solidFill>
                  <a:schemeClr val="bg1"/>
                </a:solidFill>
              </a:rPr>
              <a:t>A</a:t>
            </a:r>
          </a:p>
          <a:p>
            <a:pPr algn="ctr"/>
            <a:r>
              <a:rPr lang="en-US" sz="2000" b="1" dirty="0">
                <a:solidFill>
                  <a:schemeClr val="bg1"/>
                </a:solidFill>
              </a:rPr>
              <a:t>T</a:t>
            </a:r>
            <a:endParaRPr lang="en-US" sz="2000" b="1" dirty="0" smtClean="0">
              <a:solidFill>
                <a:schemeClr val="bg1"/>
              </a:solidFill>
            </a:endParaRPr>
          </a:p>
        </p:txBody>
      </p:sp>
      <p:sp>
        <p:nvSpPr>
          <p:cNvPr id="9" name="Rectangle 8"/>
          <p:cNvSpPr/>
          <p:nvPr/>
        </p:nvSpPr>
        <p:spPr>
          <a:xfrm>
            <a:off x="6502858" y="1852508"/>
            <a:ext cx="1547951" cy="14401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COUNCIL</a:t>
            </a:r>
            <a:endParaRPr lang="en-US" b="1" dirty="0" smtClean="0">
              <a:solidFill>
                <a:schemeClr val="bg1"/>
              </a:solidFill>
            </a:endParaRPr>
          </a:p>
          <a:p>
            <a:pPr algn="ctr"/>
            <a:endParaRPr lang="en-US" dirty="0">
              <a:solidFill>
                <a:schemeClr val="bg1"/>
              </a:solidFill>
            </a:endParaRPr>
          </a:p>
          <a:p>
            <a:pPr algn="ctr"/>
            <a:endParaRPr lang="en-US" dirty="0" smtClean="0">
              <a:solidFill>
                <a:schemeClr val="bg1"/>
              </a:solidFill>
            </a:endParaRPr>
          </a:p>
          <a:p>
            <a:pPr algn="ctr"/>
            <a:endParaRPr lang="en-US" dirty="0">
              <a:solidFill>
                <a:schemeClr val="bg1"/>
              </a:solidFill>
            </a:endParaRPr>
          </a:p>
          <a:p>
            <a:pPr algn="ctr"/>
            <a:endParaRPr lang="en-SG" dirty="0">
              <a:solidFill>
                <a:schemeClr val="bg1"/>
              </a:solidFill>
            </a:endParaRP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6583945" y="2237786"/>
            <a:ext cx="1372431" cy="471134"/>
          </a:xfrm>
          <a:prstGeom prst="rect">
            <a:avLst/>
          </a:prstGeom>
        </p:spPr>
      </p:pic>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50000" t="-13633" b="-1"/>
          <a:stretch/>
        </p:blipFill>
        <p:spPr>
          <a:xfrm>
            <a:off x="6588224" y="2708920"/>
            <a:ext cx="1372431" cy="535361"/>
          </a:xfrm>
          <a:prstGeom prst="rect">
            <a:avLst/>
          </a:prstGeom>
        </p:spPr>
      </p:pic>
      <p:cxnSp>
        <p:nvCxnSpPr>
          <p:cNvPr id="12" name="Straight Arrow Connector 11"/>
          <p:cNvCxnSpPr/>
          <p:nvPr/>
        </p:nvCxnSpPr>
        <p:spPr>
          <a:xfrm>
            <a:off x="5652120" y="2708920"/>
            <a:ext cx="504056"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693298" y="2976600"/>
            <a:ext cx="252028" cy="31606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5652120" y="3573016"/>
            <a:ext cx="3168352" cy="2088232"/>
            <a:chOff x="5652120" y="3573016"/>
            <a:chExt cx="3168352" cy="2088232"/>
          </a:xfrm>
        </p:grpSpPr>
        <p:sp>
          <p:nvSpPr>
            <p:cNvPr id="15" name="Rectangle 14"/>
            <p:cNvSpPr/>
            <p:nvPr/>
          </p:nvSpPr>
          <p:spPr>
            <a:xfrm>
              <a:off x="5652120" y="3573016"/>
              <a:ext cx="3168352" cy="2088232"/>
            </a:xfrm>
            <a:prstGeom prst="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ASSEMBLY</a:t>
              </a:r>
            </a:p>
            <a:p>
              <a:pPr algn="ctr"/>
              <a:endParaRPr lang="en-US" sz="2000" b="1" dirty="0">
                <a:solidFill>
                  <a:schemeClr val="bg1"/>
                </a:solidFill>
              </a:endParaRPr>
            </a:p>
            <a:p>
              <a:pPr algn="ctr"/>
              <a:endParaRPr lang="en-US" sz="2000" b="1" dirty="0" smtClean="0">
                <a:solidFill>
                  <a:schemeClr val="bg1"/>
                </a:solidFill>
              </a:endParaRPr>
            </a:p>
            <a:p>
              <a:pPr algn="ctr"/>
              <a:endParaRPr lang="en-US" sz="2000" b="1" dirty="0">
                <a:solidFill>
                  <a:schemeClr val="bg1"/>
                </a:solidFill>
              </a:endParaRPr>
            </a:p>
            <a:p>
              <a:pPr algn="ctr"/>
              <a:endParaRPr lang="en-US" sz="2000" b="1" dirty="0" smtClean="0">
                <a:solidFill>
                  <a:schemeClr val="bg1"/>
                </a:solidFill>
              </a:endParaRPr>
            </a:p>
            <a:p>
              <a:pPr algn="ctr"/>
              <a:endParaRPr lang="en-SG" sz="2000" b="1" dirty="0">
                <a:solidFill>
                  <a:schemeClr val="bg1"/>
                </a:solidFill>
              </a:endParaRPr>
            </a:p>
          </p:txBody>
        </p:sp>
        <p:sp>
          <p:nvSpPr>
            <p:cNvPr id="16" name="Rectangle 15"/>
            <p:cNvSpPr/>
            <p:nvPr/>
          </p:nvSpPr>
          <p:spPr>
            <a:xfrm>
              <a:off x="5953731"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17" name="Rectangle 16"/>
            <p:cNvSpPr/>
            <p:nvPr/>
          </p:nvSpPr>
          <p:spPr>
            <a:xfrm>
              <a:off x="6492557"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18" name="Rectangle 17"/>
            <p:cNvSpPr/>
            <p:nvPr/>
          </p:nvSpPr>
          <p:spPr>
            <a:xfrm>
              <a:off x="7031383"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19" name="Rectangle 18"/>
            <p:cNvSpPr/>
            <p:nvPr/>
          </p:nvSpPr>
          <p:spPr>
            <a:xfrm>
              <a:off x="7573911"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0" name="Rectangle 19"/>
            <p:cNvSpPr/>
            <p:nvPr/>
          </p:nvSpPr>
          <p:spPr>
            <a:xfrm>
              <a:off x="8100392"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1" name="Rectangle 20"/>
            <p:cNvSpPr/>
            <p:nvPr/>
          </p:nvSpPr>
          <p:spPr>
            <a:xfrm>
              <a:off x="5967310"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2" name="Rectangle 21"/>
            <p:cNvSpPr/>
            <p:nvPr/>
          </p:nvSpPr>
          <p:spPr>
            <a:xfrm>
              <a:off x="6506136"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3" name="Rectangle 22"/>
            <p:cNvSpPr/>
            <p:nvPr/>
          </p:nvSpPr>
          <p:spPr>
            <a:xfrm>
              <a:off x="7044962"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4" name="Rectangle 23"/>
            <p:cNvSpPr/>
            <p:nvPr/>
          </p:nvSpPr>
          <p:spPr>
            <a:xfrm>
              <a:off x="7587490"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5" name="Rectangle 24"/>
            <p:cNvSpPr/>
            <p:nvPr/>
          </p:nvSpPr>
          <p:spPr>
            <a:xfrm>
              <a:off x="8113971"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6" name="Rectangle 25"/>
            <p:cNvSpPr/>
            <p:nvPr/>
          </p:nvSpPr>
          <p:spPr>
            <a:xfrm>
              <a:off x="5989735"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7" name="Rectangle 26"/>
            <p:cNvSpPr/>
            <p:nvPr/>
          </p:nvSpPr>
          <p:spPr>
            <a:xfrm>
              <a:off x="6528561"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8" name="Rectangle 27"/>
            <p:cNvSpPr/>
            <p:nvPr/>
          </p:nvSpPr>
          <p:spPr>
            <a:xfrm>
              <a:off x="7067387"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29" name="Rectangle 28"/>
            <p:cNvSpPr/>
            <p:nvPr/>
          </p:nvSpPr>
          <p:spPr>
            <a:xfrm>
              <a:off x="7609915"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30" name="Rectangle 29"/>
            <p:cNvSpPr/>
            <p:nvPr/>
          </p:nvSpPr>
          <p:spPr>
            <a:xfrm>
              <a:off x="8136396"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grpSp>
      <p:sp>
        <p:nvSpPr>
          <p:cNvPr id="31" name="Oval 30"/>
          <p:cNvSpPr/>
          <p:nvPr/>
        </p:nvSpPr>
        <p:spPr>
          <a:xfrm>
            <a:off x="-3612" y="1611106"/>
            <a:ext cx="4646175" cy="13826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
        <p:nvSpPr>
          <p:cNvPr id="32" name="Oval 31"/>
          <p:cNvSpPr/>
          <p:nvPr/>
        </p:nvSpPr>
        <p:spPr>
          <a:xfrm>
            <a:off x="460" y="2881682"/>
            <a:ext cx="4646175" cy="13826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bg1"/>
              </a:solidFill>
            </a:endParaRPr>
          </a:p>
        </p:txBody>
      </p:sp>
    </p:spTree>
    <p:extLst>
      <p:ext uri="{BB962C8B-B14F-4D97-AF65-F5344CB8AC3E}">
        <p14:creationId xmlns:p14="http://schemas.microsoft.com/office/powerpoint/2010/main" val="1676563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31" grpId="0" animBg="1"/>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41702" y="1739685"/>
            <a:ext cx="5987008" cy="4525963"/>
          </a:xfrm>
        </p:spPr>
        <p:txBody>
          <a:bodyPr>
            <a:normAutofit fontScale="92500"/>
          </a:bodyPr>
          <a:lstStyle/>
          <a:p>
            <a:r>
              <a:rPr lang="en-US" dirty="0" smtClean="0"/>
              <a:t>The council is made of the four strongest members of the LON they are the victors of World War 1</a:t>
            </a:r>
            <a:endParaRPr lang="en-US" dirty="0"/>
          </a:p>
          <a:p>
            <a:r>
              <a:rPr lang="en-US" dirty="0" smtClean="0"/>
              <a:t>The council met 4-5 times a year or periodically to settle international disputes. A total of 107 public sessions from 1920-1939.</a:t>
            </a:r>
            <a:endParaRPr lang="en-US" dirty="0"/>
          </a:p>
          <a:p>
            <a:r>
              <a:rPr lang="en-US" dirty="0" smtClean="0"/>
              <a:t>Decisions had to be unanimous</a:t>
            </a:r>
            <a:endParaRPr lang="en-US" dirty="0"/>
          </a:p>
        </p:txBody>
      </p:sp>
      <p:sp>
        <p:nvSpPr>
          <p:cNvPr id="7" name="Rectangle 6"/>
          <p:cNvSpPr/>
          <p:nvPr/>
        </p:nvSpPr>
        <p:spPr>
          <a:xfrm>
            <a:off x="6907876" y="2901861"/>
            <a:ext cx="1894633" cy="164850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COUNCIL</a:t>
            </a:r>
            <a:endParaRPr lang="en-US" b="1" dirty="0" smtClean="0"/>
          </a:p>
          <a:p>
            <a:pPr algn="ctr"/>
            <a:endParaRPr lang="en-US" dirty="0"/>
          </a:p>
          <a:p>
            <a:pPr algn="ctr"/>
            <a:endParaRPr lang="en-US" dirty="0" smtClean="0"/>
          </a:p>
          <a:p>
            <a:pPr algn="ctr"/>
            <a:endParaRPr lang="en-US" dirty="0"/>
          </a:p>
          <a:p>
            <a:pPr algn="ctr"/>
            <a:endParaRPr lang="en-SG"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7007123" y="3342875"/>
            <a:ext cx="1679803" cy="539290"/>
          </a:xfrm>
          <a:prstGeom prst="rect">
            <a:avLst/>
          </a:prstGeom>
        </p:spPr>
      </p:pic>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50000" t="-13633" b="-1"/>
          <a:stretch/>
        </p:blipFill>
        <p:spPr>
          <a:xfrm>
            <a:off x="7012361" y="3882165"/>
            <a:ext cx="1679803" cy="612809"/>
          </a:xfrm>
          <a:prstGeom prst="rect">
            <a:avLst/>
          </a:prstGeom>
        </p:spPr>
      </p:pic>
      <p:sp>
        <p:nvSpPr>
          <p:cNvPr id="10" name="Title 1"/>
          <p:cNvSpPr>
            <a:spLocks noGrp="1"/>
          </p:cNvSpPr>
          <p:nvPr>
            <p:ph type="title"/>
          </p:nvPr>
        </p:nvSpPr>
        <p:spPr>
          <a:xfrm>
            <a:off x="457200" y="274638"/>
            <a:ext cx="8229600" cy="1143000"/>
          </a:xfrm>
        </p:spPr>
        <p:txBody>
          <a:bodyPr/>
          <a:lstStyle/>
          <a:p>
            <a:r>
              <a:rPr lang="en-US" dirty="0" smtClean="0"/>
              <a:t>Structure of the LON</a:t>
            </a:r>
            <a:endParaRPr lang="en-SG" dirty="0"/>
          </a:p>
        </p:txBody>
      </p:sp>
      <p:sp>
        <p:nvSpPr>
          <p:cNvPr id="11" name="Rectangle 10"/>
          <p:cNvSpPr/>
          <p:nvPr/>
        </p:nvSpPr>
        <p:spPr>
          <a:xfrm>
            <a:off x="437649" y="1628800"/>
            <a:ext cx="6011328" cy="4636848"/>
          </a:xfrm>
          <a:prstGeom prst="rect">
            <a:avLst/>
          </a:prstGeom>
          <a:noFill/>
          <a:ln w="285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 name="TextBox 11"/>
          <p:cNvSpPr txBox="1"/>
          <p:nvPr/>
        </p:nvSpPr>
        <p:spPr>
          <a:xfrm>
            <a:off x="5940152" y="1986738"/>
            <a:ext cx="1512168" cy="369332"/>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Implications?</a:t>
            </a:r>
            <a:endParaRPr lang="en-SG" dirty="0"/>
          </a:p>
        </p:txBody>
      </p:sp>
    </p:spTree>
    <p:extLst>
      <p:ext uri="{BB962C8B-B14F-4D97-AF65-F5344CB8AC3E}">
        <p14:creationId xmlns:p14="http://schemas.microsoft.com/office/powerpoint/2010/main" val="38411845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457200" y="274638"/>
            <a:ext cx="8229600" cy="1143000"/>
          </a:xfrm>
        </p:spPr>
        <p:txBody>
          <a:bodyPr/>
          <a:lstStyle/>
          <a:p>
            <a:r>
              <a:rPr lang="en-US" dirty="0" smtClean="0"/>
              <a:t>Structure of the LON</a:t>
            </a:r>
            <a:endParaRPr lang="en-SG" dirty="0"/>
          </a:p>
        </p:txBody>
      </p:sp>
      <p:sp>
        <p:nvSpPr>
          <p:cNvPr id="14" name="Content Placeholder 2"/>
          <p:cNvSpPr>
            <a:spLocks noGrp="1"/>
          </p:cNvSpPr>
          <p:nvPr>
            <p:ph idx="1"/>
          </p:nvPr>
        </p:nvSpPr>
        <p:spPr>
          <a:xfrm>
            <a:off x="457200" y="1600200"/>
            <a:ext cx="4906888" cy="4525963"/>
          </a:xfrm>
        </p:spPr>
        <p:txBody>
          <a:bodyPr>
            <a:normAutofit fontScale="85000" lnSpcReduction="10000"/>
          </a:bodyPr>
          <a:lstStyle/>
          <a:p>
            <a:r>
              <a:rPr lang="en-US" dirty="0" smtClean="0"/>
              <a:t>The Assembly consisted of all the other member nations of the LON.</a:t>
            </a:r>
          </a:p>
          <a:p>
            <a:pPr marL="0" indent="0">
              <a:buNone/>
            </a:pPr>
            <a:endParaRPr lang="en-US" dirty="0" smtClean="0"/>
          </a:p>
          <a:p>
            <a:r>
              <a:rPr lang="en-US" dirty="0" smtClean="0"/>
              <a:t>The Assembly met once a year to debate on international affairs. Smaller nations had a forum for which to voice their opinions.</a:t>
            </a:r>
          </a:p>
          <a:p>
            <a:endParaRPr lang="en-US" dirty="0"/>
          </a:p>
          <a:p>
            <a:r>
              <a:rPr lang="en-US" dirty="0" smtClean="0"/>
              <a:t>Decisions had to be unanimous</a:t>
            </a:r>
            <a:endParaRPr lang="en-SG" dirty="0"/>
          </a:p>
        </p:txBody>
      </p:sp>
      <p:grpSp>
        <p:nvGrpSpPr>
          <p:cNvPr id="15" name="Group 14"/>
          <p:cNvGrpSpPr/>
          <p:nvPr/>
        </p:nvGrpSpPr>
        <p:grpSpPr>
          <a:xfrm>
            <a:off x="5594989" y="2730855"/>
            <a:ext cx="3168352" cy="2088232"/>
            <a:chOff x="5652120" y="3573016"/>
            <a:chExt cx="3168352" cy="2088232"/>
          </a:xfrm>
        </p:grpSpPr>
        <p:sp>
          <p:nvSpPr>
            <p:cNvPr id="16" name="Rectangle 15"/>
            <p:cNvSpPr/>
            <p:nvPr/>
          </p:nvSpPr>
          <p:spPr>
            <a:xfrm>
              <a:off x="5652120" y="3573016"/>
              <a:ext cx="3168352" cy="2088232"/>
            </a:xfrm>
            <a:prstGeom prst="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ASSEMBLY</a:t>
              </a:r>
            </a:p>
            <a:p>
              <a:pPr algn="ctr"/>
              <a:endParaRPr lang="en-US" sz="2000" b="1" dirty="0"/>
            </a:p>
            <a:p>
              <a:pPr algn="ctr"/>
              <a:endParaRPr lang="en-US" sz="2000" b="1" dirty="0" smtClean="0"/>
            </a:p>
            <a:p>
              <a:pPr algn="ctr"/>
              <a:endParaRPr lang="en-US" sz="2000" b="1" dirty="0"/>
            </a:p>
            <a:p>
              <a:pPr algn="ctr"/>
              <a:endParaRPr lang="en-US" sz="2000" b="1" dirty="0" smtClean="0"/>
            </a:p>
            <a:p>
              <a:pPr algn="ctr"/>
              <a:endParaRPr lang="en-SG" sz="2000" b="1" dirty="0"/>
            </a:p>
          </p:txBody>
        </p:sp>
        <p:sp>
          <p:nvSpPr>
            <p:cNvPr id="17" name="Rectangle 16"/>
            <p:cNvSpPr/>
            <p:nvPr/>
          </p:nvSpPr>
          <p:spPr>
            <a:xfrm>
              <a:off x="5953731"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Rectangle 17"/>
            <p:cNvSpPr/>
            <p:nvPr/>
          </p:nvSpPr>
          <p:spPr>
            <a:xfrm>
              <a:off x="6492557"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 name="Rectangle 18"/>
            <p:cNvSpPr/>
            <p:nvPr/>
          </p:nvSpPr>
          <p:spPr>
            <a:xfrm>
              <a:off x="7031383"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0" name="Rectangle 19"/>
            <p:cNvSpPr/>
            <p:nvPr/>
          </p:nvSpPr>
          <p:spPr>
            <a:xfrm>
              <a:off x="7573911"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 name="Rectangle 20"/>
            <p:cNvSpPr/>
            <p:nvPr/>
          </p:nvSpPr>
          <p:spPr>
            <a:xfrm>
              <a:off x="8100392" y="4293096"/>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 name="Rectangle 21"/>
            <p:cNvSpPr/>
            <p:nvPr/>
          </p:nvSpPr>
          <p:spPr>
            <a:xfrm>
              <a:off x="5967310"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3" name="Rectangle 22"/>
            <p:cNvSpPr/>
            <p:nvPr/>
          </p:nvSpPr>
          <p:spPr>
            <a:xfrm>
              <a:off x="6506136"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4" name="Rectangle 23"/>
            <p:cNvSpPr/>
            <p:nvPr/>
          </p:nvSpPr>
          <p:spPr>
            <a:xfrm>
              <a:off x="7044962"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5" name="Rectangle 24"/>
            <p:cNvSpPr/>
            <p:nvPr/>
          </p:nvSpPr>
          <p:spPr>
            <a:xfrm>
              <a:off x="7587490"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6" name="Rectangle 25"/>
            <p:cNvSpPr/>
            <p:nvPr/>
          </p:nvSpPr>
          <p:spPr>
            <a:xfrm>
              <a:off x="8113971" y="4725144"/>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7" name="Rectangle 26"/>
            <p:cNvSpPr/>
            <p:nvPr/>
          </p:nvSpPr>
          <p:spPr>
            <a:xfrm>
              <a:off x="5989735"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8" name="Rectangle 27"/>
            <p:cNvSpPr/>
            <p:nvPr/>
          </p:nvSpPr>
          <p:spPr>
            <a:xfrm>
              <a:off x="6528561"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 name="Rectangle 28"/>
            <p:cNvSpPr/>
            <p:nvPr/>
          </p:nvSpPr>
          <p:spPr>
            <a:xfrm>
              <a:off x="7067387"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0" name="Rectangle 29"/>
            <p:cNvSpPr/>
            <p:nvPr/>
          </p:nvSpPr>
          <p:spPr>
            <a:xfrm>
              <a:off x="7609915"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1" name="Rectangle 30"/>
            <p:cNvSpPr/>
            <p:nvPr/>
          </p:nvSpPr>
          <p:spPr>
            <a:xfrm>
              <a:off x="8136396" y="5157192"/>
              <a:ext cx="4680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2" name="Rectangle 31"/>
          <p:cNvSpPr/>
          <p:nvPr/>
        </p:nvSpPr>
        <p:spPr>
          <a:xfrm>
            <a:off x="539552" y="1484784"/>
            <a:ext cx="4824536" cy="4752528"/>
          </a:xfrm>
          <a:prstGeom prst="rect">
            <a:avLst/>
          </a:prstGeom>
          <a:noFill/>
          <a:ln w="285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42613950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7971" y="100777"/>
            <a:ext cx="2882540" cy="769441"/>
          </a:xfrm>
          <a:prstGeom prst="rect">
            <a:avLst/>
          </a:prstGeom>
          <a:solidFill>
            <a:srgbClr val="008000"/>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t>International Labor Organization</a:t>
            </a:r>
            <a:endParaRPr lang="en-US" sz="2200" b="1" dirty="0"/>
          </a:p>
        </p:txBody>
      </p:sp>
      <p:sp>
        <p:nvSpPr>
          <p:cNvPr id="5" name="TextBox 4"/>
          <p:cNvSpPr txBox="1"/>
          <p:nvPr/>
        </p:nvSpPr>
        <p:spPr>
          <a:xfrm>
            <a:off x="4677788" y="993100"/>
            <a:ext cx="2095175" cy="430887"/>
          </a:xfrm>
          <a:prstGeom prst="rect">
            <a:avLst/>
          </a:prstGeom>
          <a:solidFill>
            <a:srgbClr val="0000FF"/>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t>Secretariat</a:t>
            </a:r>
            <a:endParaRPr lang="en-US" sz="2200" b="1" dirty="0"/>
          </a:p>
        </p:txBody>
      </p:sp>
      <p:sp>
        <p:nvSpPr>
          <p:cNvPr id="6" name="TextBox 5"/>
          <p:cNvSpPr txBox="1"/>
          <p:nvPr/>
        </p:nvSpPr>
        <p:spPr>
          <a:xfrm>
            <a:off x="3829950" y="1591222"/>
            <a:ext cx="2701121" cy="769441"/>
          </a:xfrm>
          <a:prstGeom prst="rect">
            <a:avLst/>
          </a:prstGeom>
          <a:solidFill>
            <a:srgbClr val="FF0000"/>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t>Permanent Court of Justice at The Hague</a:t>
            </a:r>
            <a:endParaRPr lang="en-US" sz="2200" b="1" dirty="0"/>
          </a:p>
        </p:txBody>
      </p:sp>
      <p:sp>
        <p:nvSpPr>
          <p:cNvPr id="7" name="TextBox 6"/>
          <p:cNvSpPr txBox="1"/>
          <p:nvPr/>
        </p:nvSpPr>
        <p:spPr>
          <a:xfrm>
            <a:off x="3087772" y="2578869"/>
            <a:ext cx="2701121" cy="430887"/>
          </a:xfrm>
          <a:prstGeom prst="rect">
            <a:avLst/>
          </a:prstGeom>
          <a:solidFill>
            <a:srgbClr val="00FFFF"/>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schemeClr val="tx1"/>
                </a:solidFill>
              </a:rPr>
              <a:t>Assembly</a:t>
            </a:r>
            <a:endParaRPr lang="en-US" sz="2200" b="1" dirty="0">
              <a:solidFill>
                <a:schemeClr val="tx1"/>
              </a:solidFill>
            </a:endParaRPr>
          </a:p>
        </p:txBody>
      </p:sp>
      <p:sp>
        <p:nvSpPr>
          <p:cNvPr id="8" name="TextBox 7"/>
          <p:cNvSpPr txBox="1"/>
          <p:nvPr/>
        </p:nvSpPr>
        <p:spPr>
          <a:xfrm>
            <a:off x="3087772" y="2978979"/>
            <a:ext cx="2701121" cy="430887"/>
          </a:xfrm>
          <a:prstGeom prst="rect">
            <a:avLst/>
          </a:prstGeom>
          <a:solidFill>
            <a:srgbClr val="00FFFF"/>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schemeClr val="tx1"/>
                </a:solidFill>
              </a:rPr>
              <a:t>Council</a:t>
            </a:r>
            <a:endParaRPr lang="en-US" sz="2200" b="1" dirty="0">
              <a:solidFill>
                <a:schemeClr val="tx1"/>
              </a:solidFill>
            </a:endParaRPr>
          </a:p>
        </p:txBody>
      </p:sp>
      <p:sp>
        <p:nvSpPr>
          <p:cNvPr id="9" name="TextBox 8"/>
          <p:cNvSpPr txBox="1"/>
          <p:nvPr/>
        </p:nvSpPr>
        <p:spPr>
          <a:xfrm>
            <a:off x="947410" y="4242958"/>
            <a:ext cx="2701121" cy="430887"/>
          </a:xfrm>
          <a:prstGeom prst="rect">
            <a:avLst/>
          </a:prstGeom>
          <a:solidFill>
            <a:srgbClr val="660066"/>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u="sng" dirty="0" smtClean="0">
                <a:solidFill>
                  <a:schemeClr val="bg1"/>
                </a:solidFill>
              </a:rPr>
              <a:t>Assembly</a:t>
            </a:r>
            <a:endParaRPr lang="en-US" sz="2200" b="1" u="sng" dirty="0">
              <a:solidFill>
                <a:schemeClr val="bg1"/>
              </a:solidFill>
            </a:endParaRPr>
          </a:p>
        </p:txBody>
      </p:sp>
      <p:sp>
        <p:nvSpPr>
          <p:cNvPr id="10" name="TextBox 9"/>
          <p:cNvSpPr txBox="1"/>
          <p:nvPr/>
        </p:nvSpPr>
        <p:spPr>
          <a:xfrm>
            <a:off x="5747361" y="4290505"/>
            <a:ext cx="2701121" cy="430887"/>
          </a:xfrm>
          <a:prstGeom prst="rect">
            <a:avLst/>
          </a:prstGeom>
          <a:solidFill>
            <a:srgbClr val="00FF80"/>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u="sng" dirty="0" smtClean="0">
                <a:solidFill>
                  <a:schemeClr val="tx1"/>
                </a:solidFill>
              </a:rPr>
              <a:t>Committees</a:t>
            </a:r>
            <a:endParaRPr lang="en-US" sz="2200" b="1" u="sng" dirty="0">
              <a:solidFill>
                <a:schemeClr val="tx1"/>
              </a:solidFill>
            </a:endParaRPr>
          </a:p>
        </p:txBody>
      </p:sp>
      <p:sp>
        <p:nvSpPr>
          <p:cNvPr id="11" name="TextBox 10"/>
          <p:cNvSpPr txBox="1"/>
          <p:nvPr/>
        </p:nvSpPr>
        <p:spPr>
          <a:xfrm>
            <a:off x="947410" y="4661613"/>
            <a:ext cx="2701121" cy="2123658"/>
          </a:xfrm>
          <a:prstGeom prst="rect">
            <a:avLst/>
          </a:prstGeom>
          <a:solidFill>
            <a:srgbClr val="660066"/>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schemeClr val="bg1"/>
                </a:solidFill>
              </a:rPr>
              <a:t>Including:</a:t>
            </a:r>
          </a:p>
          <a:p>
            <a:pPr algn="ctr"/>
            <a:r>
              <a:rPr lang="en-US" sz="2200" dirty="0" smtClean="0">
                <a:solidFill>
                  <a:schemeClr val="bg1"/>
                </a:solidFill>
              </a:rPr>
              <a:t>Danzig</a:t>
            </a:r>
          </a:p>
          <a:p>
            <a:pPr algn="ctr"/>
            <a:r>
              <a:rPr lang="en-US" sz="2200" dirty="0" smtClean="0">
                <a:solidFill>
                  <a:schemeClr val="bg1"/>
                </a:solidFill>
              </a:rPr>
              <a:t>Disarmament</a:t>
            </a:r>
          </a:p>
          <a:p>
            <a:pPr algn="ctr"/>
            <a:r>
              <a:rPr lang="en-US" sz="2200" dirty="0" smtClean="0">
                <a:solidFill>
                  <a:schemeClr val="bg1"/>
                </a:solidFill>
              </a:rPr>
              <a:t>Mandates</a:t>
            </a:r>
          </a:p>
          <a:p>
            <a:pPr algn="ctr"/>
            <a:r>
              <a:rPr lang="en-US" sz="2200" dirty="0" smtClean="0">
                <a:solidFill>
                  <a:schemeClr val="bg1"/>
                </a:solidFill>
              </a:rPr>
              <a:t>Reparations</a:t>
            </a:r>
          </a:p>
          <a:p>
            <a:pPr algn="ctr"/>
            <a:r>
              <a:rPr lang="en-US" sz="2200" dirty="0" smtClean="0">
                <a:solidFill>
                  <a:schemeClr val="bg1"/>
                </a:solidFill>
              </a:rPr>
              <a:t>Saar</a:t>
            </a:r>
            <a:endParaRPr lang="en-US" sz="2200" dirty="0">
              <a:solidFill>
                <a:schemeClr val="bg1"/>
              </a:solidFill>
            </a:endParaRPr>
          </a:p>
        </p:txBody>
      </p:sp>
      <p:sp>
        <p:nvSpPr>
          <p:cNvPr id="12" name="TextBox 11"/>
          <p:cNvSpPr txBox="1"/>
          <p:nvPr/>
        </p:nvSpPr>
        <p:spPr>
          <a:xfrm>
            <a:off x="5747361" y="4683380"/>
            <a:ext cx="2701121" cy="2123658"/>
          </a:xfrm>
          <a:prstGeom prst="rect">
            <a:avLst/>
          </a:prstGeom>
          <a:solidFill>
            <a:srgbClr val="00FF80"/>
          </a:solidFill>
          <a:ln>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schemeClr val="tx1"/>
                </a:solidFill>
              </a:rPr>
              <a:t>Including:</a:t>
            </a:r>
          </a:p>
          <a:p>
            <a:pPr algn="ctr"/>
            <a:r>
              <a:rPr lang="en-US" sz="2200" dirty="0" smtClean="0">
                <a:solidFill>
                  <a:schemeClr val="tx1"/>
                </a:solidFill>
              </a:rPr>
              <a:t>Child Welfare</a:t>
            </a:r>
          </a:p>
          <a:p>
            <a:pPr algn="ctr"/>
            <a:r>
              <a:rPr lang="en-US" sz="2200" dirty="0" smtClean="0">
                <a:solidFill>
                  <a:schemeClr val="tx1"/>
                </a:solidFill>
              </a:rPr>
              <a:t>Drug Traffic</a:t>
            </a:r>
          </a:p>
          <a:p>
            <a:pPr algn="ctr"/>
            <a:r>
              <a:rPr lang="en-US" sz="2200" dirty="0" smtClean="0">
                <a:solidFill>
                  <a:schemeClr val="tx1"/>
                </a:solidFill>
              </a:rPr>
              <a:t>Health</a:t>
            </a:r>
          </a:p>
          <a:p>
            <a:pPr algn="ctr"/>
            <a:r>
              <a:rPr lang="en-US" sz="2200" dirty="0" smtClean="0">
                <a:solidFill>
                  <a:schemeClr val="tx1"/>
                </a:solidFill>
              </a:rPr>
              <a:t>Refugees</a:t>
            </a:r>
          </a:p>
          <a:p>
            <a:pPr algn="ctr"/>
            <a:r>
              <a:rPr lang="en-US" sz="2200" dirty="0" smtClean="0">
                <a:solidFill>
                  <a:schemeClr val="tx1"/>
                </a:solidFill>
              </a:rPr>
              <a:t>Women’s Rights</a:t>
            </a:r>
            <a:endParaRPr lang="en-US" sz="2200" dirty="0">
              <a:solidFill>
                <a:schemeClr val="tx1"/>
              </a:solidFill>
            </a:endParaRPr>
          </a:p>
        </p:txBody>
      </p:sp>
      <p:cxnSp>
        <p:nvCxnSpPr>
          <p:cNvPr id="14" name="Straight Connector 13"/>
          <p:cNvCxnSpPr>
            <a:stCxn id="8" idx="2"/>
            <a:endCxn id="9" idx="0"/>
          </p:cNvCxnSpPr>
          <p:nvPr/>
        </p:nvCxnSpPr>
        <p:spPr>
          <a:xfrm flipH="1">
            <a:off x="2297971" y="3409866"/>
            <a:ext cx="2140362" cy="833092"/>
          </a:xfrm>
          <a:prstGeom prst="line">
            <a:avLst/>
          </a:prstGeom>
          <a:ln w="38100"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8" idx="2"/>
            <a:endCxn id="10" idx="0"/>
          </p:cNvCxnSpPr>
          <p:nvPr/>
        </p:nvCxnSpPr>
        <p:spPr>
          <a:xfrm>
            <a:off x="4438333" y="3409866"/>
            <a:ext cx="2659589" cy="880639"/>
          </a:xfrm>
          <a:prstGeom prst="line">
            <a:avLst/>
          </a:prstGeom>
          <a:ln w="38100"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9" name="Elbow Connector 18"/>
          <p:cNvCxnSpPr>
            <a:stCxn id="7" idx="3"/>
            <a:endCxn id="6" idx="3"/>
          </p:cNvCxnSpPr>
          <p:nvPr/>
        </p:nvCxnSpPr>
        <p:spPr>
          <a:xfrm flipV="1">
            <a:off x="5788893" y="1975943"/>
            <a:ext cx="742178" cy="818370"/>
          </a:xfrm>
          <a:prstGeom prst="bentConnector3">
            <a:avLst>
              <a:gd name="adj1" fmla="val 130801"/>
            </a:avLst>
          </a:prstGeom>
          <a:ln w="38100" cmpd="sng">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Elbow Connector 22"/>
          <p:cNvCxnSpPr>
            <a:stCxn id="4" idx="1"/>
            <a:endCxn id="7" idx="1"/>
          </p:cNvCxnSpPr>
          <p:nvPr/>
        </p:nvCxnSpPr>
        <p:spPr>
          <a:xfrm rot="10800000" flipH="1" flipV="1">
            <a:off x="2297970" y="485497"/>
            <a:ext cx="789801" cy="2308815"/>
          </a:xfrm>
          <a:prstGeom prst="bentConnector3">
            <a:avLst>
              <a:gd name="adj1" fmla="val -28944"/>
            </a:avLst>
          </a:prstGeom>
          <a:ln w="38100"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5" idx="3"/>
            <a:endCxn id="8" idx="3"/>
          </p:cNvCxnSpPr>
          <p:nvPr/>
        </p:nvCxnSpPr>
        <p:spPr>
          <a:xfrm flipH="1">
            <a:off x="5788893" y="1208544"/>
            <a:ext cx="984070" cy="1985879"/>
          </a:xfrm>
          <a:prstGeom prst="bentConnector3">
            <a:avLst>
              <a:gd name="adj1" fmla="val -23230"/>
            </a:avLst>
          </a:prstGeom>
          <a:ln w="38100" cmpd="sng">
            <a:solidFill>
              <a:srgbClr val="FFFF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1486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How was the League Organized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82815502"/>
              </p:ext>
            </p:extLst>
          </p:nvPr>
        </p:nvGraphicFramePr>
        <p:xfrm>
          <a:off x="257456" y="1059681"/>
          <a:ext cx="8684870" cy="5455920"/>
        </p:xfrm>
        <a:graphic>
          <a:graphicData uri="http://schemas.openxmlformats.org/drawingml/2006/table">
            <a:tbl>
              <a:tblPr>
                <a:tableStyleId>{284E427A-3D55-4303-BF80-6455036E1DE7}</a:tableStyleId>
              </a:tblPr>
              <a:tblGrid>
                <a:gridCol w="1699214"/>
                <a:gridCol w="6985656"/>
              </a:tblGrid>
              <a:tr h="972217">
                <a:tc>
                  <a:txBody>
                    <a:bodyPr/>
                    <a:lstStyle/>
                    <a:p>
                      <a:r>
                        <a:rPr lang="en-US" sz="2400" dirty="0" smtClean="0"/>
                        <a:t>Secretariat</a:t>
                      </a:r>
                      <a:endParaRPr lang="en-US" sz="2400" dirty="0"/>
                    </a:p>
                  </a:txBody>
                  <a:tcPr>
                    <a:solidFill>
                      <a:schemeClr val="accent2"/>
                    </a:solidFill>
                  </a:tcPr>
                </a:tc>
                <a:tc>
                  <a:txBody>
                    <a:bodyPr/>
                    <a:lstStyle/>
                    <a:p>
                      <a:pPr marL="285750" indent="-285750">
                        <a:buFont typeface="Arial"/>
                        <a:buChar char="•"/>
                      </a:pPr>
                      <a:r>
                        <a:rPr lang="en-US" sz="2000" dirty="0" smtClean="0"/>
                        <a:t>The civil</a:t>
                      </a:r>
                      <a:r>
                        <a:rPr lang="en-US" sz="2000" baseline="0" dirty="0" smtClean="0"/>
                        <a:t> service of the League</a:t>
                      </a:r>
                    </a:p>
                    <a:p>
                      <a:pPr marL="285750" indent="-285750">
                        <a:buFont typeface="Arial"/>
                        <a:buChar char="•"/>
                      </a:pPr>
                      <a:r>
                        <a:rPr lang="en-US" sz="2000" baseline="0" dirty="0" smtClean="0"/>
                        <a:t>Performed all the administrative and financial work: organizing conferences, distributing agendas, monitoring budgets.</a:t>
                      </a:r>
                      <a:endParaRPr lang="en-US" sz="2000" dirty="0"/>
                    </a:p>
                  </a:txBody>
                  <a:tcPr/>
                </a:tc>
              </a:tr>
              <a:tr h="1829014">
                <a:tc>
                  <a:txBody>
                    <a:bodyPr/>
                    <a:lstStyle/>
                    <a:p>
                      <a:r>
                        <a:rPr lang="en-US" sz="2400" dirty="0" smtClean="0"/>
                        <a:t>Assembly</a:t>
                      </a:r>
                      <a:endParaRPr lang="en-US" sz="2400" dirty="0"/>
                    </a:p>
                  </a:txBody>
                  <a:tcPr>
                    <a:solidFill>
                      <a:schemeClr val="accent2"/>
                    </a:solidFill>
                  </a:tcPr>
                </a:tc>
                <a:tc>
                  <a:txBody>
                    <a:bodyPr/>
                    <a:lstStyle/>
                    <a:p>
                      <a:pPr marL="342900" indent="-342900">
                        <a:buFont typeface="Arial"/>
                        <a:buChar char="•"/>
                      </a:pPr>
                      <a:r>
                        <a:rPr lang="en-US" sz="2000" dirty="0" smtClean="0"/>
                        <a:t>Met</a:t>
                      </a:r>
                      <a:r>
                        <a:rPr lang="en-US" sz="2000" baseline="0" dirty="0" smtClean="0"/>
                        <a:t> once a year</a:t>
                      </a:r>
                    </a:p>
                    <a:p>
                      <a:pPr marL="342900" indent="-342900">
                        <a:buFont typeface="Arial"/>
                        <a:buChar char="•"/>
                      </a:pPr>
                      <a:r>
                        <a:rPr lang="en-US" sz="2000" baseline="0" dirty="0" smtClean="0"/>
                        <a:t>Every member of the League had one vote.</a:t>
                      </a:r>
                    </a:p>
                    <a:p>
                      <a:pPr marL="342900" indent="-342900">
                        <a:buFont typeface="Arial"/>
                        <a:buChar char="•"/>
                      </a:pPr>
                      <a:r>
                        <a:rPr lang="en-US" sz="2000" baseline="0" dirty="0" smtClean="0"/>
                        <a:t>Considered matters of general policy</a:t>
                      </a:r>
                    </a:p>
                    <a:p>
                      <a:pPr marL="342900" indent="-342900">
                        <a:buFont typeface="Arial"/>
                        <a:buChar char="•"/>
                      </a:pPr>
                      <a:r>
                        <a:rPr lang="en-US" sz="2000" baseline="0" dirty="0" smtClean="0"/>
                        <a:t>Controlled the League’s budget</a:t>
                      </a:r>
                    </a:p>
                    <a:p>
                      <a:pPr marL="342900" indent="-342900">
                        <a:buFont typeface="Arial"/>
                        <a:buChar char="•"/>
                      </a:pPr>
                      <a:r>
                        <a:rPr lang="en-US" sz="2000" baseline="0" dirty="0" smtClean="0"/>
                        <a:t>Admitted new members</a:t>
                      </a:r>
                    </a:p>
                    <a:p>
                      <a:pPr marL="342900" indent="-342900">
                        <a:buFont typeface="Arial"/>
                        <a:buChar char="•"/>
                      </a:pPr>
                      <a:r>
                        <a:rPr lang="en-US" sz="2000" baseline="0" dirty="0" smtClean="0"/>
                        <a:t>Elected non-permanent members of the Council</a:t>
                      </a:r>
                      <a:endParaRPr lang="en-US" sz="2000" dirty="0"/>
                    </a:p>
                  </a:txBody>
                  <a:tcPr/>
                </a:tc>
              </a:tr>
              <a:tr h="1829014">
                <a:tc>
                  <a:txBody>
                    <a:bodyPr/>
                    <a:lstStyle/>
                    <a:p>
                      <a:r>
                        <a:rPr lang="en-US" sz="2400" dirty="0" smtClean="0"/>
                        <a:t>Council</a:t>
                      </a:r>
                      <a:endParaRPr lang="en-US" sz="2400" dirty="0"/>
                    </a:p>
                  </a:txBody>
                  <a:tcPr>
                    <a:solidFill>
                      <a:schemeClr val="accent2"/>
                    </a:solidFill>
                  </a:tcPr>
                </a:tc>
                <a:tc>
                  <a:txBody>
                    <a:bodyPr/>
                    <a:lstStyle/>
                    <a:p>
                      <a:pPr marL="342900" indent="-342900">
                        <a:buFont typeface="Arial"/>
                        <a:buChar char="•"/>
                      </a:pPr>
                      <a:r>
                        <a:rPr lang="en-US" sz="2000" dirty="0" smtClean="0"/>
                        <a:t>The executive body of the League.</a:t>
                      </a:r>
                    </a:p>
                    <a:p>
                      <a:pPr marL="342900" indent="-342900">
                        <a:buFont typeface="Arial"/>
                        <a:buChar char="•"/>
                      </a:pPr>
                      <a:r>
                        <a:rPr lang="en-US" sz="2000" dirty="0" smtClean="0"/>
                        <a:t>Met four or five times a year and</a:t>
                      </a:r>
                      <a:r>
                        <a:rPr lang="en-US" sz="2000" baseline="0" dirty="0" smtClean="0"/>
                        <a:t> in a times of crisis.</a:t>
                      </a:r>
                    </a:p>
                    <a:p>
                      <a:pPr marL="342900" indent="-342900">
                        <a:buFont typeface="Arial"/>
                        <a:buChar char="•"/>
                      </a:pPr>
                      <a:r>
                        <a:rPr lang="en-US" sz="2000" baseline="0" dirty="0" smtClean="0"/>
                        <a:t>Had permanent and non-permanent members.</a:t>
                      </a:r>
                    </a:p>
                    <a:p>
                      <a:pPr marL="342900" indent="-342900">
                        <a:buFont typeface="Arial"/>
                        <a:buChar char="•"/>
                      </a:pPr>
                      <a:r>
                        <a:rPr lang="en-US" sz="2000" baseline="0" dirty="0" smtClean="0"/>
                        <a:t>In 1920, permanent members were Britain, France, Italy, and Japan.</a:t>
                      </a:r>
                    </a:p>
                    <a:p>
                      <a:pPr marL="342900" indent="-342900">
                        <a:buFont typeface="Arial"/>
                        <a:buChar char="•"/>
                      </a:pPr>
                      <a:r>
                        <a:rPr lang="en-US" sz="2000" baseline="0" dirty="0" smtClean="0"/>
                        <a:t>In 1926 Germany became a permanent member.</a:t>
                      </a:r>
                    </a:p>
                    <a:p>
                      <a:pPr marL="342900" indent="-342900">
                        <a:buFont typeface="Arial"/>
                        <a:buChar char="•"/>
                      </a:pPr>
                      <a:r>
                        <a:rPr lang="en-US" sz="2000" baseline="0" dirty="0" smtClean="0"/>
                        <a:t>Number of non-permanent members increased from 4 in 1920 to 11 in 1936.</a:t>
                      </a:r>
                      <a:endParaRPr lang="en-US" sz="2000" dirty="0"/>
                    </a:p>
                  </a:txBody>
                  <a:tcPr/>
                </a:tc>
              </a:tr>
            </a:tbl>
          </a:graphicData>
        </a:graphic>
      </p:graphicFrame>
    </p:spTree>
    <p:extLst>
      <p:ext uri="{BB962C8B-B14F-4D97-AF65-F5344CB8AC3E}">
        <p14:creationId xmlns:p14="http://schemas.microsoft.com/office/powerpoint/2010/main" val="17944658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How was the League Organized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72671609"/>
              </p:ext>
            </p:extLst>
          </p:nvPr>
        </p:nvGraphicFramePr>
        <p:xfrm>
          <a:off x="257456" y="1059681"/>
          <a:ext cx="8684870" cy="4953722"/>
        </p:xfrm>
        <a:graphic>
          <a:graphicData uri="http://schemas.openxmlformats.org/drawingml/2006/table">
            <a:tbl>
              <a:tblPr>
                <a:tableStyleId>{284E427A-3D55-4303-BF80-6455036E1DE7}</a:tableStyleId>
              </a:tblPr>
              <a:tblGrid>
                <a:gridCol w="1922343"/>
                <a:gridCol w="6762527"/>
              </a:tblGrid>
              <a:tr h="1634610">
                <a:tc>
                  <a:txBody>
                    <a:bodyPr/>
                    <a:lstStyle/>
                    <a:p>
                      <a:r>
                        <a:rPr lang="en-US" sz="2400" dirty="0" smtClean="0"/>
                        <a:t>Permanent Court of</a:t>
                      </a:r>
                      <a:r>
                        <a:rPr lang="en-US" sz="2400" baseline="0" dirty="0" smtClean="0"/>
                        <a:t> </a:t>
                      </a:r>
                      <a:r>
                        <a:rPr lang="en-US" sz="2400" dirty="0" smtClean="0"/>
                        <a:t>International Justice</a:t>
                      </a:r>
                      <a:endParaRPr lang="en-US" sz="2400" dirty="0"/>
                    </a:p>
                  </a:txBody>
                  <a:tcPr>
                    <a:solidFill>
                      <a:schemeClr val="accent2"/>
                    </a:solidFill>
                  </a:tcPr>
                </a:tc>
                <a:tc>
                  <a:txBody>
                    <a:bodyPr/>
                    <a:lstStyle/>
                    <a:p>
                      <a:pPr marL="285750" indent="-285750">
                        <a:buFont typeface="Arial"/>
                        <a:buChar char="•"/>
                      </a:pPr>
                      <a:r>
                        <a:rPr lang="en-US" sz="2000" dirty="0" smtClean="0"/>
                        <a:t>Based in The</a:t>
                      </a:r>
                      <a:r>
                        <a:rPr lang="en-US" sz="2000" baseline="0" dirty="0" smtClean="0"/>
                        <a:t> Hague</a:t>
                      </a:r>
                    </a:p>
                    <a:p>
                      <a:pPr marL="285750" indent="-285750">
                        <a:buFont typeface="Arial"/>
                        <a:buChar char="•"/>
                      </a:pPr>
                      <a:r>
                        <a:rPr lang="en-US" sz="2000" baseline="0" dirty="0" smtClean="0"/>
                        <a:t>Offered an arbitration service to countries in dispute.</a:t>
                      </a:r>
                    </a:p>
                    <a:p>
                      <a:pPr marL="285750" indent="-285750">
                        <a:buFont typeface="Arial"/>
                        <a:buChar char="•"/>
                      </a:pPr>
                      <a:r>
                        <a:rPr lang="en-US" sz="2000" baseline="0" dirty="0" smtClean="0"/>
                        <a:t>Provided legal advice to the Council.</a:t>
                      </a:r>
                    </a:p>
                    <a:p>
                      <a:pPr marL="285750" indent="-285750">
                        <a:buFont typeface="Arial"/>
                        <a:buChar char="•"/>
                      </a:pPr>
                      <a:r>
                        <a:rPr lang="en-US" sz="2000" baseline="0" dirty="0" smtClean="0"/>
                        <a:t>Staffed by 11 judges and 4 deputy judges elected for 9 years by the Council and Assembly.</a:t>
                      </a:r>
                      <a:endParaRPr lang="en-US" sz="2000" dirty="0"/>
                    </a:p>
                  </a:txBody>
                  <a:tcPr/>
                </a:tc>
              </a:tr>
              <a:tr h="3319112">
                <a:tc>
                  <a:txBody>
                    <a:bodyPr/>
                    <a:lstStyle/>
                    <a:p>
                      <a:r>
                        <a:rPr lang="en-US" sz="2400" dirty="0" smtClean="0"/>
                        <a:t>International Labor Organization</a:t>
                      </a:r>
                      <a:endParaRPr lang="en-US" sz="2400" dirty="0"/>
                    </a:p>
                  </a:txBody>
                  <a:tcPr>
                    <a:solidFill>
                      <a:schemeClr val="accent2"/>
                    </a:solidFill>
                  </a:tcPr>
                </a:tc>
                <a:tc>
                  <a:txBody>
                    <a:bodyPr/>
                    <a:lstStyle/>
                    <a:p>
                      <a:pPr marL="342900" indent="-342900">
                        <a:buFont typeface="Arial"/>
                        <a:buChar char="•"/>
                      </a:pPr>
                      <a:r>
                        <a:rPr lang="en-US" sz="2000" dirty="0" smtClean="0"/>
                        <a:t>Based in Geneva.</a:t>
                      </a:r>
                    </a:p>
                    <a:p>
                      <a:pPr marL="342900" indent="-342900">
                        <a:buFont typeface="Arial"/>
                        <a:buChar char="•"/>
                      </a:pPr>
                      <a:r>
                        <a:rPr lang="en-US" sz="2000" dirty="0" smtClean="0"/>
                        <a:t>Included</a:t>
                      </a:r>
                      <a:r>
                        <a:rPr lang="en-US" sz="2000" baseline="0" dirty="0" smtClean="0"/>
                        <a:t> representatives of government, employers, and workers among its various committees.</a:t>
                      </a:r>
                    </a:p>
                    <a:p>
                      <a:pPr marL="342900" indent="-342900">
                        <a:buFont typeface="Arial"/>
                        <a:buChar char="•"/>
                      </a:pPr>
                      <a:r>
                        <a:rPr lang="en-US" sz="2000" baseline="0" dirty="0" smtClean="0"/>
                        <a:t>Central purpose was to promote good working practices with regard to issues such as working hours, women's rights, child labor, employers liability, etc.</a:t>
                      </a:r>
                      <a:endParaRPr lang="en-US" sz="2000" dirty="0"/>
                    </a:p>
                  </a:txBody>
                  <a:tcPr/>
                </a:tc>
              </a:tr>
            </a:tbl>
          </a:graphicData>
        </a:graphic>
      </p:graphicFrame>
    </p:spTree>
    <p:extLst>
      <p:ext uri="{BB962C8B-B14F-4D97-AF65-F5344CB8AC3E}">
        <p14:creationId xmlns:p14="http://schemas.microsoft.com/office/powerpoint/2010/main" val="30360233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How was the League Organized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26509960"/>
              </p:ext>
            </p:extLst>
          </p:nvPr>
        </p:nvGraphicFramePr>
        <p:xfrm>
          <a:off x="257456" y="1059681"/>
          <a:ext cx="8684870" cy="5360754"/>
        </p:xfrm>
        <a:graphic>
          <a:graphicData uri="http://schemas.openxmlformats.org/drawingml/2006/table">
            <a:tbl>
              <a:tblPr>
                <a:tableStyleId>{284E427A-3D55-4303-BF80-6455036E1DE7}</a:tableStyleId>
              </a:tblPr>
              <a:tblGrid>
                <a:gridCol w="2231291"/>
                <a:gridCol w="6453579"/>
              </a:tblGrid>
              <a:tr h="710653">
                <a:tc>
                  <a:txBody>
                    <a:bodyPr/>
                    <a:lstStyle/>
                    <a:p>
                      <a:r>
                        <a:rPr lang="en-US" sz="2400" dirty="0" smtClean="0"/>
                        <a:t>Mandates Commission</a:t>
                      </a:r>
                      <a:endParaRPr lang="en-US" sz="2400" dirty="0"/>
                    </a:p>
                  </a:txBody>
                  <a:tcPr>
                    <a:solidFill>
                      <a:schemeClr val="accent2"/>
                    </a:solidFill>
                  </a:tcPr>
                </a:tc>
                <a:tc>
                  <a:txBody>
                    <a:bodyPr/>
                    <a:lstStyle/>
                    <a:p>
                      <a:pPr marL="285750" indent="-285750">
                        <a:buFont typeface="Arial"/>
                        <a:buChar char="•"/>
                      </a:pPr>
                      <a:r>
                        <a:rPr lang="en-US" sz="2200" dirty="0" smtClean="0"/>
                        <a:t>Supervised the</a:t>
                      </a:r>
                      <a:r>
                        <a:rPr lang="en-US" sz="2200" baseline="0" dirty="0" smtClean="0"/>
                        <a:t> administration of Germany’s and Turkey’s former colonies by the victorious countries, especially Britain and France.</a:t>
                      </a:r>
                      <a:endParaRPr lang="en-US" sz="2200" dirty="0"/>
                    </a:p>
                  </a:txBody>
                  <a:tcPr/>
                </a:tc>
              </a:tr>
              <a:tr h="766059">
                <a:tc>
                  <a:txBody>
                    <a:bodyPr/>
                    <a:lstStyle/>
                    <a:p>
                      <a:r>
                        <a:rPr lang="en-US" sz="2400" dirty="0" smtClean="0"/>
                        <a:t>Danzig</a:t>
                      </a:r>
                      <a:r>
                        <a:rPr lang="en-US" sz="2400" baseline="0" dirty="0" smtClean="0"/>
                        <a:t> Commission</a:t>
                      </a:r>
                      <a:endParaRPr lang="en-US" sz="2400" dirty="0"/>
                    </a:p>
                  </a:txBody>
                  <a:tcPr>
                    <a:solidFill>
                      <a:schemeClr val="accent2"/>
                    </a:solidFill>
                  </a:tcPr>
                </a:tc>
                <a:tc>
                  <a:txBody>
                    <a:bodyPr/>
                    <a:lstStyle/>
                    <a:p>
                      <a:pPr marL="342900" indent="-342900">
                        <a:buFont typeface="Arial"/>
                        <a:buChar char="•"/>
                      </a:pPr>
                      <a:r>
                        <a:rPr lang="en-US" sz="2200" dirty="0" smtClean="0"/>
                        <a:t>Exercised direct League control over the former German City</a:t>
                      </a:r>
                      <a:endParaRPr lang="en-US" sz="2200" dirty="0"/>
                    </a:p>
                  </a:txBody>
                  <a:tcPr/>
                </a:tc>
              </a:tr>
              <a:tr h="1063074">
                <a:tc>
                  <a:txBody>
                    <a:bodyPr/>
                    <a:lstStyle/>
                    <a:p>
                      <a:r>
                        <a:rPr lang="en-US" sz="2400" dirty="0" smtClean="0"/>
                        <a:t>Minorities Commission</a:t>
                      </a:r>
                    </a:p>
                  </a:txBody>
                  <a:tcPr>
                    <a:solidFill>
                      <a:schemeClr val="accent2"/>
                    </a:solidFill>
                  </a:tcPr>
                </a:tc>
                <a:tc>
                  <a:txBody>
                    <a:bodyPr/>
                    <a:lstStyle/>
                    <a:p>
                      <a:pPr marL="342900" indent="-342900">
                        <a:buFont typeface="Arial"/>
                        <a:buChar char="•"/>
                      </a:pPr>
                      <a:r>
                        <a:rPr lang="en-US" sz="2200" dirty="0" smtClean="0"/>
                        <a:t>Attempted to bring about a general improvement in the way that some racial</a:t>
                      </a:r>
                      <a:r>
                        <a:rPr lang="en-US" sz="2200" baseline="0" dirty="0" smtClean="0"/>
                        <a:t> minorities were ill-treated.</a:t>
                      </a:r>
                      <a:endParaRPr lang="en-US" sz="2200" dirty="0"/>
                    </a:p>
                  </a:txBody>
                  <a:tcPr/>
                </a:tc>
              </a:tr>
              <a:tr h="1063074">
                <a:tc>
                  <a:txBody>
                    <a:bodyPr/>
                    <a:lstStyle/>
                    <a:p>
                      <a:r>
                        <a:rPr lang="en-US" sz="2400" dirty="0" smtClean="0"/>
                        <a:t>Intellectual</a:t>
                      </a:r>
                      <a:r>
                        <a:rPr lang="en-US" sz="2400" baseline="0" dirty="0" smtClean="0"/>
                        <a:t> Cooperation Organization</a:t>
                      </a:r>
                      <a:endParaRPr lang="en-US" sz="2400" dirty="0"/>
                    </a:p>
                  </a:txBody>
                  <a:tcPr>
                    <a:solidFill>
                      <a:schemeClr val="accent2"/>
                    </a:solidFill>
                  </a:tcPr>
                </a:tc>
                <a:tc>
                  <a:txBody>
                    <a:bodyPr/>
                    <a:lstStyle/>
                    <a:p>
                      <a:pPr marL="342900" indent="-342900">
                        <a:buFont typeface="Arial"/>
                        <a:buChar char="•"/>
                      </a:pPr>
                      <a:r>
                        <a:rPr lang="en-US" sz="2200" dirty="0" smtClean="0"/>
                        <a:t>Promoted</a:t>
                      </a:r>
                      <a:r>
                        <a:rPr lang="en-US" sz="2200" baseline="0" dirty="0" smtClean="0"/>
                        <a:t> cultural exchanges and intellectual contact between academics, artists, and writers.</a:t>
                      </a:r>
                      <a:endParaRPr lang="en-US" sz="2200" dirty="0"/>
                    </a:p>
                  </a:txBody>
                  <a:tcPr/>
                </a:tc>
              </a:tr>
              <a:tr h="1063074">
                <a:tc>
                  <a:txBody>
                    <a:bodyPr/>
                    <a:lstStyle/>
                    <a:p>
                      <a:r>
                        <a:rPr lang="en-US" sz="2400" dirty="0" smtClean="0"/>
                        <a:t>Special Committee for Drug Traffic</a:t>
                      </a:r>
                      <a:endParaRPr lang="en-US" sz="2400" dirty="0"/>
                    </a:p>
                  </a:txBody>
                  <a:tcPr>
                    <a:solidFill>
                      <a:schemeClr val="accent2"/>
                    </a:solidFill>
                  </a:tcPr>
                </a:tc>
                <a:tc>
                  <a:txBody>
                    <a:bodyPr/>
                    <a:lstStyle/>
                    <a:p>
                      <a:pPr marL="342900" indent="-342900">
                        <a:buFont typeface="Arial"/>
                        <a:buChar char="•"/>
                      </a:pPr>
                      <a:r>
                        <a:rPr lang="en-US" sz="2200" dirty="0" smtClean="0"/>
                        <a:t>Campaigned to reduce drug misuse and drug smuggling.</a:t>
                      </a:r>
                      <a:endParaRPr lang="en-US" sz="2200" dirty="0"/>
                    </a:p>
                  </a:txBody>
                  <a:tcPr/>
                </a:tc>
              </a:tr>
            </a:tbl>
          </a:graphicData>
        </a:graphic>
      </p:graphicFrame>
    </p:spTree>
    <p:extLst>
      <p:ext uri="{BB962C8B-B14F-4D97-AF65-F5344CB8AC3E}">
        <p14:creationId xmlns:p14="http://schemas.microsoft.com/office/powerpoint/2010/main" val="21282051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smtClean="0"/>
              <a:t>How far did weakness in League’s organization make failure inevitable?</a:t>
            </a:r>
            <a:endParaRPr lang="en-US" dirty="0"/>
          </a:p>
        </p:txBody>
      </p:sp>
      <p:sp>
        <p:nvSpPr>
          <p:cNvPr id="3" name="Content Placeholder 2"/>
          <p:cNvSpPr>
            <a:spLocks noGrp="1"/>
          </p:cNvSpPr>
          <p:nvPr>
            <p:ph idx="1"/>
          </p:nvPr>
        </p:nvSpPr>
        <p:spPr>
          <a:xfrm>
            <a:off x="457200" y="1370592"/>
            <a:ext cx="8229600" cy="5287754"/>
          </a:xfrm>
        </p:spPr>
        <p:txBody>
          <a:bodyPr>
            <a:normAutofit/>
          </a:bodyPr>
          <a:lstStyle/>
          <a:p>
            <a:r>
              <a:rPr lang="en-US" dirty="0" smtClean="0"/>
              <a:t>Role </a:t>
            </a:r>
            <a:r>
              <a:rPr lang="en-US" dirty="0"/>
              <a:t> of  League’s Weaknesses: </a:t>
            </a:r>
            <a:r>
              <a:rPr lang="en-US" b="1" u="sng" dirty="0" smtClean="0"/>
              <a:t>unanimous voting </a:t>
            </a:r>
            <a:r>
              <a:rPr lang="en-US" dirty="0"/>
              <a:t>meant crisis resolution was inefficient and slow. </a:t>
            </a:r>
          </a:p>
          <a:p>
            <a:r>
              <a:rPr lang="en-US" dirty="0" smtClean="0"/>
              <a:t>Secretariat </a:t>
            </a:r>
            <a:r>
              <a:rPr lang="en-US" dirty="0"/>
              <a:t>understaffed and a </a:t>
            </a:r>
            <a:r>
              <a:rPr lang="en-US" dirty="0" smtClean="0"/>
              <a:t>mess. </a:t>
            </a:r>
            <a:endParaRPr lang="en-US" dirty="0"/>
          </a:p>
          <a:p>
            <a:r>
              <a:rPr lang="en-US" dirty="0" smtClean="0"/>
              <a:t>Permanent </a:t>
            </a:r>
            <a:r>
              <a:rPr lang="en-US" dirty="0"/>
              <a:t>court of justice did not have means </a:t>
            </a:r>
            <a:r>
              <a:rPr lang="en-US" dirty="0" smtClean="0"/>
              <a:t>of influence</a:t>
            </a:r>
            <a:r>
              <a:rPr lang="en-US" dirty="0"/>
              <a:t>, could only give advice</a:t>
            </a:r>
            <a:r>
              <a:rPr lang="en-US" dirty="0" smtClean="0"/>
              <a:t>.</a:t>
            </a:r>
          </a:p>
        </p:txBody>
      </p:sp>
    </p:spTree>
    <p:extLst>
      <p:ext uri="{BB962C8B-B14F-4D97-AF65-F5344CB8AC3E}">
        <p14:creationId xmlns:p14="http://schemas.microsoft.com/office/powerpoint/2010/main" val="14076728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pPr marL="514350" indent="-514350">
              <a:buFont typeface="+mj-lt"/>
              <a:buAutoNum type="arabicParenR"/>
            </a:pPr>
            <a:r>
              <a:rPr lang="en-US" dirty="0" smtClean="0"/>
              <a:t>It is important to understand the roles of the different organizations of the League and to understand how the main bodies operated.  Remember to revise the weaknesses in the League’s structure and organization. Make sure you know why the membership of the League was incomplete and how the absence of the USA affected the League’s work.</a:t>
            </a:r>
            <a:endParaRPr lang="en-US" dirty="0"/>
          </a:p>
        </p:txBody>
      </p:sp>
    </p:spTree>
    <p:extLst>
      <p:ext uri="{BB962C8B-B14F-4D97-AF65-F5344CB8AC3E}">
        <p14:creationId xmlns:p14="http://schemas.microsoft.com/office/powerpoint/2010/main" val="26248654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rmAutofit fontScale="90000"/>
          </a:bodyPr>
          <a:lstStyle/>
          <a:p>
            <a:r>
              <a:rPr lang="en-US" dirty="0" smtClean="0"/>
              <a:t>How far did weakness in League’s organization make failure inevitable?</a:t>
            </a:r>
            <a:endParaRPr lang="en-US" dirty="0"/>
          </a:p>
        </p:txBody>
      </p:sp>
      <p:sp>
        <p:nvSpPr>
          <p:cNvPr id="3" name="Content Placeholder 2"/>
          <p:cNvSpPr>
            <a:spLocks noGrp="1"/>
          </p:cNvSpPr>
          <p:nvPr>
            <p:ph idx="1"/>
          </p:nvPr>
        </p:nvSpPr>
        <p:spPr>
          <a:xfrm>
            <a:off x="457200" y="1370592"/>
            <a:ext cx="8229600" cy="5287754"/>
          </a:xfrm>
        </p:spPr>
        <p:txBody>
          <a:bodyPr>
            <a:normAutofit/>
          </a:bodyPr>
          <a:lstStyle/>
          <a:p>
            <a:r>
              <a:rPr lang="en-US" dirty="0" smtClean="0"/>
              <a:t>Structure </a:t>
            </a:r>
            <a:r>
              <a:rPr lang="en-US" dirty="0"/>
              <a:t>was </a:t>
            </a:r>
            <a:r>
              <a:rPr lang="en-US" dirty="0" smtClean="0"/>
              <a:t>confusing</a:t>
            </a:r>
          </a:p>
          <a:p>
            <a:r>
              <a:rPr lang="en-US" dirty="0" smtClean="0"/>
              <a:t>US </a:t>
            </a:r>
            <a:r>
              <a:rPr lang="en-US" dirty="0"/>
              <a:t>absent, weakened economic sanctions </a:t>
            </a:r>
          </a:p>
          <a:p>
            <a:r>
              <a:rPr lang="en-US" dirty="0" smtClean="0"/>
              <a:t>Absence </a:t>
            </a:r>
            <a:r>
              <a:rPr lang="en-US" dirty="0"/>
              <a:t>of army meant that LON relied on major </a:t>
            </a:r>
            <a:r>
              <a:rPr lang="en-US" dirty="0" smtClean="0"/>
              <a:t>powers</a:t>
            </a:r>
            <a:r>
              <a:rPr lang="en-US" dirty="0"/>
              <a:t>’  help  which  led  to  Britain  and  France  pursuing their own interests. Great powers had different rules from those that applied to smaller countries. </a:t>
            </a:r>
            <a:endParaRPr lang="en-US" dirty="0">
              <a:effectLst/>
            </a:endParaRPr>
          </a:p>
        </p:txBody>
      </p:sp>
    </p:spTree>
    <p:extLst>
      <p:ext uri="{BB962C8B-B14F-4D97-AF65-F5344CB8AC3E}">
        <p14:creationId xmlns:p14="http://schemas.microsoft.com/office/powerpoint/2010/main" val="145484196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a:t>How far did weakness in League’s organization make failure inevitable?</a:t>
            </a:r>
          </a:p>
        </p:txBody>
      </p:sp>
      <p:sp>
        <p:nvSpPr>
          <p:cNvPr id="3" name="Content Placeholder 2"/>
          <p:cNvSpPr>
            <a:spLocks noGrp="1"/>
          </p:cNvSpPr>
          <p:nvPr>
            <p:ph idx="1"/>
          </p:nvPr>
        </p:nvSpPr>
        <p:spPr>
          <a:xfrm>
            <a:off x="457200" y="1169035"/>
            <a:ext cx="8229600" cy="5489311"/>
          </a:xfrm>
        </p:spPr>
        <p:txBody>
          <a:bodyPr>
            <a:normAutofit/>
          </a:bodyPr>
          <a:lstStyle/>
          <a:p>
            <a:r>
              <a:rPr lang="en-US" dirty="0"/>
              <a:t>Role of other factors: League had some successes even with structural disadvantage. Bigger role played by the great depression&gt;goodwill was gone as trade and industry deteriorated, the leadership of LON (Britain, France, Italy) </a:t>
            </a:r>
            <a:endParaRPr lang="en-US" dirty="0" smtClean="0"/>
          </a:p>
          <a:p>
            <a:pPr lvl="1"/>
            <a:r>
              <a:rPr lang="en-US" dirty="0"/>
              <a:t>Great depression increased pursuit of self- interest due to domestic crises (high unemployment and discontent, trade issues, rise of extremism) </a:t>
            </a:r>
          </a:p>
        </p:txBody>
      </p:sp>
    </p:spTree>
    <p:extLst>
      <p:ext uri="{BB962C8B-B14F-4D97-AF65-F5344CB8AC3E}">
        <p14:creationId xmlns:p14="http://schemas.microsoft.com/office/powerpoint/2010/main" val="15512294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a:t>How far did weakness in League’s organization make failure inevitable?</a:t>
            </a:r>
          </a:p>
        </p:txBody>
      </p:sp>
      <p:sp>
        <p:nvSpPr>
          <p:cNvPr id="3" name="Content Placeholder 2"/>
          <p:cNvSpPr>
            <a:spLocks noGrp="1"/>
          </p:cNvSpPr>
          <p:nvPr>
            <p:ph idx="1"/>
          </p:nvPr>
        </p:nvSpPr>
        <p:spPr>
          <a:xfrm>
            <a:off x="457200" y="1169035"/>
            <a:ext cx="8229600" cy="5489311"/>
          </a:xfrm>
        </p:spPr>
        <p:txBody>
          <a:bodyPr>
            <a:normAutofit lnSpcReduction="10000"/>
          </a:bodyPr>
          <a:lstStyle/>
          <a:p>
            <a:pPr lvl="1"/>
            <a:r>
              <a:rPr lang="en-US" dirty="0"/>
              <a:t>Great depression increased economic competition between markets, people willing to fight for markets and therefore led to rearmament. France rearmed worried about German development-work began at Maginot Line </a:t>
            </a:r>
            <a:endParaRPr lang="en-US" dirty="0" smtClean="0"/>
          </a:p>
          <a:p>
            <a:pPr lvl="1"/>
            <a:r>
              <a:rPr lang="en-US" dirty="0" smtClean="0"/>
              <a:t>Countries </a:t>
            </a:r>
            <a:r>
              <a:rPr lang="en-US" dirty="0"/>
              <a:t>considered imperialistic and aggressive means to feed its people and keep up morale (e.g.: Japan- Manchuria, Italy- Abyssinia) and gained support as people were desperate for solutions. </a:t>
            </a:r>
          </a:p>
          <a:p>
            <a:pPr lvl="1"/>
            <a:r>
              <a:rPr lang="en-US" dirty="0" smtClean="0"/>
              <a:t>Great </a:t>
            </a:r>
            <a:r>
              <a:rPr lang="en-US" dirty="0"/>
              <a:t>depression led to appeasement being a viable option to deal when dealing with aggressors. </a:t>
            </a:r>
            <a:endParaRPr lang="en-US" dirty="0">
              <a:effectLst/>
            </a:endParaRPr>
          </a:p>
        </p:txBody>
      </p:sp>
    </p:spTree>
    <p:extLst>
      <p:ext uri="{BB962C8B-B14F-4D97-AF65-F5344CB8AC3E}">
        <p14:creationId xmlns:p14="http://schemas.microsoft.com/office/powerpoint/2010/main" val="119810873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a:t>How far did weakness in League’s organization make failure inevitable?</a:t>
            </a:r>
          </a:p>
        </p:txBody>
      </p:sp>
      <p:sp>
        <p:nvSpPr>
          <p:cNvPr id="3" name="Content Placeholder 2"/>
          <p:cNvSpPr>
            <a:spLocks noGrp="1"/>
          </p:cNvSpPr>
          <p:nvPr>
            <p:ph idx="1"/>
          </p:nvPr>
        </p:nvSpPr>
        <p:spPr>
          <a:xfrm>
            <a:off x="457200" y="1169035"/>
            <a:ext cx="8229600" cy="5489311"/>
          </a:xfrm>
        </p:spPr>
        <p:txBody>
          <a:bodyPr>
            <a:normAutofit/>
          </a:bodyPr>
          <a:lstStyle/>
          <a:p>
            <a:pPr lvl="1"/>
            <a:r>
              <a:rPr lang="en-US" dirty="0"/>
              <a:t>Inevitably: it was not inevitable, serious successes with humanitarian work, undermined by the decision of weak, selfish, imperialistic leaders, great depression encouraged pursuit of self-interest and made failure inevitable. </a:t>
            </a:r>
          </a:p>
        </p:txBody>
      </p:sp>
    </p:spTree>
    <p:extLst>
      <p:ext uri="{BB962C8B-B14F-4D97-AF65-F5344CB8AC3E}">
        <p14:creationId xmlns:p14="http://schemas.microsoft.com/office/powerpoint/2010/main" val="210135804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Unanimous decision</a:t>
            </a:r>
            <a:endParaRPr lang="en-US" dirty="0"/>
          </a:p>
        </p:txBody>
      </p:sp>
      <p:sp>
        <p:nvSpPr>
          <p:cNvPr id="3" name="Content Placeholder 2"/>
          <p:cNvSpPr>
            <a:spLocks noGrp="1"/>
          </p:cNvSpPr>
          <p:nvPr>
            <p:ph idx="1"/>
          </p:nvPr>
        </p:nvSpPr>
        <p:spPr>
          <a:xfrm>
            <a:off x="457200" y="956715"/>
            <a:ext cx="8229600" cy="5701631"/>
          </a:xfrm>
        </p:spPr>
        <p:txBody>
          <a:bodyPr>
            <a:normAutofit/>
          </a:bodyPr>
          <a:lstStyle/>
          <a:p>
            <a:pPr>
              <a:defRPr/>
            </a:pPr>
            <a:r>
              <a:rPr lang="en-US" dirty="0" smtClean="0"/>
              <a:t>Why were unanimous decisions required in the Assembly and Council?</a:t>
            </a:r>
          </a:p>
          <a:p>
            <a:pPr lvl="1">
              <a:defRPr/>
            </a:pPr>
            <a:r>
              <a:rPr lang="en-US" dirty="0" smtClean="0"/>
              <a:t>Unanimous decisions appear obvious obstructions to the work of the League but the unanimous decision requirement was quite deliberate.</a:t>
            </a:r>
          </a:p>
          <a:p>
            <a:pPr lvl="1">
              <a:defRPr/>
            </a:pPr>
            <a:r>
              <a:rPr lang="en-US" dirty="0" smtClean="0"/>
              <a:t>The intention was to prevent the League from being dominated by the most important countries with major world influence.</a:t>
            </a:r>
          </a:p>
          <a:p>
            <a:pPr lvl="1">
              <a:defRPr/>
            </a:pPr>
            <a:r>
              <a:rPr lang="en-US" dirty="0" smtClean="0"/>
              <a:t>By requiring unanimous decisions, all countries had an equal say in the League.  This meant that a country like Belgium had to be treated with the same respect as a country like France.</a:t>
            </a:r>
            <a:endParaRPr lang="en-US" dirty="0"/>
          </a:p>
        </p:txBody>
      </p:sp>
    </p:spTree>
    <p:extLst>
      <p:ext uri="{BB962C8B-B14F-4D97-AF65-F5344CB8AC3E}">
        <p14:creationId xmlns:p14="http://schemas.microsoft.com/office/powerpoint/2010/main" val="31187788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b="1" dirty="0" smtClean="0"/>
              <a:t>How successful was the League in the 1930s?</a:t>
            </a:r>
            <a:endParaRPr lang="en-US" b="1" dirty="0"/>
          </a:p>
        </p:txBody>
      </p:sp>
    </p:spTree>
    <p:extLst>
      <p:ext uri="{BB962C8B-B14F-4D97-AF65-F5344CB8AC3E}">
        <p14:creationId xmlns:p14="http://schemas.microsoft.com/office/powerpoint/2010/main" val="416461703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fontScale="92500" lnSpcReduction="20000"/>
          </a:bodyPr>
          <a:lstStyle/>
          <a:p>
            <a:r>
              <a:rPr lang="en-US" b="1" u="sng" dirty="0">
                <a:solidFill>
                  <a:srgbClr val="FF0000"/>
                </a:solidFill>
              </a:rPr>
              <a:t>Manchuria (1931)</a:t>
            </a:r>
            <a:r>
              <a:rPr lang="en-US" b="1" dirty="0"/>
              <a:t>: </a:t>
            </a:r>
            <a:r>
              <a:rPr lang="en-US" dirty="0"/>
              <a:t>in order to resettle their growing </a:t>
            </a:r>
            <a:r>
              <a:rPr lang="en-US" dirty="0" smtClean="0"/>
              <a:t>population</a:t>
            </a:r>
            <a:r>
              <a:rPr lang="en-US" dirty="0"/>
              <a:t>, revive export industry and gain resources, Japan achieved these aims militaristic ally by invading Manchuria. </a:t>
            </a:r>
            <a:endParaRPr lang="en-US" dirty="0" smtClean="0"/>
          </a:p>
          <a:p>
            <a:r>
              <a:rPr lang="en-US" dirty="0" smtClean="0"/>
              <a:t>Lord </a:t>
            </a:r>
            <a:r>
              <a:rPr lang="en-US" dirty="0" err="1"/>
              <a:t>Lyton</a:t>
            </a:r>
            <a:r>
              <a:rPr lang="en-US" dirty="0"/>
              <a:t> Commission takes 1 year to issue report. </a:t>
            </a:r>
            <a:endParaRPr lang="en-US" dirty="0" smtClean="0"/>
          </a:p>
          <a:p>
            <a:r>
              <a:rPr lang="en-US" dirty="0" smtClean="0"/>
              <a:t>By </a:t>
            </a:r>
            <a:r>
              <a:rPr lang="en-US" dirty="0"/>
              <a:t>this time, Japan already set up Manchukuo government. Japan ignores LON orders, leaves in 1933 and points out cruelty of British conquest in China when criticized. </a:t>
            </a:r>
            <a:endParaRPr lang="en-US" dirty="0" smtClean="0"/>
          </a:p>
          <a:p>
            <a:r>
              <a:rPr lang="en-US" dirty="0" smtClean="0"/>
              <a:t>Britain </a:t>
            </a:r>
            <a:r>
              <a:rPr lang="en-US" dirty="0"/>
              <a:t>&amp; Frances are financially and militarily unprepared, make excuses: too far, too chaotic. No action  was  taken. </a:t>
            </a:r>
            <a:endParaRPr lang="en-US" dirty="0" smtClean="0"/>
          </a:p>
        </p:txBody>
      </p:sp>
    </p:spTree>
    <p:extLst>
      <p:ext uri="{BB962C8B-B14F-4D97-AF65-F5344CB8AC3E}">
        <p14:creationId xmlns:p14="http://schemas.microsoft.com/office/powerpoint/2010/main" val="56758262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a:bodyPr>
          <a:lstStyle/>
          <a:p>
            <a:r>
              <a:rPr lang="en-US" dirty="0" smtClean="0"/>
              <a:t>USA’s </a:t>
            </a:r>
            <a:r>
              <a:rPr lang="en-US" dirty="0"/>
              <a:t> absence  would  weaken  any   economic sanction. FAILED as aggressors who are permanent members of LON broke rules and left. Japan took over all of China at Nanking. This encouraged Hitler and Mussolini as they learnt aggression paid due to LON’s  weaknesses.  Made  League  seem  weak  and   ineffective when standing up to big powers. </a:t>
            </a:r>
          </a:p>
        </p:txBody>
      </p:sp>
    </p:spTree>
    <p:extLst>
      <p:ext uri="{BB962C8B-B14F-4D97-AF65-F5344CB8AC3E}">
        <p14:creationId xmlns:p14="http://schemas.microsoft.com/office/powerpoint/2010/main" val="2015387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fontScale="85000" lnSpcReduction="20000"/>
          </a:bodyPr>
          <a:lstStyle/>
          <a:p>
            <a:r>
              <a:rPr lang="en-US" b="1" u="sng" dirty="0">
                <a:solidFill>
                  <a:srgbClr val="FF0000"/>
                </a:solidFill>
              </a:rPr>
              <a:t>Abyssinia(1935-6): </a:t>
            </a:r>
            <a:r>
              <a:rPr lang="en-US" dirty="0"/>
              <a:t>Italy’s  Motives:  Revenge for 1896 when Italy was defeated by tribesmen in Abyssinia, victory = good propaganda during great depression, more resources and market to resolve economic disarray, learnt </a:t>
            </a:r>
            <a:r>
              <a:rPr lang="en-US" dirty="0" smtClean="0"/>
              <a:t>from </a:t>
            </a:r>
            <a:r>
              <a:rPr lang="en-US" dirty="0"/>
              <a:t>Hitler and </a:t>
            </a:r>
            <a:r>
              <a:rPr lang="en-US" dirty="0" err="1"/>
              <a:t>Kwatung</a:t>
            </a:r>
            <a:r>
              <a:rPr lang="en-US" dirty="0"/>
              <a:t> Army, was successful previously with Corfu (1923). </a:t>
            </a:r>
            <a:endParaRPr lang="en-US" dirty="0" smtClean="0"/>
          </a:p>
          <a:p>
            <a:r>
              <a:rPr lang="en-US" dirty="0" smtClean="0"/>
              <a:t>Mussolini </a:t>
            </a:r>
            <a:r>
              <a:rPr lang="en-US" dirty="0"/>
              <a:t>invades violently at </a:t>
            </a:r>
            <a:r>
              <a:rPr lang="en-US" dirty="0" err="1"/>
              <a:t>Wal-wal</a:t>
            </a:r>
            <a:r>
              <a:rPr lang="en-US" dirty="0"/>
              <a:t> oasis, League could not impose any effective sanctions such as on oil* or at Suez Canal as they would hurt British </a:t>
            </a:r>
            <a:r>
              <a:rPr lang="en-US" dirty="0" smtClean="0"/>
              <a:t>economy.</a:t>
            </a:r>
          </a:p>
          <a:p>
            <a:r>
              <a:rPr lang="en-US" dirty="0" smtClean="0"/>
              <a:t>Britain </a:t>
            </a:r>
            <a:r>
              <a:rPr lang="en-US" dirty="0"/>
              <a:t>and France signed the Hoare-Laval Pact to appease Mussolini. </a:t>
            </a:r>
            <a:endParaRPr lang="en-US" dirty="0" smtClean="0"/>
          </a:p>
          <a:p>
            <a:r>
              <a:rPr lang="en-US" dirty="0" smtClean="0"/>
              <a:t>Invited </a:t>
            </a:r>
            <a:r>
              <a:rPr lang="en-US" dirty="0"/>
              <a:t>him in early 1935 to join formalized anti-German protest: </a:t>
            </a:r>
            <a:r>
              <a:rPr lang="en-US" dirty="0" err="1"/>
              <a:t>Stresa</a:t>
            </a:r>
            <a:r>
              <a:rPr lang="en-US" dirty="0"/>
              <a:t> Front: Abyssinia not mentioned at this conference at all. France and Britain need Italy as ally against Hitler. </a:t>
            </a:r>
          </a:p>
        </p:txBody>
      </p:sp>
    </p:spTree>
    <p:extLst>
      <p:ext uri="{BB962C8B-B14F-4D97-AF65-F5344CB8AC3E}">
        <p14:creationId xmlns:p14="http://schemas.microsoft.com/office/powerpoint/2010/main" val="26811662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a:bodyPr>
          <a:lstStyle/>
          <a:p>
            <a:r>
              <a:rPr lang="en-US" dirty="0" smtClean="0"/>
              <a:t>Britain </a:t>
            </a:r>
            <a:r>
              <a:rPr lang="en-US" dirty="0"/>
              <a:t>and France signed the Hoare-Laval Pact to appease Mussolini. </a:t>
            </a:r>
            <a:endParaRPr lang="en-US" dirty="0" smtClean="0"/>
          </a:p>
          <a:p>
            <a:r>
              <a:rPr lang="en-US" dirty="0" smtClean="0"/>
              <a:t>Invited </a:t>
            </a:r>
            <a:r>
              <a:rPr lang="en-US" dirty="0"/>
              <a:t>him in early 1935 to join formalized anti-German protest: </a:t>
            </a:r>
            <a:r>
              <a:rPr lang="en-US" dirty="0" err="1"/>
              <a:t>Stresa</a:t>
            </a:r>
            <a:r>
              <a:rPr lang="en-US" dirty="0"/>
              <a:t> Front: Abyssinia not mentioned at this conference at all. France and Britain need Italy as ally against Hitler. </a:t>
            </a:r>
          </a:p>
        </p:txBody>
      </p:sp>
    </p:spTree>
    <p:extLst>
      <p:ext uri="{BB962C8B-B14F-4D97-AF65-F5344CB8AC3E}">
        <p14:creationId xmlns:p14="http://schemas.microsoft.com/office/powerpoint/2010/main" val="34692827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Revision Tips</a:t>
            </a:r>
            <a:endParaRPr lang="en-US" dirty="0"/>
          </a:p>
        </p:txBody>
      </p:sp>
      <p:sp>
        <p:nvSpPr>
          <p:cNvPr id="3" name="Content Placeholder 2"/>
          <p:cNvSpPr>
            <a:spLocks noGrp="1"/>
          </p:cNvSpPr>
          <p:nvPr>
            <p:ph idx="1"/>
          </p:nvPr>
        </p:nvSpPr>
        <p:spPr>
          <a:xfrm>
            <a:off x="457200" y="1096895"/>
            <a:ext cx="8229600" cy="5561451"/>
          </a:xfrm>
        </p:spPr>
        <p:txBody>
          <a:bodyPr>
            <a:normAutofit/>
          </a:bodyPr>
          <a:lstStyle/>
          <a:p>
            <a:pPr marL="514350" indent="-514350">
              <a:buFont typeface="+mj-lt"/>
              <a:buAutoNum type="arabicParenR" startAt="2"/>
            </a:pPr>
            <a:r>
              <a:rPr lang="en-US" dirty="0" smtClean="0"/>
              <a:t>Make sure you can make a case for the successful work of the League with regard to its agencies and commissions.</a:t>
            </a:r>
          </a:p>
          <a:p>
            <a:pPr marL="514350" indent="-514350">
              <a:buFont typeface="+mj-lt"/>
              <a:buAutoNum type="arabicParenR" startAt="2"/>
            </a:pPr>
            <a:r>
              <a:rPr lang="en-US" dirty="0" smtClean="0"/>
              <a:t>Make sure you can give examples of the peacekeeping successes and failures of the League during the 1920s and be able to explain the reasons for the various outcomes.  Why were a number of agreements, such as Locarno, made outside the League.</a:t>
            </a:r>
          </a:p>
        </p:txBody>
      </p:sp>
    </p:spTree>
    <p:extLst>
      <p:ext uri="{BB962C8B-B14F-4D97-AF65-F5344CB8AC3E}">
        <p14:creationId xmlns:p14="http://schemas.microsoft.com/office/powerpoint/2010/main" val="237173739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a:bodyPr>
          <a:lstStyle/>
          <a:p>
            <a:r>
              <a:rPr lang="en-US" b="1" dirty="0"/>
              <a:t>Contextual </a:t>
            </a:r>
            <a:r>
              <a:rPr lang="en-US" b="1" dirty="0" smtClean="0"/>
              <a:t>notes (Manchuria):</a:t>
            </a:r>
            <a:endParaRPr lang="en-US" b="1" dirty="0"/>
          </a:p>
          <a:p>
            <a:pPr lvl="1"/>
            <a:r>
              <a:rPr lang="en-US" dirty="0" smtClean="0"/>
              <a:t>Manchuria </a:t>
            </a:r>
            <a:r>
              <a:rPr lang="en-US" dirty="0"/>
              <a:t>= North-East China. China was a good </a:t>
            </a:r>
            <a:r>
              <a:rPr lang="en-US" dirty="0" smtClean="0"/>
              <a:t>buffer </a:t>
            </a:r>
            <a:r>
              <a:rPr lang="en-US" dirty="0"/>
              <a:t>against communism, weak due to civil war. </a:t>
            </a:r>
            <a:endParaRPr lang="en-US" dirty="0" smtClean="0"/>
          </a:p>
          <a:p>
            <a:pPr lvl="1"/>
            <a:r>
              <a:rPr lang="en-US" dirty="0" smtClean="0"/>
              <a:t>The </a:t>
            </a:r>
            <a:r>
              <a:rPr lang="en-US" dirty="0" err="1"/>
              <a:t>Kwatung</a:t>
            </a:r>
            <a:r>
              <a:rPr lang="en-US" dirty="0"/>
              <a:t> army already controlled South Manchurian Chinese railway. </a:t>
            </a:r>
            <a:endParaRPr lang="en-US" dirty="0" smtClean="0"/>
          </a:p>
          <a:p>
            <a:pPr lvl="1"/>
            <a:r>
              <a:rPr lang="en-US" dirty="0" smtClean="0"/>
              <a:t>Bombing </a:t>
            </a:r>
            <a:r>
              <a:rPr lang="en-US" dirty="0"/>
              <a:t>at Mukden, blaming China = excuse  to  take  over  ‘to  restore  peace’. </a:t>
            </a:r>
            <a:endParaRPr lang="en-US" dirty="0" smtClean="0"/>
          </a:p>
          <a:p>
            <a:pPr lvl="1"/>
            <a:r>
              <a:rPr lang="en-US" dirty="0" smtClean="0"/>
              <a:t>Manchukuo</a:t>
            </a:r>
            <a:r>
              <a:rPr lang="en-US" dirty="0"/>
              <a:t>= Puppet government set up by Japan February 1932. Claimed to be merely settling a local difficulty, China was in state of anarchy, invasion to ensure self-defense </a:t>
            </a:r>
            <a:r>
              <a:rPr lang="en-US" dirty="0" smtClean="0"/>
              <a:t>for </a:t>
            </a:r>
            <a:r>
              <a:rPr lang="en-US" dirty="0"/>
              <a:t>peace</a:t>
            </a:r>
            <a:r>
              <a:rPr lang="en-US" dirty="0" smtClean="0"/>
              <a:t>.</a:t>
            </a:r>
            <a:endParaRPr lang="en-US" dirty="0"/>
          </a:p>
        </p:txBody>
      </p:sp>
    </p:spTree>
    <p:extLst>
      <p:ext uri="{BB962C8B-B14F-4D97-AF65-F5344CB8AC3E}">
        <p14:creationId xmlns:p14="http://schemas.microsoft.com/office/powerpoint/2010/main" val="230377983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a:bodyPr>
          <a:lstStyle/>
          <a:p>
            <a:r>
              <a:rPr lang="en-US" b="1" dirty="0"/>
              <a:t>Contextual </a:t>
            </a:r>
            <a:r>
              <a:rPr lang="en-US" b="1" dirty="0" smtClean="0"/>
              <a:t>notes (Abyssinia):</a:t>
            </a:r>
            <a:endParaRPr lang="en-US" b="1" dirty="0"/>
          </a:p>
          <a:p>
            <a:pPr lvl="1"/>
            <a:r>
              <a:rPr lang="en-US" dirty="0"/>
              <a:t>Abyssinia next to Anglo-Egyptian territory of Sudan </a:t>
            </a:r>
            <a:r>
              <a:rPr lang="en-US" dirty="0" smtClean="0"/>
              <a:t>and </a:t>
            </a:r>
            <a:r>
              <a:rPr lang="en-US" dirty="0"/>
              <a:t>British colonies of Uganda, Kenya, and Somalia i.e. right  at  the  League’s  footsteps. </a:t>
            </a:r>
          </a:p>
        </p:txBody>
      </p:sp>
    </p:spTree>
    <p:extLst>
      <p:ext uri="{BB962C8B-B14F-4D97-AF65-F5344CB8AC3E}">
        <p14:creationId xmlns:p14="http://schemas.microsoft.com/office/powerpoint/2010/main" val="23967553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fontScale="92500"/>
          </a:bodyPr>
          <a:lstStyle/>
          <a:p>
            <a:r>
              <a:rPr lang="en-US" b="1" dirty="0"/>
              <a:t>Disarmament: </a:t>
            </a:r>
            <a:r>
              <a:rPr lang="en-US" dirty="0"/>
              <a:t>Geneva Disarmament Conference (1932- 4):  conference </a:t>
            </a:r>
            <a:r>
              <a:rPr lang="en-US" dirty="0" smtClean="0"/>
              <a:t>disrupted by </a:t>
            </a:r>
            <a:r>
              <a:rPr lang="en-US" dirty="0" err="1" smtClean="0"/>
              <a:t>Hilter’s</a:t>
            </a:r>
            <a:r>
              <a:rPr lang="en-US" dirty="0" smtClean="0"/>
              <a:t> </a:t>
            </a:r>
            <a:r>
              <a:rPr lang="en-US" dirty="0"/>
              <a:t> </a:t>
            </a:r>
            <a:r>
              <a:rPr lang="en-US" dirty="0" smtClean="0"/>
              <a:t>demand for</a:t>
            </a:r>
            <a:r>
              <a:rPr lang="en-US" dirty="0"/>
              <a:t> ‘equality   of  </a:t>
            </a:r>
            <a:r>
              <a:rPr lang="en-US" dirty="0" smtClean="0"/>
              <a:t>status’ and </a:t>
            </a:r>
            <a:r>
              <a:rPr lang="en-US" dirty="0"/>
              <a:t> permission </a:t>
            </a:r>
            <a:r>
              <a:rPr lang="en-US" dirty="0" smtClean="0"/>
              <a:t>to rearm</a:t>
            </a:r>
            <a:r>
              <a:rPr lang="en-US" dirty="0"/>
              <a:t>.  </a:t>
            </a:r>
            <a:endParaRPr lang="en-US" dirty="0" smtClean="0"/>
          </a:p>
          <a:p>
            <a:r>
              <a:rPr lang="en-US" dirty="0" smtClean="0"/>
              <a:t>France </a:t>
            </a:r>
            <a:r>
              <a:rPr lang="en-US" dirty="0"/>
              <a:t> outraged  and   reluctant. Britain more optimistic. </a:t>
            </a:r>
            <a:endParaRPr lang="en-US" dirty="0" smtClean="0"/>
          </a:p>
          <a:p>
            <a:r>
              <a:rPr lang="en-US" dirty="0" smtClean="0"/>
              <a:t>Failed </a:t>
            </a:r>
            <a:r>
              <a:rPr lang="en-US" dirty="0"/>
              <a:t>due to pursuit of self- interest by Britain*. </a:t>
            </a:r>
            <a:endParaRPr lang="en-US" dirty="0" smtClean="0"/>
          </a:p>
          <a:p>
            <a:r>
              <a:rPr lang="en-US" dirty="0" smtClean="0"/>
              <a:t>Divide </a:t>
            </a:r>
            <a:r>
              <a:rPr lang="en-US" dirty="0"/>
              <a:t>in approach to aggressors due to different vulnerabilities = major weakness. </a:t>
            </a:r>
            <a:endParaRPr lang="en-US" dirty="0" smtClean="0"/>
          </a:p>
          <a:p>
            <a:r>
              <a:rPr lang="en-US" dirty="0" smtClean="0"/>
              <a:t>1933 </a:t>
            </a:r>
            <a:r>
              <a:rPr lang="en-US" dirty="0"/>
              <a:t>onwards: open disarmament (rearming also good for employment). </a:t>
            </a:r>
          </a:p>
        </p:txBody>
      </p:sp>
    </p:spTree>
    <p:extLst>
      <p:ext uri="{BB962C8B-B14F-4D97-AF65-F5344CB8AC3E}">
        <p14:creationId xmlns:p14="http://schemas.microsoft.com/office/powerpoint/2010/main" val="149902598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fontScale="90000"/>
          </a:bodyPr>
          <a:lstStyle/>
          <a:p>
            <a:r>
              <a:rPr lang="en-US" dirty="0" smtClean="0"/>
              <a:t>Discourage aggression: </a:t>
            </a:r>
            <a:r>
              <a:rPr lang="en-US" b="1" u="sng" dirty="0" smtClean="0">
                <a:solidFill>
                  <a:srgbClr val="FF0000"/>
                </a:solidFill>
              </a:rPr>
              <a:t>Unsuccessful</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lnSpcReduction="10000"/>
          </a:bodyPr>
          <a:lstStyle/>
          <a:p>
            <a:r>
              <a:rPr lang="en-US" dirty="0"/>
              <a:t>Why did disarmament fail</a:t>
            </a:r>
            <a:r>
              <a:rPr lang="en-US" dirty="0" smtClean="0"/>
              <a:t>?</a:t>
            </a:r>
          </a:p>
          <a:p>
            <a:pPr lvl="1"/>
            <a:r>
              <a:rPr lang="en-US" dirty="0" smtClean="0"/>
              <a:t>Only </a:t>
            </a:r>
            <a:r>
              <a:rPr lang="en-US" dirty="0"/>
              <a:t>Germany expected to disarm - unfair </a:t>
            </a:r>
            <a:r>
              <a:rPr lang="en-US" dirty="0" smtClean="0"/>
              <a:t>basis</a:t>
            </a:r>
            <a:endParaRPr lang="en-US" dirty="0"/>
          </a:p>
          <a:p>
            <a:pPr lvl="1"/>
            <a:r>
              <a:rPr lang="en-US" dirty="0" smtClean="0"/>
              <a:t>No </a:t>
            </a:r>
            <a:r>
              <a:rPr lang="en-US" dirty="0"/>
              <a:t>one was serious about it. France blatantly ignored </a:t>
            </a:r>
            <a:r>
              <a:rPr lang="en-US" dirty="0" smtClean="0"/>
              <a:t>the covenant</a:t>
            </a:r>
            <a:endParaRPr lang="en-US" dirty="0"/>
          </a:p>
          <a:p>
            <a:pPr lvl="1"/>
            <a:r>
              <a:rPr lang="en-US" dirty="0" smtClean="0"/>
              <a:t>Depression </a:t>
            </a:r>
            <a:r>
              <a:rPr lang="en-US" dirty="0"/>
              <a:t>increased economic competition. Military </a:t>
            </a:r>
            <a:r>
              <a:rPr lang="en-US" dirty="0" smtClean="0"/>
              <a:t>provided </a:t>
            </a:r>
            <a:r>
              <a:rPr lang="en-US" dirty="0"/>
              <a:t>jobs and defense for colonies/markets. Depression led to extremism in badly affected countries with few colonies like Germany, Italy &amp; Japan </a:t>
            </a:r>
          </a:p>
          <a:p>
            <a:pPr lvl="1"/>
            <a:r>
              <a:rPr lang="en-US" dirty="0" smtClean="0"/>
              <a:t>Britain </a:t>
            </a:r>
            <a:r>
              <a:rPr lang="en-US" dirty="0"/>
              <a:t>and France were divided on the </a:t>
            </a:r>
            <a:r>
              <a:rPr lang="en-US" dirty="0" smtClean="0"/>
              <a:t>issue</a:t>
            </a:r>
          </a:p>
          <a:p>
            <a:r>
              <a:rPr lang="en-US" dirty="0"/>
              <a:t>Both disarmament and aggression curbing efforts failed </a:t>
            </a:r>
            <a:r>
              <a:rPr lang="en-US" dirty="0" smtClean="0"/>
              <a:t>in </a:t>
            </a:r>
            <a:r>
              <a:rPr lang="en-US" dirty="0"/>
              <a:t>the 1930s</a:t>
            </a:r>
            <a:r>
              <a:rPr lang="en-US" dirty="0" smtClean="0"/>
              <a:t>.</a:t>
            </a:r>
            <a:endParaRPr lang="en-US" dirty="0"/>
          </a:p>
        </p:txBody>
      </p:sp>
    </p:spTree>
    <p:extLst>
      <p:ext uri="{BB962C8B-B14F-4D97-AF65-F5344CB8AC3E}">
        <p14:creationId xmlns:p14="http://schemas.microsoft.com/office/powerpoint/2010/main" val="137164165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Paper 1</a:t>
            </a:r>
            <a:endParaRPr lang="en-US" b="1" u="sng" dirty="0">
              <a:solidFill>
                <a:srgbClr val="FF0000"/>
              </a:solidFill>
            </a:endParaRPr>
          </a:p>
        </p:txBody>
      </p:sp>
      <p:sp>
        <p:nvSpPr>
          <p:cNvPr id="3" name="Content Placeholder 2"/>
          <p:cNvSpPr>
            <a:spLocks noGrp="1"/>
          </p:cNvSpPr>
          <p:nvPr>
            <p:ph idx="1"/>
          </p:nvPr>
        </p:nvSpPr>
        <p:spPr>
          <a:xfrm>
            <a:off x="457200" y="956715"/>
            <a:ext cx="8229600" cy="5701631"/>
          </a:xfrm>
        </p:spPr>
        <p:txBody>
          <a:bodyPr>
            <a:normAutofit/>
          </a:bodyPr>
          <a:lstStyle/>
          <a:p>
            <a:r>
              <a:rPr lang="en-US" dirty="0"/>
              <a:t>The League of Nations in theory was strong but in practice was weak. </a:t>
            </a:r>
            <a:endParaRPr lang="en-US" dirty="0" smtClean="0"/>
          </a:p>
          <a:p>
            <a:pPr marL="971550" lvl="1" indent="-514350">
              <a:buFont typeface="+mj-lt"/>
              <a:buAutoNum type="alphaLcParenR"/>
            </a:pPr>
            <a:r>
              <a:rPr lang="en-US" dirty="0"/>
              <a:t>Describe the work of the Lytton Commission. </a:t>
            </a:r>
            <a:endParaRPr lang="en-US" dirty="0" smtClean="0"/>
          </a:p>
          <a:p>
            <a:pPr marL="971550" lvl="1" indent="-514350">
              <a:buFont typeface="+mj-lt"/>
              <a:buAutoNum type="alphaLcParenR"/>
            </a:pPr>
            <a:r>
              <a:rPr lang="en-US" dirty="0" smtClean="0"/>
              <a:t>Why did Japan invade Manchuria?</a:t>
            </a:r>
          </a:p>
          <a:p>
            <a:pPr marL="971550" lvl="1" indent="-514350">
              <a:buFont typeface="+mj-lt"/>
              <a:buAutoNum type="alphaLcParenR"/>
            </a:pPr>
            <a:r>
              <a:rPr lang="en-US" dirty="0" smtClean="0"/>
              <a:t>Which was the more important cause of the failure membership? </a:t>
            </a:r>
            <a:r>
              <a:rPr lang="en-US" smtClean="0"/>
              <a:t>Explain </a:t>
            </a:r>
            <a:r>
              <a:rPr lang="en-US" dirty="0" smtClean="0"/>
              <a:t>your answer.</a:t>
            </a:r>
            <a:endParaRPr lang="en-US" dirty="0"/>
          </a:p>
        </p:txBody>
      </p:sp>
    </p:spTree>
    <p:extLst>
      <p:ext uri="{BB962C8B-B14F-4D97-AF65-F5344CB8AC3E}">
        <p14:creationId xmlns:p14="http://schemas.microsoft.com/office/powerpoint/2010/main" val="34655916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Revision Tips</a:t>
            </a:r>
            <a:endParaRPr lang="en-US" dirty="0"/>
          </a:p>
        </p:txBody>
      </p:sp>
      <p:sp>
        <p:nvSpPr>
          <p:cNvPr id="3" name="Content Placeholder 2"/>
          <p:cNvSpPr>
            <a:spLocks noGrp="1"/>
          </p:cNvSpPr>
          <p:nvPr>
            <p:ph idx="1"/>
          </p:nvPr>
        </p:nvSpPr>
        <p:spPr>
          <a:xfrm>
            <a:off x="457200" y="1096895"/>
            <a:ext cx="8229600" cy="5561451"/>
          </a:xfrm>
        </p:spPr>
        <p:txBody>
          <a:bodyPr>
            <a:normAutofit fontScale="92500" lnSpcReduction="10000"/>
          </a:bodyPr>
          <a:lstStyle/>
          <a:p>
            <a:pPr marL="514350" indent="-514350">
              <a:buFont typeface="+mj-lt"/>
              <a:buAutoNum type="arabicParenR" startAt="4"/>
            </a:pPr>
            <a:r>
              <a:rPr lang="en-US" dirty="0" smtClean="0"/>
              <a:t>To understand the failure of the League during the 1930s you must first understand how the Great Depression affected the work of the League.  You must be able to give plenty of reasons as to how the Great Depression made the League’s work more difficult.</a:t>
            </a:r>
          </a:p>
          <a:p>
            <a:pPr marL="514350" indent="-514350">
              <a:buFont typeface="+mj-lt"/>
              <a:buAutoNum type="arabicParenR" startAt="4"/>
            </a:pPr>
            <a:r>
              <a:rPr lang="en-US" dirty="0" smtClean="0"/>
              <a:t>The general circumstances surrounding the Japanese invasion of Manchuria, the World Disarmament conference, and the Italian invasion of Abyssinia must be thoroughly understood. You may be asked to consider the relative contribution of any two of these episodes to the failure of the League.</a:t>
            </a:r>
          </a:p>
        </p:txBody>
      </p:sp>
    </p:spTree>
    <p:extLst>
      <p:ext uri="{BB962C8B-B14F-4D97-AF65-F5344CB8AC3E}">
        <p14:creationId xmlns:p14="http://schemas.microsoft.com/office/powerpoint/2010/main" val="29324896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Revision Tips</a:t>
            </a:r>
            <a:endParaRPr lang="en-US" dirty="0"/>
          </a:p>
        </p:txBody>
      </p:sp>
      <p:sp>
        <p:nvSpPr>
          <p:cNvPr id="3" name="Content Placeholder 2"/>
          <p:cNvSpPr>
            <a:spLocks noGrp="1"/>
          </p:cNvSpPr>
          <p:nvPr>
            <p:ph idx="1"/>
          </p:nvPr>
        </p:nvSpPr>
        <p:spPr>
          <a:xfrm>
            <a:off x="457200" y="1096895"/>
            <a:ext cx="8229600" cy="5561451"/>
          </a:xfrm>
        </p:spPr>
        <p:txBody>
          <a:bodyPr>
            <a:normAutofit/>
          </a:bodyPr>
          <a:lstStyle/>
          <a:p>
            <a:pPr marL="514350" indent="-514350">
              <a:buFont typeface="+mj-lt"/>
              <a:buAutoNum type="arabicParenR" startAt="6"/>
            </a:pPr>
            <a:r>
              <a:rPr lang="en-US" dirty="0" smtClean="0"/>
              <a:t>Finally, you must have a clear idea of why the League failed.  Was it doomed from the outset or was it later events that undermined its ability to preserve world peace?</a:t>
            </a:r>
          </a:p>
        </p:txBody>
      </p:sp>
    </p:spTree>
    <p:extLst>
      <p:ext uri="{BB962C8B-B14F-4D97-AF65-F5344CB8AC3E}">
        <p14:creationId xmlns:p14="http://schemas.microsoft.com/office/powerpoint/2010/main" val="3048553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b="1" dirty="0" smtClean="0"/>
              <a:t>How successful was the league in 1920s?</a:t>
            </a:r>
            <a:endParaRPr lang="en-US" b="1" dirty="0"/>
          </a:p>
        </p:txBody>
      </p:sp>
    </p:spTree>
    <p:extLst>
      <p:ext uri="{BB962C8B-B14F-4D97-AF65-F5344CB8AC3E}">
        <p14:creationId xmlns:p14="http://schemas.microsoft.com/office/powerpoint/2010/main" val="17538010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Aims</a:t>
            </a:r>
            <a:endParaRPr lang="en-US" dirty="0"/>
          </a:p>
        </p:txBody>
      </p:sp>
      <p:sp>
        <p:nvSpPr>
          <p:cNvPr id="5" name="Content Placeholder 2"/>
          <p:cNvSpPr>
            <a:spLocks noGrp="1"/>
          </p:cNvSpPr>
          <p:nvPr>
            <p:ph idx="1"/>
          </p:nvPr>
        </p:nvSpPr>
        <p:spPr>
          <a:xfrm>
            <a:off x="266154" y="1340768"/>
            <a:ext cx="5613524" cy="5184576"/>
          </a:xfrm>
          <a:ln w="38100" cmpd="sng">
            <a:noFill/>
          </a:ln>
        </p:spPr>
        <p:txBody>
          <a:bodyPr>
            <a:normAutofit fontScale="85000" lnSpcReduction="10000"/>
          </a:bodyPr>
          <a:lstStyle/>
          <a:p>
            <a:pPr marL="0" indent="0">
              <a:buNone/>
            </a:pPr>
            <a:r>
              <a:rPr lang="en-US" dirty="0" smtClean="0"/>
              <a:t>(KEEPP)</a:t>
            </a:r>
          </a:p>
          <a:p>
            <a:pPr>
              <a:buFont typeface="Wingdings" pitchFamily="2" charset="2"/>
              <a:buChar char="ü"/>
            </a:pPr>
            <a:r>
              <a:rPr lang="en-US" sz="3900" b="1" u="sng" dirty="0" smtClean="0">
                <a:solidFill>
                  <a:srgbClr val="00FF00"/>
                </a:solidFill>
              </a:rPr>
              <a:t>K</a:t>
            </a:r>
            <a:r>
              <a:rPr lang="en-US" dirty="0" smtClean="0"/>
              <a:t>eep world peace by discouraging aggression from any nation. </a:t>
            </a:r>
          </a:p>
          <a:p>
            <a:pPr>
              <a:buFont typeface="Wingdings" pitchFamily="2" charset="2"/>
              <a:buChar char="ü"/>
            </a:pPr>
            <a:r>
              <a:rPr lang="en-US" sz="3900" b="1" u="sng" dirty="0" smtClean="0">
                <a:solidFill>
                  <a:srgbClr val="00FF00"/>
                </a:solidFill>
              </a:rPr>
              <a:t>E</a:t>
            </a:r>
            <a:r>
              <a:rPr lang="en-US" dirty="0" smtClean="0"/>
              <a:t>ncourage co-operation between countries to boost trade and commerce </a:t>
            </a:r>
          </a:p>
          <a:p>
            <a:pPr>
              <a:buFont typeface="Wingdings" pitchFamily="2" charset="2"/>
              <a:buChar char="ü"/>
            </a:pPr>
            <a:r>
              <a:rPr lang="en-US" sz="3900" b="1" u="sng" dirty="0" smtClean="0">
                <a:solidFill>
                  <a:srgbClr val="00FF00"/>
                </a:solidFill>
              </a:rPr>
              <a:t>E</a:t>
            </a:r>
            <a:r>
              <a:rPr lang="en-US" dirty="0" smtClean="0"/>
              <a:t>nhance living and working conditions </a:t>
            </a:r>
          </a:p>
          <a:p>
            <a:pPr>
              <a:buFont typeface="Wingdings" pitchFamily="2" charset="2"/>
              <a:buChar char="ü"/>
            </a:pPr>
            <a:r>
              <a:rPr lang="en-US" sz="3900" b="1" u="sng" dirty="0" smtClean="0">
                <a:solidFill>
                  <a:srgbClr val="00FF00"/>
                </a:solidFill>
              </a:rPr>
              <a:t>P</a:t>
            </a:r>
            <a:r>
              <a:rPr lang="en-US" dirty="0" smtClean="0"/>
              <a:t>ersuade nations to disarm</a:t>
            </a:r>
          </a:p>
          <a:p>
            <a:pPr>
              <a:buFont typeface="Wingdings" pitchFamily="2" charset="2"/>
              <a:buChar char="ü"/>
            </a:pPr>
            <a:r>
              <a:rPr lang="en-US" sz="3900" b="1" u="sng" dirty="0" smtClean="0">
                <a:solidFill>
                  <a:srgbClr val="00FF00"/>
                </a:solidFill>
              </a:rPr>
              <a:t>P</a:t>
            </a:r>
            <a:r>
              <a:rPr lang="en-US" dirty="0" smtClean="0"/>
              <a:t>eace Treaty of Versailles, to uphold its terms</a:t>
            </a:r>
          </a:p>
          <a:p>
            <a:pPr marL="0" indent="0">
              <a:buNone/>
            </a:pPr>
            <a:endParaRPr lang="en-US" dirty="0" smtClean="0"/>
          </a:p>
          <a:p>
            <a:pPr marL="0" indent="0">
              <a:buNone/>
            </a:pPr>
            <a:endParaRPr lang="en-SG" dirty="0"/>
          </a:p>
        </p:txBody>
      </p:sp>
      <p:sp>
        <p:nvSpPr>
          <p:cNvPr id="6" name="TextBox 5"/>
          <p:cNvSpPr txBox="1"/>
          <p:nvPr/>
        </p:nvSpPr>
        <p:spPr>
          <a:xfrm>
            <a:off x="5292080" y="3366232"/>
            <a:ext cx="3501237" cy="1569660"/>
          </a:xfrm>
          <a:prstGeom prst="rect">
            <a:avLst/>
          </a:prstGeom>
          <a:solidFill>
            <a:schemeClr val="accent6">
              <a:lumMod val="40000"/>
              <a:lumOff val="60000"/>
            </a:schemeClr>
          </a:solidFill>
          <a:ln>
            <a:solidFill>
              <a:schemeClr val="tx1"/>
            </a:solidFill>
          </a:ln>
        </p:spPr>
        <p:txBody>
          <a:bodyPr wrap="square" rtlCol="0">
            <a:spAutoFit/>
          </a:bodyPr>
          <a:lstStyle/>
          <a:p>
            <a:r>
              <a:rPr lang="en-US" sz="2400" dirty="0" smtClean="0"/>
              <a:t>Consider the aims of the league of nations, Were  they realistic in light of the recent war?</a:t>
            </a:r>
            <a:endParaRPr lang="en-SG" sz="2400" dirty="0"/>
          </a:p>
        </p:txBody>
      </p:sp>
      <p:sp>
        <p:nvSpPr>
          <p:cNvPr id="7" name="Rectangle 6"/>
          <p:cNvSpPr/>
          <p:nvPr/>
        </p:nvSpPr>
        <p:spPr>
          <a:xfrm>
            <a:off x="251520" y="1340768"/>
            <a:ext cx="8712968" cy="5184576"/>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3320375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Aims</a:t>
            </a:r>
            <a:endParaRPr lang="en-US" dirty="0"/>
          </a:p>
        </p:txBody>
      </p:sp>
      <p:sp>
        <p:nvSpPr>
          <p:cNvPr id="3" name="Content Placeholder 2"/>
          <p:cNvSpPr>
            <a:spLocks noGrp="1"/>
          </p:cNvSpPr>
          <p:nvPr>
            <p:ph idx="1"/>
          </p:nvPr>
        </p:nvSpPr>
        <p:spPr>
          <a:xfrm>
            <a:off x="457200" y="956715"/>
            <a:ext cx="8229600" cy="5701631"/>
          </a:xfrm>
        </p:spPr>
        <p:txBody>
          <a:bodyPr>
            <a:normAutofit fontScale="92500" lnSpcReduction="20000"/>
          </a:bodyPr>
          <a:lstStyle/>
          <a:p>
            <a:r>
              <a:rPr lang="en-US" dirty="0"/>
              <a:t>Discourage aggression- seemed strong as it had both means of arbitration (tribunals) and means of influence (collective security). Aaland Islands , Upper Silesia, Bulgaria, BUT Vilna, Corfu, Ruhr Invasion </a:t>
            </a:r>
          </a:p>
          <a:p>
            <a:r>
              <a:rPr lang="en-US" dirty="0" smtClean="0"/>
              <a:t>Encourage </a:t>
            </a:r>
            <a:r>
              <a:rPr lang="en-US" dirty="0"/>
              <a:t>cooperation in business and trade- Locarno treaties=successful but had nothing to do with LON. Encouraged economic recovery (Dawes plan), attempted to strengthen league failed (1924) BUT could not impede the Great Depression or reduce its impact and was impaired permanently by it. Thereafter, competition and hostility in business and trade increased. </a:t>
            </a:r>
            <a:endParaRPr lang="en-US" dirty="0">
              <a:effectLst/>
            </a:endParaRPr>
          </a:p>
        </p:txBody>
      </p:sp>
    </p:spTree>
    <p:extLst>
      <p:ext uri="{BB962C8B-B14F-4D97-AF65-F5344CB8AC3E}">
        <p14:creationId xmlns:p14="http://schemas.microsoft.com/office/powerpoint/2010/main" val="3242593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702"/>
            <a:ext cx="8229600" cy="803013"/>
          </a:xfrm>
        </p:spPr>
        <p:txBody>
          <a:bodyPr>
            <a:normAutofit/>
          </a:bodyPr>
          <a:lstStyle/>
          <a:p>
            <a:r>
              <a:rPr lang="en-US" dirty="0" smtClean="0"/>
              <a:t>Aims</a:t>
            </a:r>
            <a:endParaRPr lang="en-US" dirty="0"/>
          </a:p>
        </p:txBody>
      </p:sp>
      <p:sp>
        <p:nvSpPr>
          <p:cNvPr id="3" name="Content Placeholder 2"/>
          <p:cNvSpPr>
            <a:spLocks noGrp="1"/>
          </p:cNvSpPr>
          <p:nvPr>
            <p:ph idx="1"/>
          </p:nvPr>
        </p:nvSpPr>
        <p:spPr>
          <a:xfrm>
            <a:off x="457200" y="956715"/>
            <a:ext cx="8229600" cy="5701631"/>
          </a:xfrm>
        </p:spPr>
        <p:txBody>
          <a:bodyPr>
            <a:normAutofit fontScale="92500" lnSpcReduction="20000"/>
          </a:bodyPr>
          <a:lstStyle/>
          <a:p>
            <a:r>
              <a:rPr lang="en-US" dirty="0"/>
              <a:t>Disarmament-only German </a:t>
            </a:r>
            <a:r>
              <a:rPr lang="en-US" dirty="0" smtClean="0"/>
              <a:t>disarmed. Disarmament </a:t>
            </a:r>
            <a:r>
              <a:rPr lang="en-US" dirty="0"/>
              <a:t>tried to limit tonnage of tanks, limit size of artillery, prohibit civilian  bombing  and  prohibit  chemical  warfare  but...  all   countries unlikely to follow so plan doomed from start. Britain </a:t>
            </a:r>
            <a:r>
              <a:rPr lang="en-US" dirty="0" smtClean="0"/>
              <a:t>and </a:t>
            </a:r>
            <a:r>
              <a:rPr lang="en-US" dirty="0"/>
              <a:t>France divided on the issue, no unified approach. Planes capable of bombing civilians &amp; manufacture of chemical weapons not banned. Successful disarmament efforts had little to do with LON. e.g.: Washington Disarmament Conference (1922) to limit size of navies. Attempts to disarm rejected by Britain in 1923. AND after Great Depression, militarism radically increased anyway </a:t>
            </a:r>
            <a:endParaRPr lang="en-US" dirty="0">
              <a:effectLst/>
            </a:endParaRPr>
          </a:p>
        </p:txBody>
      </p:sp>
    </p:spTree>
    <p:extLst>
      <p:ext uri="{BB962C8B-B14F-4D97-AF65-F5344CB8AC3E}">
        <p14:creationId xmlns:p14="http://schemas.microsoft.com/office/powerpoint/2010/main" val="3964180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550</TotalTime>
  <Words>1834</Words>
  <Application>Microsoft Macintosh PowerPoint</Application>
  <PresentationFormat>On-screen Show (4:3)</PresentationFormat>
  <Paragraphs>194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IGCSE History Revision 2. To what extent was the League of Nations a success?</vt:lpstr>
      <vt:lpstr>Revision Tips</vt:lpstr>
      <vt:lpstr>Revision Tips</vt:lpstr>
      <vt:lpstr>Revision Tips</vt:lpstr>
      <vt:lpstr>Revision Tips</vt:lpstr>
      <vt:lpstr>How successful was the league in 1920s?</vt:lpstr>
      <vt:lpstr>Aims</vt:lpstr>
      <vt:lpstr>Aims</vt:lpstr>
      <vt:lpstr>Aims</vt:lpstr>
      <vt:lpstr>Aims</vt:lpstr>
      <vt:lpstr>Organizations of the League and Structures</vt:lpstr>
      <vt:lpstr>PowerPoint Presentation</vt:lpstr>
      <vt:lpstr>Structure of the LON</vt:lpstr>
      <vt:lpstr>Structure of the LON</vt:lpstr>
      <vt:lpstr>PowerPoint Presentation</vt:lpstr>
      <vt:lpstr>How was the League Organized</vt:lpstr>
      <vt:lpstr>How was the League Organized</vt:lpstr>
      <vt:lpstr>How was the League Organized</vt:lpstr>
      <vt:lpstr>How far did weakness in League’s organization make failure inevitable?</vt:lpstr>
      <vt:lpstr>How far did weakness in League’s organization make failure inevitable?</vt:lpstr>
      <vt:lpstr>How far did weakness in League’s organization make failure inevitable?</vt:lpstr>
      <vt:lpstr>How far did weakness in League’s organization make failure inevitable?</vt:lpstr>
      <vt:lpstr>How far did weakness in League’s organization make failure inevitable?</vt:lpstr>
      <vt:lpstr>Unanimous decision</vt:lpstr>
      <vt:lpstr>How successful was the League in the 1930s?</vt:lpstr>
      <vt:lpstr>Discourage aggression: Unsuccessful</vt:lpstr>
      <vt:lpstr>Discourage aggression: Unsuccessful</vt:lpstr>
      <vt:lpstr>Discourage aggression: Unsuccessful</vt:lpstr>
      <vt:lpstr>Discourage aggression: Unsuccessful</vt:lpstr>
      <vt:lpstr>Discourage aggression: Unsuccessful</vt:lpstr>
      <vt:lpstr>Discourage aggression: Unsuccessful</vt:lpstr>
      <vt:lpstr>Discourage aggression: Unsuccessful</vt:lpstr>
      <vt:lpstr>Discourage aggression: Unsuccessful</vt:lpstr>
      <vt:lpstr>Paper 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To what extent was the League of Nations a success?</dc:title>
  <dc:creator>SVP</dc:creator>
  <cp:lastModifiedBy>SVP</cp:lastModifiedBy>
  <cp:revision>68</cp:revision>
  <dcterms:created xsi:type="dcterms:W3CDTF">2017-02-02T10:34:24Z</dcterms:created>
  <dcterms:modified xsi:type="dcterms:W3CDTF">2017-02-16T06:35:40Z</dcterms:modified>
</cp:coreProperties>
</file>