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FF80"/>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25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1585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41CCF-06FB-224E-BEF8-274235C3DCFB}" type="datetimeFigureOut">
              <a:rPr lang="en-US" smtClean="0"/>
              <a:t>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676741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695969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92529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chemeClr val="tx1">
              <a:alpha val="97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3C41CCF-06FB-224E-BEF8-274235C3DCFB}" type="datetimeFigureOut">
              <a:rPr lang="en-US" smtClean="0"/>
              <a:t>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pic>
        <p:nvPicPr>
          <p:cNvPr id="9" name="Picture 8" descr="a14cab5a3f5402daa8014fe1340f3cb0.png"/>
          <p:cNvPicPr>
            <a:picLocks noChangeAspect="1"/>
          </p:cNvPicPr>
          <p:nvPr userDrawn="1"/>
        </p:nvPicPr>
        <p:blipFill>
          <a:blip r:embed="rId2">
            <a:alphaModFix amt="49000"/>
            <a:extLst>
              <a:ext uri="{28A0092B-C50C-407E-A947-70E740481C1C}">
                <a14:useLocalDpi xmlns:a14="http://schemas.microsoft.com/office/drawing/2010/main" val="0"/>
              </a:ext>
            </a:extLst>
          </a:blip>
          <a:stretch>
            <a:fillRect/>
          </a:stretch>
        </p:blipFill>
        <p:spPr>
          <a:xfrm>
            <a:off x="0" y="2188780"/>
            <a:ext cx="9144000" cy="4300279"/>
          </a:xfrm>
          <a:prstGeom prst="rect">
            <a:avLst/>
          </a:prstGeom>
        </p:spPr>
      </p:pic>
    </p:spTree>
    <p:extLst>
      <p:ext uri="{BB962C8B-B14F-4D97-AF65-F5344CB8AC3E}">
        <p14:creationId xmlns:p14="http://schemas.microsoft.com/office/powerpoint/2010/main" val="412932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01864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C41CCF-06FB-224E-BEF8-274235C3DCFB}" type="datetimeFigureOut">
              <a:rPr lang="en-US" smtClean="0"/>
              <a:t>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8933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C41CCF-06FB-224E-BEF8-274235C3DCFB}" type="datetimeFigureOut">
              <a:rPr lang="en-US" smtClean="0"/>
              <a:t>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96039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C41CCF-06FB-224E-BEF8-274235C3DCFB}" type="datetimeFigureOut">
              <a:rPr lang="en-US" smtClean="0"/>
              <a:t>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4402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C41CCF-06FB-224E-BEF8-274235C3DCFB}" type="datetimeFigureOut">
              <a:rPr lang="en-US" smtClean="0"/>
              <a:t>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80255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41CCF-06FB-224E-BEF8-274235C3DCFB}" type="datetimeFigureOut">
              <a:rPr lang="en-US" smtClean="0"/>
              <a:t>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636049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41CCF-06FB-224E-BEF8-274235C3DCFB}" type="datetimeFigureOut">
              <a:rPr lang="en-US" smtClean="0"/>
              <a:t>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785751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41CCF-06FB-224E-BEF8-274235C3DCFB}" type="datetimeFigureOut">
              <a:rPr lang="en-US" smtClean="0"/>
              <a:t>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78A93-520D-BD47-B58B-48C83DDED4F9}" type="slidenum">
              <a:rPr lang="en-US" smtClean="0"/>
              <a:t>‹#›</a:t>
            </a:fld>
            <a:endParaRPr lang="en-US"/>
          </a:p>
        </p:txBody>
      </p:sp>
    </p:spTree>
    <p:extLst>
      <p:ext uri="{BB962C8B-B14F-4D97-AF65-F5344CB8AC3E}">
        <p14:creationId xmlns:p14="http://schemas.microsoft.com/office/powerpoint/2010/main" val="69802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818283" cy="6858000"/>
          </a:xfrm>
          <a:prstGeom prst="rect">
            <a:avLst/>
          </a:prstGeom>
          <a:solidFill>
            <a:srgbClr val="00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1905135"/>
            <a:ext cx="4818283" cy="2751858"/>
          </a:xfrm>
          <a:solidFill>
            <a:srgbClr val="0000FF"/>
          </a:solidFill>
        </p:spPr>
        <p:txBody>
          <a:bodyPr>
            <a:normAutofit fontScale="90000"/>
          </a:bodyPr>
          <a:lstStyle/>
          <a:p>
            <a:r>
              <a:rPr lang="en-US" dirty="0" smtClean="0">
                <a:solidFill>
                  <a:schemeClr val="bg1"/>
                </a:solidFill>
              </a:rPr>
              <a:t>IGCSE History Revision</a:t>
            </a:r>
            <a:br>
              <a:rPr lang="en-US" dirty="0" smtClean="0">
                <a:solidFill>
                  <a:schemeClr val="bg1"/>
                </a:solidFill>
              </a:rPr>
            </a:br>
            <a:r>
              <a:rPr lang="en-US" dirty="0" smtClean="0">
                <a:solidFill>
                  <a:schemeClr val="bg1"/>
                </a:solidFill>
              </a:rPr>
              <a:t>3. Why had international peace collapsed by 1939?</a:t>
            </a:r>
            <a:endParaRPr lang="en-US" dirty="0">
              <a:solidFill>
                <a:schemeClr val="bg1"/>
              </a:solidFill>
            </a:endParaRPr>
          </a:p>
        </p:txBody>
      </p:sp>
      <p:pic>
        <p:nvPicPr>
          <p:cNvPr id="8" name="Picture 7" descr="a14cab5a3f5402daa8014fe1340f3cb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1193" y="4195143"/>
            <a:ext cx="4352806" cy="2047056"/>
          </a:xfrm>
          <a:prstGeom prst="rect">
            <a:avLst/>
          </a:prstGeom>
        </p:spPr>
      </p:pic>
      <p:pic>
        <p:nvPicPr>
          <p:cNvPr id="3" name="Picture 2" descr="League_of_nations_news_0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1710" y="15048"/>
            <a:ext cx="4299291" cy="3566107"/>
          </a:xfrm>
          <a:prstGeom prst="rect">
            <a:avLst/>
          </a:prstGeom>
        </p:spPr>
      </p:pic>
    </p:spTree>
    <p:extLst>
      <p:ext uri="{BB962C8B-B14F-4D97-AF65-F5344CB8AC3E}">
        <p14:creationId xmlns:p14="http://schemas.microsoft.com/office/powerpoint/2010/main" val="19818187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How  far  was  Hitler’s  foreign  policy  to   blame for the outbreak of war in 1939? </a:t>
            </a:r>
          </a:p>
        </p:txBody>
      </p:sp>
      <p:sp>
        <p:nvSpPr>
          <p:cNvPr id="3" name="Content Placeholder 2"/>
          <p:cNvSpPr>
            <a:spLocks noGrp="1"/>
          </p:cNvSpPr>
          <p:nvPr>
            <p:ph idx="1"/>
          </p:nvPr>
        </p:nvSpPr>
        <p:spPr>
          <a:xfrm>
            <a:off x="457200" y="1212358"/>
            <a:ext cx="8229600" cy="5445988"/>
          </a:xfrm>
        </p:spPr>
        <p:txBody>
          <a:bodyPr>
            <a:normAutofit/>
          </a:bodyPr>
          <a:lstStyle/>
          <a:p>
            <a:r>
              <a:rPr lang="en-US" b="1" u="sng" dirty="0"/>
              <a:t>Role  of  Hitler’s  foreign  policy: </a:t>
            </a:r>
            <a:r>
              <a:rPr lang="en-US" dirty="0"/>
              <a:t> expansionism  intent   </a:t>
            </a:r>
            <a:r>
              <a:rPr lang="en-US" dirty="0" smtClean="0"/>
              <a:t>clearly </a:t>
            </a:r>
            <a:r>
              <a:rPr lang="en-US" dirty="0"/>
              <a:t>outlined in Mein </a:t>
            </a:r>
            <a:r>
              <a:rPr lang="en-US" dirty="0" err="1"/>
              <a:t>Kampf</a:t>
            </a:r>
            <a:r>
              <a:rPr lang="en-US" dirty="0"/>
              <a:t>, Nazi Party gained support in Germany and he gambled his way to rearmament, Rhineland, Sudetenland, </a:t>
            </a:r>
            <a:r>
              <a:rPr lang="en-US" dirty="0" smtClean="0"/>
              <a:t>Czechoslovakia, </a:t>
            </a:r>
            <a:r>
              <a:rPr lang="en-US" dirty="0"/>
              <a:t>Poland. Willingness to fight for his interest would ultimately lead to war. </a:t>
            </a:r>
            <a:endParaRPr lang="en-US" dirty="0">
              <a:effectLst/>
            </a:endParaRPr>
          </a:p>
        </p:txBody>
      </p:sp>
    </p:spTree>
    <p:extLst>
      <p:ext uri="{BB962C8B-B14F-4D97-AF65-F5344CB8AC3E}">
        <p14:creationId xmlns:p14="http://schemas.microsoft.com/office/powerpoint/2010/main" val="3792750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How  far  was  Hitler’s  foreign  policy  to   blame for the outbreak of war in 1939? </a:t>
            </a:r>
          </a:p>
        </p:txBody>
      </p:sp>
      <p:sp>
        <p:nvSpPr>
          <p:cNvPr id="3" name="Content Placeholder 2"/>
          <p:cNvSpPr>
            <a:spLocks noGrp="1"/>
          </p:cNvSpPr>
          <p:nvPr>
            <p:ph idx="1"/>
          </p:nvPr>
        </p:nvSpPr>
        <p:spPr>
          <a:xfrm>
            <a:off x="457200" y="1212358"/>
            <a:ext cx="8229600" cy="5445988"/>
          </a:xfrm>
        </p:spPr>
        <p:txBody>
          <a:bodyPr>
            <a:normAutofit/>
          </a:bodyPr>
          <a:lstStyle/>
          <a:p>
            <a:r>
              <a:rPr lang="en-US" b="1" u="sng" dirty="0"/>
              <a:t>Role of other factors</a:t>
            </a:r>
            <a:r>
              <a:rPr lang="en-US" dirty="0"/>
              <a:t>: his foreign policy was more gambling* than planned; encouraged by appeasement (e.g. Rhineland 29 Czechoslovakia). </a:t>
            </a:r>
            <a:endParaRPr lang="en-US" dirty="0" smtClean="0"/>
          </a:p>
          <a:p>
            <a:r>
              <a:rPr lang="en-US" dirty="0" smtClean="0"/>
              <a:t>Failure </a:t>
            </a:r>
            <a:r>
              <a:rPr lang="en-US" dirty="0"/>
              <a:t>of the League meant there was no condemnation or collective security to impede him. </a:t>
            </a:r>
            <a:endParaRPr lang="en-US" dirty="0" smtClean="0"/>
          </a:p>
        </p:txBody>
      </p:sp>
    </p:spTree>
    <p:extLst>
      <p:ext uri="{BB962C8B-B14F-4D97-AF65-F5344CB8AC3E}">
        <p14:creationId xmlns:p14="http://schemas.microsoft.com/office/powerpoint/2010/main" val="29744420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How  far  was  Hitler’s  foreign  policy  to   blame for the outbreak of war in 1939? </a:t>
            </a:r>
          </a:p>
        </p:txBody>
      </p:sp>
      <p:sp>
        <p:nvSpPr>
          <p:cNvPr id="3" name="Content Placeholder 2"/>
          <p:cNvSpPr>
            <a:spLocks noGrp="1"/>
          </p:cNvSpPr>
          <p:nvPr>
            <p:ph idx="1"/>
          </p:nvPr>
        </p:nvSpPr>
        <p:spPr>
          <a:xfrm>
            <a:off x="457200" y="1212358"/>
            <a:ext cx="8229600" cy="5445988"/>
          </a:xfrm>
        </p:spPr>
        <p:txBody>
          <a:bodyPr>
            <a:normAutofit/>
          </a:bodyPr>
          <a:lstStyle/>
          <a:p>
            <a:r>
              <a:rPr lang="en-US" dirty="0" smtClean="0"/>
              <a:t>Treaty </a:t>
            </a:r>
            <a:r>
              <a:rPr lang="en-US" dirty="0"/>
              <a:t>of Versailles weaknesses exploited and this discontent largely shaped his foreign policy. </a:t>
            </a:r>
            <a:endParaRPr lang="en-US" dirty="0" smtClean="0"/>
          </a:p>
          <a:p>
            <a:r>
              <a:rPr lang="en-US" dirty="0" smtClean="0"/>
              <a:t>Expansionist </a:t>
            </a:r>
            <a:r>
              <a:rPr lang="en-US" dirty="0"/>
              <a:t>intent not new </a:t>
            </a:r>
            <a:r>
              <a:rPr lang="en-US" dirty="0" smtClean="0"/>
              <a:t>to Germany</a:t>
            </a:r>
            <a:r>
              <a:rPr lang="en-US" dirty="0"/>
              <a:t>-‘</a:t>
            </a:r>
            <a:r>
              <a:rPr lang="en-US" dirty="0" smtClean="0"/>
              <a:t>greater Germany’ vision resonated </a:t>
            </a:r>
            <a:r>
              <a:rPr lang="en-US" dirty="0"/>
              <a:t> </a:t>
            </a:r>
            <a:r>
              <a:rPr lang="en-US" dirty="0" smtClean="0"/>
              <a:t>by Kaiser also - German foreign</a:t>
            </a:r>
            <a:r>
              <a:rPr lang="en-US" dirty="0"/>
              <a:t> </a:t>
            </a:r>
            <a:r>
              <a:rPr lang="en-US" dirty="0" smtClean="0"/>
              <a:t>policy</a:t>
            </a:r>
            <a:r>
              <a:rPr lang="en-US" dirty="0" smtClean="0"/>
              <a:t>’</a:t>
            </a:r>
            <a:r>
              <a:rPr lang="en-US" dirty="0"/>
              <a:t> </a:t>
            </a:r>
            <a:r>
              <a:rPr lang="en-US" dirty="0" smtClean="0"/>
              <a:t>and aggressive nationalism in general to blame for </a:t>
            </a:r>
            <a:r>
              <a:rPr lang="en-US" dirty="0"/>
              <a:t> war,  not </a:t>
            </a:r>
            <a:r>
              <a:rPr lang="en-US" dirty="0" smtClean="0"/>
              <a:t>just Hitler’s</a:t>
            </a:r>
            <a:r>
              <a:rPr lang="en-US" dirty="0"/>
              <a:t> nationalism. </a:t>
            </a:r>
            <a:endParaRPr lang="en-US" dirty="0">
              <a:effectLst/>
            </a:endParaRPr>
          </a:p>
        </p:txBody>
      </p:sp>
    </p:spTree>
    <p:extLst>
      <p:ext uri="{BB962C8B-B14F-4D97-AF65-F5344CB8AC3E}">
        <p14:creationId xmlns:p14="http://schemas.microsoft.com/office/powerpoint/2010/main" val="31256261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Describe the events comprising evidence of  Hitler’s  aggression </a:t>
            </a:r>
          </a:p>
        </p:txBody>
      </p:sp>
      <p:sp>
        <p:nvSpPr>
          <p:cNvPr id="3" name="Content Placeholder 2"/>
          <p:cNvSpPr>
            <a:spLocks noGrp="1"/>
          </p:cNvSpPr>
          <p:nvPr>
            <p:ph idx="1"/>
          </p:nvPr>
        </p:nvSpPr>
        <p:spPr>
          <a:xfrm>
            <a:off x="457200" y="1212358"/>
            <a:ext cx="8229600" cy="5445988"/>
          </a:xfrm>
        </p:spPr>
        <p:txBody>
          <a:bodyPr>
            <a:normAutofit/>
          </a:bodyPr>
          <a:lstStyle/>
          <a:p>
            <a:r>
              <a:rPr lang="en-US" dirty="0" smtClean="0">
                <a:solidFill>
                  <a:srgbClr val="FF0000"/>
                </a:solidFill>
              </a:rPr>
              <a:t>R</a:t>
            </a:r>
            <a:r>
              <a:rPr lang="en-US" dirty="0" smtClean="0"/>
              <a:t>eally </a:t>
            </a:r>
            <a:r>
              <a:rPr lang="en-US" dirty="0" smtClean="0">
                <a:solidFill>
                  <a:srgbClr val="FF0000"/>
                </a:solidFill>
              </a:rPr>
              <a:t>S</a:t>
            </a:r>
            <a:r>
              <a:rPr lang="en-US" dirty="0" smtClean="0"/>
              <a:t>tealthy </a:t>
            </a:r>
            <a:r>
              <a:rPr lang="en-US" dirty="0" smtClean="0">
                <a:solidFill>
                  <a:srgbClr val="FF0000"/>
                </a:solidFill>
                <a:effectLst/>
              </a:rPr>
              <a:t>R</a:t>
            </a:r>
            <a:r>
              <a:rPr lang="en-US" dirty="0" smtClean="0">
                <a:effectLst/>
              </a:rPr>
              <a:t>ad </a:t>
            </a:r>
            <a:r>
              <a:rPr lang="en-US" dirty="0">
                <a:solidFill>
                  <a:srgbClr val="FF0000"/>
                </a:solidFill>
              </a:rPr>
              <a:t>A</a:t>
            </a:r>
            <a:r>
              <a:rPr lang="en-US" dirty="0" smtClean="0">
                <a:effectLst/>
              </a:rPr>
              <a:t>ttacks </a:t>
            </a:r>
            <a:r>
              <a:rPr lang="en-US" dirty="0">
                <a:solidFill>
                  <a:srgbClr val="FF0000"/>
                </a:solidFill>
              </a:rPr>
              <a:t>S</a:t>
            </a:r>
            <a:r>
              <a:rPr lang="en-US" dirty="0" smtClean="0">
                <a:effectLst/>
              </a:rPr>
              <a:t>ometimes </a:t>
            </a:r>
            <a:r>
              <a:rPr lang="en-US" dirty="0">
                <a:solidFill>
                  <a:srgbClr val="FF0000"/>
                </a:solidFill>
              </a:rPr>
              <a:t>M</a:t>
            </a:r>
            <a:r>
              <a:rPr lang="en-US" dirty="0" smtClean="0">
                <a:effectLst/>
              </a:rPr>
              <a:t>ay </a:t>
            </a:r>
            <a:r>
              <a:rPr lang="en-US" dirty="0">
                <a:solidFill>
                  <a:srgbClr val="FF0000"/>
                </a:solidFill>
              </a:rPr>
              <a:t>C</a:t>
            </a:r>
            <a:r>
              <a:rPr lang="en-US" dirty="0" smtClean="0">
                <a:effectLst/>
              </a:rPr>
              <a:t>ause </a:t>
            </a:r>
            <a:r>
              <a:rPr lang="en-US" dirty="0" smtClean="0">
                <a:solidFill>
                  <a:srgbClr val="FF0000"/>
                </a:solidFill>
              </a:rPr>
              <a:t>P</a:t>
            </a:r>
            <a:r>
              <a:rPr lang="en-US" dirty="0" smtClean="0">
                <a:effectLst/>
              </a:rPr>
              <a:t>roblems</a:t>
            </a:r>
          </a:p>
          <a:p>
            <a:r>
              <a:rPr lang="en-US" b="1" u="sng" dirty="0">
                <a:solidFill>
                  <a:srgbClr val="FF0000"/>
                </a:solidFill>
              </a:rPr>
              <a:t>R</a:t>
            </a:r>
            <a:r>
              <a:rPr lang="en-US" b="1" u="sng" dirty="0"/>
              <a:t>earmament (1935)</a:t>
            </a:r>
            <a:r>
              <a:rPr lang="en-US" b="1" dirty="0"/>
              <a:t>: </a:t>
            </a:r>
            <a:r>
              <a:rPr lang="en-US" dirty="0"/>
              <a:t>initially secret rearmament to reduce unemployment, Hitler disrupted Geneva conference, took Germany out of LON. This boosted Nazi support as people wanted Rearmament. Britain thought reasonable &amp; not good enough for war and good buffer against communism, thought TOV unfair so did nothing </a:t>
            </a:r>
          </a:p>
        </p:txBody>
      </p:sp>
    </p:spTree>
    <p:extLst>
      <p:ext uri="{BB962C8B-B14F-4D97-AF65-F5344CB8AC3E}">
        <p14:creationId xmlns:p14="http://schemas.microsoft.com/office/powerpoint/2010/main" val="16982475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Describe the events comprising evidence of  Hitler’s  aggression </a:t>
            </a:r>
          </a:p>
        </p:txBody>
      </p:sp>
      <p:sp>
        <p:nvSpPr>
          <p:cNvPr id="3" name="Content Placeholder 2"/>
          <p:cNvSpPr>
            <a:spLocks noGrp="1"/>
          </p:cNvSpPr>
          <p:nvPr>
            <p:ph idx="1"/>
          </p:nvPr>
        </p:nvSpPr>
        <p:spPr>
          <a:xfrm>
            <a:off x="194037" y="1212358"/>
            <a:ext cx="8492763" cy="5445988"/>
          </a:xfrm>
        </p:spPr>
        <p:txBody>
          <a:bodyPr>
            <a:normAutofit fontScale="85000" lnSpcReduction="10000"/>
          </a:bodyPr>
          <a:lstStyle/>
          <a:p>
            <a:r>
              <a:rPr lang="en-US" dirty="0" smtClean="0">
                <a:solidFill>
                  <a:srgbClr val="FF0000"/>
                </a:solidFill>
              </a:rPr>
              <a:t>R</a:t>
            </a:r>
            <a:r>
              <a:rPr lang="en-US" dirty="0" smtClean="0"/>
              <a:t>eally </a:t>
            </a:r>
            <a:r>
              <a:rPr lang="en-US" dirty="0" smtClean="0">
                <a:solidFill>
                  <a:srgbClr val="FF0000"/>
                </a:solidFill>
              </a:rPr>
              <a:t>S</a:t>
            </a:r>
            <a:r>
              <a:rPr lang="en-US" dirty="0" smtClean="0"/>
              <a:t>tealthy </a:t>
            </a:r>
            <a:r>
              <a:rPr lang="en-US" dirty="0" smtClean="0">
                <a:solidFill>
                  <a:srgbClr val="FF0000"/>
                </a:solidFill>
                <a:effectLst/>
              </a:rPr>
              <a:t>R</a:t>
            </a:r>
            <a:r>
              <a:rPr lang="en-US" dirty="0" smtClean="0">
                <a:effectLst/>
              </a:rPr>
              <a:t>ad </a:t>
            </a:r>
            <a:r>
              <a:rPr lang="en-US" dirty="0">
                <a:solidFill>
                  <a:srgbClr val="FF0000"/>
                </a:solidFill>
              </a:rPr>
              <a:t>A</a:t>
            </a:r>
            <a:r>
              <a:rPr lang="en-US" dirty="0" smtClean="0">
                <a:effectLst/>
              </a:rPr>
              <a:t>ttacks </a:t>
            </a:r>
            <a:r>
              <a:rPr lang="en-US" dirty="0">
                <a:solidFill>
                  <a:srgbClr val="FF0000"/>
                </a:solidFill>
              </a:rPr>
              <a:t>S</a:t>
            </a:r>
            <a:r>
              <a:rPr lang="en-US" dirty="0" smtClean="0">
                <a:effectLst/>
              </a:rPr>
              <a:t>ometimes </a:t>
            </a:r>
            <a:r>
              <a:rPr lang="en-US" dirty="0">
                <a:solidFill>
                  <a:srgbClr val="FF0000"/>
                </a:solidFill>
              </a:rPr>
              <a:t>M</a:t>
            </a:r>
            <a:r>
              <a:rPr lang="en-US" dirty="0" smtClean="0">
                <a:effectLst/>
              </a:rPr>
              <a:t>ay </a:t>
            </a:r>
            <a:r>
              <a:rPr lang="en-US" dirty="0">
                <a:solidFill>
                  <a:srgbClr val="FF0000"/>
                </a:solidFill>
              </a:rPr>
              <a:t>C</a:t>
            </a:r>
            <a:r>
              <a:rPr lang="en-US" dirty="0" smtClean="0">
                <a:effectLst/>
              </a:rPr>
              <a:t>ause </a:t>
            </a:r>
            <a:r>
              <a:rPr lang="en-US" dirty="0" smtClean="0">
                <a:solidFill>
                  <a:srgbClr val="FF0000"/>
                </a:solidFill>
              </a:rPr>
              <a:t>P</a:t>
            </a:r>
            <a:r>
              <a:rPr lang="en-US" dirty="0" smtClean="0">
                <a:effectLst/>
              </a:rPr>
              <a:t>roblems</a:t>
            </a:r>
          </a:p>
          <a:p>
            <a:r>
              <a:rPr lang="en-US" b="1" u="sng" dirty="0">
                <a:solidFill>
                  <a:srgbClr val="FF0000"/>
                </a:solidFill>
              </a:rPr>
              <a:t>S</a:t>
            </a:r>
            <a:r>
              <a:rPr lang="en-US" b="1" u="sng" dirty="0"/>
              <a:t>aar plebiscite (1935)</a:t>
            </a:r>
            <a:r>
              <a:rPr lang="en-US" b="1" dirty="0"/>
              <a:t>: </a:t>
            </a:r>
            <a:r>
              <a:rPr lang="en-US" dirty="0"/>
              <a:t>90% wanted to return to German rule = good morale </a:t>
            </a:r>
            <a:r>
              <a:rPr lang="en-US" dirty="0" smtClean="0"/>
              <a:t>booster</a:t>
            </a:r>
          </a:p>
          <a:p>
            <a:r>
              <a:rPr lang="en-US" b="1" u="sng" dirty="0">
                <a:solidFill>
                  <a:srgbClr val="FF0000"/>
                </a:solidFill>
              </a:rPr>
              <a:t>R</a:t>
            </a:r>
            <a:r>
              <a:rPr lang="en-US" b="1" u="sng" dirty="0"/>
              <a:t>hineland (1936): </a:t>
            </a:r>
            <a:r>
              <a:rPr lang="en-US" dirty="0"/>
              <a:t>30,000 German troops reoccupied the Rhineland strip. British public perceived it as reasonable to want to defend backyard. Violation of TOV &amp; Locarno, very  big  risk  as  if  failed  Hitler  would’ve  lose  support  of   army, humiliating, negative propaganda and would be forced to withdraw. Hitler chose carefully even though they were outnumbered and lacked essential equipment &amp; air support. Triggered by: USSR-France mutual support treaty  (1935),  Hitler  claimed  ‘encirclement  threat’ </a:t>
            </a:r>
          </a:p>
        </p:txBody>
      </p:sp>
    </p:spTree>
    <p:extLst>
      <p:ext uri="{BB962C8B-B14F-4D97-AF65-F5344CB8AC3E}">
        <p14:creationId xmlns:p14="http://schemas.microsoft.com/office/powerpoint/2010/main" val="23616844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Describe the events comprising evidence of  Hitler’s  aggression </a:t>
            </a:r>
          </a:p>
        </p:txBody>
      </p:sp>
      <p:sp>
        <p:nvSpPr>
          <p:cNvPr id="3" name="Content Placeholder 2"/>
          <p:cNvSpPr>
            <a:spLocks noGrp="1"/>
          </p:cNvSpPr>
          <p:nvPr>
            <p:ph idx="1"/>
          </p:nvPr>
        </p:nvSpPr>
        <p:spPr>
          <a:xfrm>
            <a:off x="194037" y="1212358"/>
            <a:ext cx="8492763" cy="5445988"/>
          </a:xfrm>
        </p:spPr>
        <p:txBody>
          <a:bodyPr>
            <a:normAutofit fontScale="92500"/>
          </a:bodyPr>
          <a:lstStyle/>
          <a:p>
            <a:r>
              <a:rPr lang="en-US" dirty="0" smtClean="0">
                <a:solidFill>
                  <a:srgbClr val="FF0000"/>
                </a:solidFill>
              </a:rPr>
              <a:t>R</a:t>
            </a:r>
            <a:r>
              <a:rPr lang="en-US" dirty="0" smtClean="0"/>
              <a:t>eally </a:t>
            </a:r>
            <a:r>
              <a:rPr lang="en-US" dirty="0" smtClean="0">
                <a:solidFill>
                  <a:srgbClr val="FF0000"/>
                </a:solidFill>
              </a:rPr>
              <a:t>S</a:t>
            </a:r>
            <a:r>
              <a:rPr lang="en-US" dirty="0" smtClean="0"/>
              <a:t>tealthy </a:t>
            </a:r>
            <a:r>
              <a:rPr lang="en-US" dirty="0" smtClean="0">
                <a:solidFill>
                  <a:srgbClr val="FF0000"/>
                </a:solidFill>
                <a:effectLst/>
              </a:rPr>
              <a:t>R</a:t>
            </a:r>
            <a:r>
              <a:rPr lang="en-US" dirty="0" smtClean="0">
                <a:effectLst/>
              </a:rPr>
              <a:t>ad </a:t>
            </a:r>
            <a:r>
              <a:rPr lang="en-US" dirty="0">
                <a:solidFill>
                  <a:srgbClr val="FF0000"/>
                </a:solidFill>
              </a:rPr>
              <a:t>A</a:t>
            </a:r>
            <a:r>
              <a:rPr lang="en-US" dirty="0" smtClean="0">
                <a:effectLst/>
              </a:rPr>
              <a:t>ttacks </a:t>
            </a:r>
            <a:r>
              <a:rPr lang="en-US" dirty="0">
                <a:solidFill>
                  <a:srgbClr val="FF0000"/>
                </a:solidFill>
              </a:rPr>
              <a:t>S</a:t>
            </a:r>
            <a:r>
              <a:rPr lang="en-US" dirty="0" smtClean="0">
                <a:effectLst/>
              </a:rPr>
              <a:t>ometimes </a:t>
            </a:r>
            <a:r>
              <a:rPr lang="en-US" dirty="0">
                <a:solidFill>
                  <a:srgbClr val="FF0000"/>
                </a:solidFill>
              </a:rPr>
              <a:t>M</a:t>
            </a:r>
            <a:r>
              <a:rPr lang="en-US" dirty="0" smtClean="0">
                <a:effectLst/>
              </a:rPr>
              <a:t>ay </a:t>
            </a:r>
            <a:r>
              <a:rPr lang="en-US" dirty="0">
                <a:solidFill>
                  <a:srgbClr val="FF0000"/>
                </a:solidFill>
              </a:rPr>
              <a:t>C</a:t>
            </a:r>
            <a:r>
              <a:rPr lang="en-US" dirty="0" smtClean="0">
                <a:effectLst/>
              </a:rPr>
              <a:t>ause </a:t>
            </a:r>
            <a:r>
              <a:rPr lang="en-US" dirty="0" smtClean="0">
                <a:solidFill>
                  <a:srgbClr val="FF0000"/>
                </a:solidFill>
              </a:rPr>
              <a:t>P</a:t>
            </a:r>
            <a:r>
              <a:rPr lang="en-US" dirty="0" smtClean="0">
                <a:effectLst/>
              </a:rPr>
              <a:t>roblems</a:t>
            </a:r>
          </a:p>
          <a:p>
            <a:r>
              <a:rPr lang="en-US" b="1" u="sng" dirty="0">
                <a:solidFill>
                  <a:srgbClr val="FF0000"/>
                </a:solidFill>
              </a:rPr>
              <a:t>A</a:t>
            </a:r>
            <a:r>
              <a:rPr lang="en-US" b="1" u="sng" dirty="0"/>
              <a:t>nschluss (1938): </a:t>
            </a:r>
            <a:r>
              <a:rPr lang="en-US" dirty="0"/>
              <a:t>Nazis demonstrated, some Austrians wanted union, riots in Austria, Hitler persuaded Australian Chancellor Schuschnigg that Anschluss only way to solve crisis was union, on being refused help from Britain and France he called referendum. This was an Election of intimidation,  in  March  1938  Hitler’s  troops   walked in without military interference. Britain felt it was right, Lord Halifax assured Hitler </a:t>
            </a:r>
          </a:p>
        </p:txBody>
      </p:sp>
    </p:spTree>
    <p:extLst>
      <p:ext uri="{BB962C8B-B14F-4D97-AF65-F5344CB8AC3E}">
        <p14:creationId xmlns:p14="http://schemas.microsoft.com/office/powerpoint/2010/main" val="425086418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Describe the events comprising evidence of  Hitler’s  aggression </a:t>
            </a:r>
          </a:p>
        </p:txBody>
      </p:sp>
      <p:sp>
        <p:nvSpPr>
          <p:cNvPr id="3" name="Content Placeholder 2"/>
          <p:cNvSpPr>
            <a:spLocks noGrp="1"/>
          </p:cNvSpPr>
          <p:nvPr>
            <p:ph idx="1"/>
          </p:nvPr>
        </p:nvSpPr>
        <p:spPr>
          <a:xfrm>
            <a:off x="194037" y="1212358"/>
            <a:ext cx="8492763" cy="5445988"/>
          </a:xfrm>
        </p:spPr>
        <p:txBody>
          <a:bodyPr>
            <a:normAutofit/>
          </a:bodyPr>
          <a:lstStyle/>
          <a:p>
            <a:r>
              <a:rPr lang="en-US" dirty="0" smtClean="0">
                <a:solidFill>
                  <a:srgbClr val="FF0000"/>
                </a:solidFill>
              </a:rPr>
              <a:t>R</a:t>
            </a:r>
            <a:r>
              <a:rPr lang="en-US" dirty="0" smtClean="0"/>
              <a:t>eally </a:t>
            </a:r>
            <a:r>
              <a:rPr lang="en-US" dirty="0" smtClean="0">
                <a:solidFill>
                  <a:srgbClr val="FF0000"/>
                </a:solidFill>
              </a:rPr>
              <a:t>S</a:t>
            </a:r>
            <a:r>
              <a:rPr lang="en-US" dirty="0" smtClean="0"/>
              <a:t>tealthy </a:t>
            </a:r>
            <a:r>
              <a:rPr lang="en-US" dirty="0" smtClean="0">
                <a:solidFill>
                  <a:srgbClr val="FF0000"/>
                </a:solidFill>
                <a:effectLst/>
              </a:rPr>
              <a:t>R</a:t>
            </a:r>
            <a:r>
              <a:rPr lang="en-US" dirty="0" smtClean="0">
                <a:effectLst/>
              </a:rPr>
              <a:t>ad </a:t>
            </a:r>
            <a:r>
              <a:rPr lang="en-US" dirty="0">
                <a:solidFill>
                  <a:srgbClr val="FF0000"/>
                </a:solidFill>
              </a:rPr>
              <a:t>A</a:t>
            </a:r>
            <a:r>
              <a:rPr lang="en-US" dirty="0" smtClean="0">
                <a:effectLst/>
              </a:rPr>
              <a:t>ttacks </a:t>
            </a:r>
            <a:r>
              <a:rPr lang="en-US" dirty="0">
                <a:solidFill>
                  <a:srgbClr val="FF0000"/>
                </a:solidFill>
              </a:rPr>
              <a:t>S</a:t>
            </a:r>
            <a:r>
              <a:rPr lang="en-US" dirty="0" smtClean="0">
                <a:effectLst/>
              </a:rPr>
              <a:t>ometimes </a:t>
            </a:r>
            <a:r>
              <a:rPr lang="en-US" dirty="0">
                <a:solidFill>
                  <a:srgbClr val="FF0000"/>
                </a:solidFill>
              </a:rPr>
              <a:t>M</a:t>
            </a:r>
            <a:r>
              <a:rPr lang="en-US" dirty="0" smtClean="0">
                <a:effectLst/>
              </a:rPr>
              <a:t>ay </a:t>
            </a:r>
            <a:r>
              <a:rPr lang="en-US" dirty="0">
                <a:solidFill>
                  <a:srgbClr val="FF0000"/>
                </a:solidFill>
              </a:rPr>
              <a:t>C</a:t>
            </a:r>
            <a:r>
              <a:rPr lang="en-US" dirty="0" smtClean="0">
                <a:effectLst/>
              </a:rPr>
              <a:t>ause </a:t>
            </a:r>
            <a:r>
              <a:rPr lang="en-US" dirty="0" smtClean="0">
                <a:solidFill>
                  <a:srgbClr val="FF0000"/>
                </a:solidFill>
              </a:rPr>
              <a:t>P</a:t>
            </a:r>
            <a:r>
              <a:rPr lang="en-US" dirty="0" smtClean="0">
                <a:effectLst/>
              </a:rPr>
              <a:t>roblems</a:t>
            </a:r>
          </a:p>
          <a:p>
            <a:r>
              <a:rPr lang="en-US" b="1" u="sng" dirty="0">
                <a:solidFill>
                  <a:srgbClr val="FF0000"/>
                </a:solidFill>
              </a:rPr>
              <a:t>S</a:t>
            </a:r>
            <a:r>
              <a:rPr lang="en-US" b="1" u="sng" dirty="0"/>
              <a:t>panish Civil War: </a:t>
            </a:r>
            <a:r>
              <a:rPr lang="en-US" dirty="0"/>
              <a:t>Hitler &amp; Mussolini supported </a:t>
            </a:r>
            <a:r>
              <a:rPr lang="en-US" dirty="0" smtClean="0"/>
              <a:t>General Franco’s right</a:t>
            </a:r>
            <a:r>
              <a:rPr lang="en-US" dirty="0"/>
              <a:t> </a:t>
            </a:r>
            <a:r>
              <a:rPr lang="en-US" dirty="0" smtClean="0"/>
              <a:t>wing</a:t>
            </a:r>
            <a:r>
              <a:rPr lang="en-US" dirty="0"/>
              <a:t> extremist  rebels  </a:t>
            </a:r>
            <a:r>
              <a:rPr lang="en-US" dirty="0" smtClean="0"/>
              <a:t>against communist </a:t>
            </a:r>
            <a:r>
              <a:rPr lang="en-US" dirty="0"/>
              <a:t>supporter of the Republican government. LON helpless. Condor </a:t>
            </a:r>
            <a:r>
              <a:rPr lang="en-US" dirty="0" smtClean="0"/>
              <a:t>legion bombed </a:t>
            </a:r>
            <a:r>
              <a:rPr lang="en-US" dirty="0"/>
              <a:t>Guernica. (Nationalist victory). Dress rehearsal/testing ground for WW2. </a:t>
            </a:r>
          </a:p>
        </p:txBody>
      </p:sp>
    </p:spTree>
    <p:extLst>
      <p:ext uri="{BB962C8B-B14F-4D97-AF65-F5344CB8AC3E}">
        <p14:creationId xmlns:p14="http://schemas.microsoft.com/office/powerpoint/2010/main" val="8599779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Describe the events comprising evidence of  Hitler’s  aggression </a:t>
            </a:r>
          </a:p>
        </p:txBody>
      </p:sp>
      <p:sp>
        <p:nvSpPr>
          <p:cNvPr id="3" name="Content Placeholder 2"/>
          <p:cNvSpPr>
            <a:spLocks noGrp="1"/>
          </p:cNvSpPr>
          <p:nvPr>
            <p:ph idx="1"/>
          </p:nvPr>
        </p:nvSpPr>
        <p:spPr>
          <a:xfrm>
            <a:off x="194037" y="1212358"/>
            <a:ext cx="8492763" cy="5445988"/>
          </a:xfrm>
        </p:spPr>
        <p:txBody>
          <a:bodyPr>
            <a:normAutofit fontScale="85000" lnSpcReduction="20000"/>
          </a:bodyPr>
          <a:lstStyle/>
          <a:p>
            <a:r>
              <a:rPr lang="en-US" dirty="0" smtClean="0">
                <a:solidFill>
                  <a:srgbClr val="FF0000"/>
                </a:solidFill>
              </a:rPr>
              <a:t>R</a:t>
            </a:r>
            <a:r>
              <a:rPr lang="en-US" dirty="0" smtClean="0"/>
              <a:t>eally </a:t>
            </a:r>
            <a:r>
              <a:rPr lang="en-US" dirty="0" smtClean="0">
                <a:solidFill>
                  <a:srgbClr val="FF0000"/>
                </a:solidFill>
              </a:rPr>
              <a:t>S</a:t>
            </a:r>
            <a:r>
              <a:rPr lang="en-US" dirty="0" smtClean="0"/>
              <a:t>tealthy </a:t>
            </a:r>
            <a:r>
              <a:rPr lang="en-US" dirty="0" smtClean="0">
                <a:solidFill>
                  <a:srgbClr val="FF0000"/>
                </a:solidFill>
                <a:effectLst/>
              </a:rPr>
              <a:t>R</a:t>
            </a:r>
            <a:r>
              <a:rPr lang="en-US" dirty="0" smtClean="0">
                <a:effectLst/>
              </a:rPr>
              <a:t>ad </a:t>
            </a:r>
            <a:r>
              <a:rPr lang="en-US" dirty="0">
                <a:solidFill>
                  <a:srgbClr val="FF0000"/>
                </a:solidFill>
              </a:rPr>
              <a:t>A</a:t>
            </a:r>
            <a:r>
              <a:rPr lang="en-US" dirty="0" smtClean="0">
                <a:effectLst/>
              </a:rPr>
              <a:t>ttacks </a:t>
            </a:r>
            <a:r>
              <a:rPr lang="en-US" dirty="0">
                <a:solidFill>
                  <a:srgbClr val="FF0000"/>
                </a:solidFill>
              </a:rPr>
              <a:t>S</a:t>
            </a:r>
            <a:r>
              <a:rPr lang="en-US" dirty="0" smtClean="0">
                <a:effectLst/>
              </a:rPr>
              <a:t>ometimes </a:t>
            </a:r>
            <a:r>
              <a:rPr lang="en-US" dirty="0">
                <a:solidFill>
                  <a:srgbClr val="FF0000"/>
                </a:solidFill>
              </a:rPr>
              <a:t>M</a:t>
            </a:r>
            <a:r>
              <a:rPr lang="en-US" dirty="0" smtClean="0">
                <a:effectLst/>
              </a:rPr>
              <a:t>ay </a:t>
            </a:r>
            <a:r>
              <a:rPr lang="en-US" dirty="0">
                <a:solidFill>
                  <a:srgbClr val="FF0000"/>
                </a:solidFill>
              </a:rPr>
              <a:t>C</a:t>
            </a:r>
            <a:r>
              <a:rPr lang="en-US" dirty="0" smtClean="0">
                <a:effectLst/>
              </a:rPr>
              <a:t>ause </a:t>
            </a:r>
            <a:r>
              <a:rPr lang="en-US" dirty="0" smtClean="0">
                <a:solidFill>
                  <a:srgbClr val="FF0000"/>
                </a:solidFill>
              </a:rPr>
              <a:t>P</a:t>
            </a:r>
            <a:r>
              <a:rPr lang="en-US" dirty="0" smtClean="0">
                <a:effectLst/>
              </a:rPr>
              <a:t>roblems</a:t>
            </a:r>
          </a:p>
          <a:p>
            <a:r>
              <a:rPr lang="en-US" b="1" u="sng" dirty="0">
                <a:solidFill>
                  <a:srgbClr val="FF0000"/>
                </a:solidFill>
              </a:rPr>
              <a:t>M</a:t>
            </a:r>
            <a:r>
              <a:rPr lang="en-US" b="1" u="sng" dirty="0"/>
              <a:t>unich Pact (1938): </a:t>
            </a:r>
            <a:r>
              <a:rPr lang="en-US" dirty="0"/>
              <a:t>Czechoslovakia (</a:t>
            </a:r>
            <a:r>
              <a:rPr lang="en-US" dirty="0" err="1"/>
              <a:t>pg</a:t>
            </a:r>
            <a:r>
              <a:rPr lang="en-US" dirty="0"/>
              <a:t> 267) Triumph? Averted war, gain time, people learnt to not trust Hitler (Opinion poll Oct 1938- 93% did not believe his claim of have no more territorial ambition in Europe) or Sell out? Public relief overstated-not really peace just preparation period, appeasement failed, Allies lost important ally. Trigger: claim that Czech government mistreating Germans  in  Sudetenland,  wanted  to  ’rescue’  them  by  1st   Oct. Britain sees demands as unreasonable and </a:t>
            </a:r>
            <a:r>
              <a:rPr lang="en-US" dirty="0" smtClean="0"/>
              <a:t>mobilizes </a:t>
            </a:r>
            <a:r>
              <a:rPr lang="en-US" dirty="0"/>
              <a:t>army, war imminent. Resolved with Munich pact &amp; joint declaration (peace for our time) on 29th September 1938. Czechs and USSR not consulted about conceding Sudetenland to Germany. </a:t>
            </a:r>
          </a:p>
        </p:txBody>
      </p:sp>
    </p:spTree>
    <p:extLst>
      <p:ext uri="{BB962C8B-B14F-4D97-AF65-F5344CB8AC3E}">
        <p14:creationId xmlns:p14="http://schemas.microsoft.com/office/powerpoint/2010/main" val="248597428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Describe the events comprising evidence of  Hitler’s  aggression </a:t>
            </a:r>
          </a:p>
        </p:txBody>
      </p:sp>
      <p:sp>
        <p:nvSpPr>
          <p:cNvPr id="3" name="Content Placeholder 2"/>
          <p:cNvSpPr>
            <a:spLocks noGrp="1"/>
          </p:cNvSpPr>
          <p:nvPr>
            <p:ph idx="1"/>
          </p:nvPr>
        </p:nvSpPr>
        <p:spPr>
          <a:xfrm>
            <a:off x="194037" y="1212358"/>
            <a:ext cx="8492763" cy="5445988"/>
          </a:xfrm>
        </p:spPr>
        <p:txBody>
          <a:bodyPr>
            <a:normAutofit/>
          </a:bodyPr>
          <a:lstStyle/>
          <a:p>
            <a:r>
              <a:rPr lang="en-US" dirty="0" smtClean="0">
                <a:solidFill>
                  <a:srgbClr val="FF0000"/>
                </a:solidFill>
              </a:rPr>
              <a:t>R</a:t>
            </a:r>
            <a:r>
              <a:rPr lang="en-US" dirty="0" smtClean="0"/>
              <a:t>eally </a:t>
            </a:r>
            <a:r>
              <a:rPr lang="en-US" dirty="0" smtClean="0">
                <a:solidFill>
                  <a:srgbClr val="FF0000"/>
                </a:solidFill>
              </a:rPr>
              <a:t>S</a:t>
            </a:r>
            <a:r>
              <a:rPr lang="en-US" dirty="0" smtClean="0"/>
              <a:t>tealthy </a:t>
            </a:r>
            <a:r>
              <a:rPr lang="en-US" dirty="0" smtClean="0">
                <a:solidFill>
                  <a:srgbClr val="FF0000"/>
                </a:solidFill>
                <a:effectLst/>
              </a:rPr>
              <a:t>R</a:t>
            </a:r>
            <a:r>
              <a:rPr lang="en-US" dirty="0" smtClean="0">
                <a:effectLst/>
              </a:rPr>
              <a:t>ad </a:t>
            </a:r>
            <a:r>
              <a:rPr lang="en-US" dirty="0">
                <a:solidFill>
                  <a:srgbClr val="FF0000"/>
                </a:solidFill>
              </a:rPr>
              <a:t>A</a:t>
            </a:r>
            <a:r>
              <a:rPr lang="en-US" dirty="0" smtClean="0">
                <a:effectLst/>
              </a:rPr>
              <a:t>ttacks </a:t>
            </a:r>
            <a:r>
              <a:rPr lang="en-US" dirty="0">
                <a:solidFill>
                  <a:srgbClr val="FF0000"/>
                </a:solidFill>
              </a:rPr>
              <a:t>S</a:t>
            </a:r>
            <a:r>
              <a:rPr lang="en-US" dirty="0" smtClean="0">
                <a:effectLst/>
              </a:rPr>
              <a:t>ometimes </a:t>
            </a:r>
            <a:r>
              <a:rPr lang="en-US" dirty="0">
                <a:solidFill>
                  <a:srgbClr val="FF0000"/>
                </a:solidFill>
              </a:rPr>
              <a:t>M</a:t>
            </a:r>
            <a:r>
              <a:rPr lang="en-US" dirty="0" smtClean="0">
                <a:effectLst/>
              </a:rPr>
              <a:t>ay </a:t>
            </a:r>
            <a:r>
              <a:rPr lang="en-US" dirty="0">
                <a:solidFill>
                  <a:srgbClr val="FF0000"/>
                </a:solidFill>
              </a:rPr>
              <a:t>C</a:t>
            </a:r>
            <a:r>
              <a:rPr lang="en-US" dirty="0" smtClean="0">
                <a:effectLst/>
              </a:rPr>
              <a:t>ause </a:t>
            </a:r>
            <a:r>
              <a:rPr lang="en-US" dirty="0" smtClean="0">
                <a:solidFill>
                  <a:srgbClr val="FF0000"/>
                </a:solidFill>
              </a:rPr>
              <a:t>P</a:t>
            </a:r>
            <a:r>
              <a:rPr lang="en-US" dirty="0" smtClean="0">
                <a:effectLst/>
              </a:rPr>
              <a:t>roblems</a:t>
            </a:r>
          </a:p>
          <a:p>
            <a:r>
              <a:rPr lang="en-US" b="1" u="sng" dirty="0">
                <a:solidFill>
                  <a:srgbClr val="FF0000"/>
                </a:solidFill>
              </a:rPr>
              <a:t>C</a:t>
            </a:r>
            <a:r>
              <a:rPr lang="en-US" b="1" u="sng" dirty="0"/>
              <a:t>zechoslovakia: </a:t>
            </a:r>
            <a:r>
              <a:rPr lang="en-US" dirty="0"/>
              <a:t>15 March 1939, invaded with no resistance from Britain or France. </a:t>
            </a:r>
          </a:p>
          <a:p>
            <a:r>
              <a:rPr lang="en-US" b="1" u="sng" dirty="0" smtClean="0">
                <a:solidFill>
                  <a:srgbClr val="FF0000"/>
                </a:solidFill>
              </a:rPr>
              <a:t>P</a:t>
            </a:r>
            <a:r>
              <a:rPr lang="en-US" b="1" u="sng" dirty="0" smtClean="0"/>
              <a:t>oland </a:t>
            </a:r>
            <a:r>
              <a:rPr lang="en-US" b="1" u="sng" dirty="0"/>
              <a:t>invasion: </a:t>
            </a:r>
            <a:r>
              <a:rPr lang="en-US" dirty="0"/>
              <a:t>1st September 1939 </a:t>
            </a:r>
          </a:p>
        </p:txBody>
      </p:sp>
    </p:spTree>
    <p:extLst>
      <p:ext uri="{BB962C8B-B14F-4D97-AF65-F5344CB8AC3E}">
        <p14:creationId xmlns:p14="http://schemas.microsoft.com/office/powerpoint/2010/main" val="7140152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Was the policy of appeasement justified? </a:t>
            </a:r>
          </a:p>
        </p:txBody>
      </p:sp>
      <p:sp>
        <p:nvSpPr>
          <p:cNvPr id="3" name="Content Placeholder 2"/>
          <p:cNvSpPr>
            <a:spLocks noGrp="1"/>
          </p:cNvSpPr>
          <p:nvPr>
            <p:ph idx="1"/>
          </p:nvPr>
        </p:nvSpPr>
        <p:spPr>
          <a:xfrm>
            <a:off x="194037" y="1212358"/>
            <a:ext cx="8492763" cy="5445988"/>
          </a:xfrm>
        </p:spPr>
        <p:txBody>
          <a:bodyPr>
            <a:normAutofit/>
          </a:bodyPr>
          <a:lstStyle/>
          <a:p>
            <a:r>
              <a:rPr lang="en-US" b="1" u="sng" dirty="0" smtClean="0">
                <a:solidFill>
                  <a:srgbClr val="00FF00"/>
                </a:solidFill>
              </a:rPr>
              <a:t>Yes</a:t>
            </a:r>
            <a:r>
              <a:rPr lang="en-US" b="1" u="sng" dirty="0">
                <a:solidFill>
                  <a:srgbClr val="00FF00"/>
                </a:solidFill>
              </a:rPr>
              <a:t>: </a:t>
            </a:r>
            <a:r>
              <a:rPr lang="en-US" dirty="0"/>
              <a:t>major domestic problems: high unemployment and </a:t>
            </a:r>
            <a:r>
              <a:rPr lang="en-US" dirty="0" smtClean="0"/>
              <a:t>large </a:t>
            </a:r>
            <a:r>
              <a:rPr lang="en-US" dirty="0"/>
              <a:t>debts, militarily and economically weak &amp; needed to buy time, LON failed ∴ appeasement only feasible option,  saw  </a:t>
            </a:r>
            <a:r>
              <a:rPr lang="en-US" dirty="0" smtClean="0"/>
              <a:t>Hitler’s</a:t>
            </a:r>
            <a:r>
              <a:rPr lang="en-US" dirty="0"/>
              <a:t> demands </a:t>
            </a:r>
            <a:r>
              <a:rPr lang="en-US" dirty="0" smtClean="0"/>
              <a:t>as reasonable</a:t>
            </a:r>
            <a:r>
              <a:rPr lang="en-US" dirty="0"/>
              <a:t>, </a:t>
            </a:r>
            <a:r>
              <a:rPr lang="en-US" dirty="0" smtClean="0"/>
              <a:t>no support for </a:t>
            </a:r>
            <a:r>
              <a:rPr lang="en-US" dirty="0"/>
              <a:t>a war within commonwealth &amp; US and memories of </a:t>
            </a:r>
            <a:r>
              <a:rPr lang="en-US" dirty="0" smtClean="0"/>
              <a:t>war still strong Hitler </a:t>
            </a:r>
            <a:r>
              <a:rPr lang="en-US" dirty="0"/>
              <a:t> ‘</a:t>
            </a:r>
            <a:r>
              <a:rPr lang="en-US" dirty="0" smtClean="0"/>
              <a:t>standing up to </a:t>
            </a:r>
            <a:r>
              <a:rPr lang="en-US" dirty="0"/>
              <a:t>communism’ </a:t>
            </a:r>
          </a:p>
        </p:txBody>
      </p:sp>
    </p:spTree>
    <p:extLst>
      <p:ext uri="{BB962C8B-B14F-4D97-AF65-F5344CB8AC3E}">
        <p14:creationId xmlns:p14="http://schemas.microsoft.com/office/powerpoint/2010/main" val="35869894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Revision Tips</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pPr marL="514350" indent="-514350">
              <a:buFont typeface="+mj-lt"/>
              <a:buAutoNum type="arabicParenR"/>
            </a:pPr>
            <a:r>
              <a:rPr lang="en-US" dirty="0" smtClean="0"/>
              <a:t>Make sure you understand why Japan, Italy, and Germany were dissatisfied with the Paris Peace Settlement.</a:t>
            </a:r>
          </a:p>
          <a:p>
            <a:pPr marL="514350" indent="-514350">
              <a:buFont typeface="+mj-lt"/>
              <a:buAutoNum type="arabicParenR"/>
            </a:pPr>
            <a:r>
              <a:rPr lang="en-US" dirty="0" smtClean="0"/>
              <a:t>You need to be familiar with the failures of the League of Nations over Manchuria and Abyssinia, and understand why the collapse of collective security left Britain and France dangerously exposed to the ambitions of Japan, Italy, and Germany.</a:t>
            </a:r>
            <a:endParaRPr lang="en-US" dirty="0"/>
          </a:p>
        </p:txBody>
      </p:sp>
    </p:spTree>
    <p:extLst>
      <p:ext uri="{BB962C8B-B14F-4D97-AF65-F5344CB8AC3E}">
        <p14:creationId xmlns:p14="http://schemas.microsoft.com/office/powerpoint/2010/main" val="262486544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Was the policy of appeasement justified? </a:t>
            </a:r>
          </a:p>
        </p:txBody>
      </p:sp>
      <p:sp>
        <p:nvSpPr>
          <p:cNvPr id="3" name="Content Placeholder 2"/>
          <p:cNvSpPr>
            <a:spLocks noGrp="1"/>
          </p:cNvSpPr>
          <p:nvPr>
            <p:ph idx="1"/>
          </p:nvPr>
        </p:nvSpPr>
        <p:spPr>
          <a:xfrm>
            <a:off x="194037" y="1212358"/>
            <a:ext cx="8492763" cy="5445988"/>
          </a:xfrm>
        </p:spPr>
        <p:txBody>
          <a:bodyPr>
            <a:normAutofit/>
          </a:bodyPr>
          <a:lstStyle/>
          <a:p>
            <a:r>
              <a:rPr lang="en-US" b="1" dirty="0">
                <a:solidFill>
                  <a:srgbClr val="00FF00"/>
                </a:solidFill>
              </a:rPr>
              <a:t>No: </a:t>
            </a:r>
            <a:r>
              <a:rPr lang="en-US" dirty="0" smtClean="0"/>
              <a:t>encouraged Hitler’s aggression mistook </a:t>
            </a:r>
            <a:r>
              <a:rPr lang="en-US" dirty="0"/>
              <a:t> </a:t>
            </a:r>
            <a:r>
              <a:rPr lang="en-US" dirty="0" smtClean="0"/>
              <a:t>Hitler</a:t>
            </a:r>
            <a:r>
              <a:rPr lang="en-US" dirty="0"/>
              <a:t> </a:t>
            </a:r>
            <a:r>
              <a:rPr lang="en-US" dirty="0" smtClean="0"/>
              <a:t>for sane </a:t>
            </a:r>
            <a:r>
              <a:rPr lang="en-US" dirty="0"/>
              <a:t>politician and trusted Hitler too much, allowed Germany to grow strong and it alienated the USSR, leading to Nazi-Soviet pact that made the war more likely, </a:t>
            </a:r>
            <a:r>
              <a:rPr lang="en-US" dirty="0" smtClean="0"/>
              <a:t>lost Czechoslovakia </a:t>
            </a:r>
            <a:r>
              <a:rPr lang="en-US" dirty="0"/>
              <a:t>as important ally. </a:t>
            </a:r>
          </a:p>
        </p:txBody>
      </p:sp>
    </p:spTree>
    <p:extLst>
      <p:ext uri="{BB962C8B-B14F-4D97-AF65-F5344CB8AC3E}">
        <p14:creationId xmlns:p14="http://schemas.microsoft.com/office/powerpoint/2010/main" val="151731848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Why did Britain and France declare war on Germany in September 1939? </a:t>
            </a:r>
          </a:p>
        </p:txBody>
      </p:sp>
      <p:sp>
        <p:nvSpPr>
          <p:cNvPr id="3" name="Content Placeholder 2"/>
          <p:cNvSpPr>
            <a:spLocks noGrp="1"/>
          </p:cNvSpPr>
          <p:nvPr>
            <p:ph idx="1"/>
          </p:nvPr>
        </p:nvSpPr>
        <p:spPr>
          <a:xfrm>
            <a:off x="194037" y="1212358"/>
            <a:ext cx="8492763" cy="5445988"/>
          </a:xfrm>
        </p:spPr>
        <p:txBody>
          <a:bodyPr>
            <a:normAutofit fontScale="92500" lnSpcReduction="10000"/>
          </a:bodyPr>
          <a:lstStyle/>
          <a:p>
            <a:r>
              <a:rPr lang="en-US" dirty="0"/>
              <a:t>Hitler’s  actions  and  policies- Hitler was determined to </a:t>
            </a:r>
            <a:r>
              <a:rPr lang="en-US" dirty="0" smtClean="0"/>
              <a:t>undo </a:t>
            </a:r>
            <a:r>
              <a:rPr lang="en-US" dirty="0"/>
              <a:t>Treaty of Versailles from very beginning, would </a:t>
            </a:r>
            <a:r>
              <a:rPr lang="en-US" dirty="0" smtClean="0"/>
              <a:t>happen </a:t>
            </a:r>
            <a:r>
              <a:rPr lang="en-US" dirty="0"/>
              <a:t>sooner or later </a:t>
            </a:r>
          </a:p>
          <a:p>
            <a:r>
              <a:rPr lang="en-US" dirty="0" smtClean="0"/>
              <a:t>League </a:t>
            </a:r>
            <a:r>
              <a:rPr lang="en-US" dirty="0"/>
              <a:t>of the Nations failed after Manchuria, Abyssinia </a:t>
            </a:r>
            <a:r>
              <a:rPr lang="en-US" dirty="0" smtClean="0"/>
              <a:t>and </a:t>
            </a:r>
            <a:r>
              <a:rPr lang="en-US" dirty="0"/>
              <a:t>unsuccessful disarmament attempts. </a:t>
            </a:r>
          </a:p>
          <a:p>
            <a:r>
              <a:rPr lang="en-US" dirty="0" smtClean="0"/>
              <a:t>Appeasement </a:t>
            </a:r>
            <a:r>
              <a:rPr lang="en-US" dirty="0"/>
              <a:t> intensified  Hitler’s  aggression.  Britain  </a:t>
            </a:r>
            <a:r>
              <a:rPr lang="en-US" dirty="0" smtClean="0"/>
              <a:t>and France </a:t>
            </a:r>
            <a:r>
              <a:rPr lang="en-US" dirty="0"/>
              <a:t>unprepared for war and had little other choice </a:t>
            </a:r>
            <a:endParaRPr lang="en-US" dirty="0" smtClean="0"/>
          </a:p>
          <a:p>
            <a:r>
              <a:rPr lang="en-US" dirty="0" smtClean="0"/>
              <a:t>Nazi </a:t>
            </a:r>
            <a:r>
              <a:rPr lang="en-US" dirty="0"/>
              <a:t>Soviet Pact paved way for the invasion of Poland </a:t>
            </a:r>
            <a:r>
              <a:rPr lang="en-US" dirty="0" smtClean="0"/>
              <a:t>gave </a:t>
            </a:r>
            <a:r>
              <a:rPr lang="en-US" dirty="0"/>
              <a:t>USSR time in rearm </a:t>
            </a:r>
          </a:p>
          <a:p>
            <a:r>
              <a:rPr lang="en-US" dirty="0" smtClean="0"/>
              <a:t>Violation </a:t>
            </a:r>
            <a:r>
              <a:rPr lang="en-US" dirty="0"/>
              <a:t>of the Munich Pact &amp; Polish guarantee led </a:t>
            </a:r>
            <a:r>
              <a:rPr lang="en-US" dirty="0" smtClean="0"/>
              <a:t>to war </a:t>
            </a:r>
            <a:endParaRPr lang="en-US" dirty="0">
              <a:effectLst/>
            </a:endParaRPr>
          </a:p>
        </p:txBody>
      </p:sp>
    </p:spTree>
    <p:extLst>
      <p:ext uri="{BB962C8B-B14F-4D97-AF65-F5344CB8AC3E}">
        <p14:creationId xmlns:p14="http://schemas.microsoft.com/office/powerpoint/2010/main" val="293433978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Why did Britain and France declare war on Germany in September 1939? </a:t>
            </a:r>
          </a:p>
        </p:txBody>
      </p:sp>
      <p:sp>
        <p:nvSpPr>
          <p:cNvPr id="3" name="Content Placeholder 2"/>
          <p:cNvSpPr>
            <a:spLocks noGrp="1"/>
          </p:cNvSpPr>
          <p:nvPr>
            <p:ph idx="1"/>
          </p:nvPr>
        </p:nvSpPr>
        <p:spPr>
          <a:xfrm>
            <a:off x="194037" y="1212358"/>
            <a:ext cx="8492763" cy="5445988"/>
          </a:xfrm>
        </p:spPr>
        <p:txBody>
          <a:bodyPr>
            <a:normAutofit/>
          </a:bodyPr>
          <a:lstStyle/>
          <a:p>
            <a:r>
              <a:rPr lang="en-US" dirty="0"/>
              <a:t>However other important factors also played a role in starting the war: </a:t>
            </a:r>
          </a:p>
          <a:p>
            <a:pPr lvl="1"/>
            <a:r>
              <a:rPr lang="en-US" dirty="0" smtClean="0"/>
              <a:t>Appeasement </a:t>
            </a:r>
            <a:r>
              <a:rPr lang="en-US" dirty="0"/>
              <a:t>also very important in causing war by </a:t>
            </a:r>
            <a:r>
              <a:rPr lang="en-US" dirty="0" smtClean="0"/>
              <a:t>encouraging </a:t>
            </a:r>
            <a:r>
              <a:rPr lang="en-US" dirty="0"/>
              <a:t> Hitler’s  aggression </a:t>
            </a:r>
          </a:p>
          <a:p>
            <a:pPr lvl="1"/>
            <a:r>
              <a:rPr lang="en-US" dirty="0" smtClean="0"/>
              <a:t>Failure </a:t>
            </a:r>
            <a:r>
              <a:rPr lang="en-US" dirty="0"/>
              <a:t>of League caused by Great Depression meant </a:t>
            </a:r>
            <a:r>
              <a:rPr lang="en-US" dirty="0" smtClean="0"/>
              <a:t>appeasement </a:t>
            </a:r>
            <a:r>
              <a:rPr lang="en-US" dirty="0"/>
              <a:t>inevitable &amp; Hitler aggression unchecked </a:t>
            </a:r>
          </a:p>
          <a:p>
            <a:pPr lvl="1"/>
            <a:r>
              <a:rPr lang="en-US" dirty="0" smtClean="0"/>
              <a:t>Polish </a:t>
            </a:r>
            <a:r>
              <a:rPr lang="en-US" dirty="0"/>
              <a:t>guaranteed invasion would certainly result in war </a:t>
            </a:r>
          </a:p>
          <a:p>
            <a:pPr lvl="1"/>
            <a:r>
              <a:rPr lang="en-US" dirty="0" smtClean="0"/>
              <a:t>Treaty </a:t>
            </a:r>
            <a:r>
              <a:rPr lang="en-US" dirty="0"/>
              <a:t> of  Versailles  inspired  Hitler’s  revenge  </a:t>
            </a:r>
            <a:r>
              <a:rPr lang="en-US" dirty="0" smtClean="0"/>
              <a:t>therefore very </a:t>
            </a:r>
            <a:r>
              <a:rPr lang="en-US" dirty="0"/>
              <a:t>large role to play </a:t>
            </a:r>
            <a:endParaRPr lang="en-US" dirty="0">
              <a:effectLst/>
            </a:endParaRPr>
          </a:p>
        </p:txBody>
      </p:sp>
    </p:spTree>
    <p:extLst>
      <p:ext uri="{BB962C8B-B14F-4D97-AF65-F5344CB8AC3E}">
        <p14:creationId xmlns:p14="http://schemas.microsoft.com/office/powerpoint/2010/main" val="362904994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How important was the Nazi-Soviet Pact? </a:t>
            </a:r>
          </a:p>
        </p:txBody>
      </p:sp>
      <p:sp>
        <p:nvSpPr>
          <p:cNvPr id="3" name="Content Placeholder 2"/>
          <p:cNvSpPr>
            <a:spLocks noGrp="1"/>
          </p:cNvSpPr>
          <p:nvPr>
            <p:ph idx="1"/>
          </p:nvPr>
        </p:nvSpPr>
        <p:spPr>
          <a:xfrm>
            <a:off x="194037" y="1212358"/>
            <a:ext cx="8492763" cy="5445988"/>
          </a:xfrm>
        </p:spPr>
        <p:txBody>
          <a:bodyPr>
            <a:normAutofit fontScale="92500" lnSpcReduction="20000"/>
          </a:bodyPr>
          <a:lstStyle/>
          <a:p>
            <a:r>
              <a:rPr lang="en-US" b="1" u="sng" dirty="0">
                <a:solidFill>
                  <a:srgbClr val="00FF00"/>
                </a:solidFill>
              </a:rPr>
              <a:t>Background: </a:t>
            </a:r>
            <a:r>
              <a:rPr lang="en-US" dirty="0"/>
              <a:t>Stalin  was  alarmed  by  Hitler’s  aggression  as   he had openly stated his intent to destroy communism. Stalin joined LON in 1934 for security purposes but it was soon powerless. France and Britain had not resisted German Rearmament or expansion in east Europe, failed to stand up to Hitler in Rhineland and Czechoslovakia. Stalin signed mutual Defense treaty with France in 1935 but did not trust France. Attempts to form alliance with Britain and France failed in March 1939 as Chamberlain did not trust Stalin. Stalin did not trust Hitler, saw Britain’s  Polish  guarantee,  which  was  intended  to  warn   Hitler,  as  support  for  USSR’s  potential  enemies. </a:t>
            </a:r>
          </a:p>
        </p:txBody>
      </p:sp>
    </p:spTree>
    <p:extLst>
      <p:ext uri="{BB962C8B-B14F-4D97-AF65-F5344CB8AC3E}">
        <p14:creationId xmlns:p14="http://schemas.microsoft.com/office/powerpoint/2010/main" val="216830793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How important was the Nazi-Soviet Pact? </a:t>
            </a:r>
          </a:p>
        </p:txBody>
      </p:sp>
      <p:sp>
        <p:nvSpPr>
          <p:cNvPr id="3" name="Content Placeholder 2"/>
          <p:cNvSpPr>
            <a:spLocks noGrp="1"/>
          </p:cNvSpPr>
          <p:nvPr>
            <p:ph idx="1"/>
          </p:nvPr>
        </p:nvSpPr>
        <p:spPr>
          <a:xfrm>
            <a:off x="194037" y="1212358"/>
            <a:ext cx="8492763" cy="5445988"/>
          </a:xfrm>
        </p:spPr>
        <p:txBody>
          <a:bodyPr>
            <a:normAutofit/>
          </a:bodyPr>
          <a:lstStyle/>
          <a:p>
            <a:r>
              <a:rPr lang="en-US" dirty="0"/>
              <a:t>Nazi Soviet Pact signed between Molotov and Ribbentrop on 24th August 1939.Stalin signed </a:t>
            </a:r>
            <a:r>
              <a:rPr lang="en-US" dirty="0" smtClean="0"/>
              <a:t>because:</a:t>
            </a:r>
          </a:p>
          <a:p>
            <a:pPr lvl="1"/>
            <a:r>
              <a:rPr lang="en-US" dirty="0" smtClean="0"/>
              <a:t>Could </a:t>
            </a:r>
            <a:r>
              <a:rPr lang="en-US" dirty="0"/>
              <a:t>not rely on Britain and France for defense </a:t>
            </a:r>
            <a:r>
              <a:rPr lang="en-US" dirty="0" smtClean="0"/>
              <a:t>against </a:t>
            </a:r>
            <a:r>
              <a:rPr lang="en-US" dirty="0"/>
              <a:t>Hitler due to appeasement </a:t>
            </a:r>
            <a:endParaRPr lang="en-US" dirty="0" smtClean="0"/>
          </a:p>
          <a:p>
            <a:pPr lvl="1"/>
            <a:r>
              <a:rPr lang="en-US" dirty="0"/>
              <a:t>Hitler would led Stalin expand control into Baltic States which Britain and France would never allow </a:t>
            </a:r>
          </a:p>
          <a:p>
            <a:pPr lvl="1"/>
            <a:r>
              <a:rPr lang="en-US" dirty="0" smtClean="0"/>
              <a:t>Allowed </a:t>
            </a:r>
            <a:r>
              <a:rPr lang="en-US" dirty="0"/>
              <a:t>USSR to buy time to prepare for </a:t>
            </a:r>
            <a:r>
              <a:rPr lang="en-US" dirty="0" smtClean="0"/>
              <a:t>war</a:t>
            </a:r>
            <a:endParaRPr lang="en-US" dirty="0"/>
          </a:p>
        </p:txBody>
      </p:sp>
    </p:spTree>
    <p:extLst>
      <p:ext uri="{BB962C8B-B14F-4D97-AF65-F5344CB8AC3E}">
        <p14:creationId xmlns:p14="http://schemas.microsoft.com/office/powerpoint/2010/main" val="160920635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How important was the Nazi-Soviet Pact? </a:t>
            </a:r>
          </a:p>
        </p:txBody>
      </p:sp>
      <p:sp>
        <p:nvSpPr>
          <p:cNvPr id="3" name="Content Placeholder 2"/>
          <p:cNvSpPr>
            <a:spLocks noGrp="1"/>
          </p:cNvSpPr>
          <p:nvPr>
            <p:ph idx="1"/>
          </p:nvPr>
        </p:nvSpPr>
        <p:spPr>
          <a:xfrm>
            <a:off x="194037" y="1212358"/>
            <a:ext cx="8492763" cy="5445988"/>
          </a:xfrm>
        </p:spPr>
        <p:txBody>
          <a:bodyPr>
            <a:normAutofit/>
          </a:bodyPr>
          <a:lstStyle/>
          <a:p>
            <a:r>
              <a:rPr lang="en-US" dirty="0"/>
              <a:t>Significance: </a:t>
            </a:r>
          </a:p>
          <a:p>
            <a:pPr lvl="1"/>
            <a:r>
              <a:rPr lang="en-US" dirty="0" smtClean="0"/>
              <a:t>Cleared </a:t>
            </a:r>
            <a:r>
              <a:rPr lang="en-US" dirty="0"/>
              <a:t>the way for German invasion of </a:t>
            </a:r>
            <a:r>
              <a:rPr lang="en-US" dirty="0" smtClean="0"/>
              <a:t>Poland</a:t>
            </a:r>
          </a:p>
          <a:p>
            <a:pPr lvl="1"/>
            <a:r>
              <a:rPr lang="en-US" dirty="0" smtClean="0"/>
              <a:t>Poland fell</a:t>
            </a:r>
            <a:endParaRPr lang="en-US" dirty="0"/>
          </a:p>
          <a:p>
            <a:pPr lvl="1"/>
            <a:r>
              <a:rPr lang="en-US" dirty="0" smtClean="0"/>
              <a:t>Guaranteed </a:t>
            </a:r>
            <a:r>
              <a:rPr lang="en-US" dirty="0"/>
              <a:t>war with Britain and </a:t>
            </a:r>
            <a:r>
              <a:rPr lang="en-US" dirty="0" smtClean="0"/>
              <a:t>France</a:t>
            </a:r>
            <a:endParaRPr lang="en-US" dirty="0"/>
          </a:p>
          <a:p>
            <a:pPr lvl="1"/>
            <a:r>
              <a:rPr lang="en-US" dirty="0" smtClean="0"/>
              <a:t>Established </a:t>
            </a:r>
            <a:r>
              <a:rPr lang="en-US" dirty="0"/>
              <a:t>that appeasement had failed </a:t>
            </a:r>
          </a:p>
        </p:txBody>
      </p:sp>
    </p:spTree>
    <p:extLst>
      <p:ext uri="{BB962C8B-B14F-4D97-AF65-F5344CB8AC3E}">
        <p14:creationId xmlns:p14="http://schemas.microsoft.com/office/powerpoint/2010/main" val="286171844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a:t>How important was the Nazi-Soviet Pact? </a:t>
            </a:r>
          </a:p>
        </p:txBody>
      </p:sp>
      <p:pic>
        <p:nvPicPr>
          <p:cNvPr id="5" name="Picture 4" descr="LON-Ima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788" y="1406684"/>
            <a:ext cx="7256548" cy="5045569"/>
          </a:xfrm>
          <a:prstGeom prst="rect">
            <a:avLst/>
          </a:prstGeom>
        </p:spPr>
      </p:pic>
    </p:spTree>
    <p:extLst>
      <p:ext uri="{BB962C8B-B14F-4D97-AF65-F5344CB8AC3E}">
        <p14:creationId xmlns:p14="http://schemas.microsoft.com/office/powerpoint/2010/main" val="17710245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lstStyle/>
          <a:p>
            <a:r>
              <a:rPr lang="en-US" dirty="0" smtClean="0"/>
              <a:t>Revision Tips</a:t>
            </a:r>
            <a:endParaRPr lang="en-US" dirty="0"/>
          </a:p>
        </p:txBody>
      </p:sp>
      <p:sp>
        <p:nvSpPr>
          <p:cNvPr id="3" name="Content Placeholder 2"/>
          <p:cNvSpPr>
            <a:spLocks noGrp="1"/>
          </p:cNvSpPr>
          <p:nvPr>
            <p:ph idx="1"/>
          </p:nvPr>
        </p:nvSpPr>
        <p:spPr>
          <a:xfrm>
            <a:off x="457200" y="1096895"/>
            <a:ext cx="8229600" cy="5561451"/>
          </a:xfrm>
        </p:spPr>
        <p:txBody>
          <a:bodyPr>
            <a:normAutofit fontScale="92500" lnSpcReduction="20000"/>
          </a:bodyPr>
          <a:lstStyle/>
          <a:p>
            <a:pPr marL="514350" indent="-514350">
              <a:buFont typeface="+mj-lt"/>
              <a:buAutoNum type="arabicParenR" startAt="3"/>
            </a:pPr>
            <a:r>
              <a:rPr lang="en-US" dirty="0" smtClean="0"/>
              <a:t>You need to grasp the essentials of Hitler’s foreign policy between 1933 and 1939, especially regarding the reoccupation of the Rhineland, the Anschluss, and the Czechoslovakian crisis.</a:t>
            </a:r>
          </a:p>
          <a:p>
            <a:pPr marL="514350" indent="-514350">
              <a:buFont typeface="+mj-lt"/>
              <a:buAutoNum type="arabicParenR" startAt="3"/>
            </a:pPr>
            <a:r>
              <a:rPr lang="en-US" dirty="0" smtClean="0"/>
              <a:t>You must understand why Britain France adopted a policy of appeasement towards Germany and Italy and be able to give examples of this policy.</a:t>
            </a:r>
          </a:p>
          <a:p>
            <a:pPr marL="514350" indent="-514350">
              <a:buFont typeface="+mj-lt"/>
              <a:buAutoNum type="arabicParenR" startAt="3"/>
            </a:pPr>
            <a:r>
              <a:rPr lang="en-US" dirty="0" smtClean="0"/>
              <a:t>You must also appreciate the impact of the events of March 1939 which led to a major change in British and French foreign policy towards Germany.  What was so different about the German occupation of Prague?</a:t>
            </a:r>
          </a:p>
        </p:txBody>
      </p:sp>
    </p:spTree>
    <p:extLst>
      <p:ext uri="{BB962C8B-B14F-4D97-AF65-F5344CB8AC3E}">
        <p14:creationId xmlns:p14="http://schemas.microsoft.com/office/powerpoint/2010/main" val="23717373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2257"/>
          </a:xfrm>
        </p:spPr>
        <p:txBody>
          <a:bodyPr/>
          <a:lstStyle/>
          <a:p>
            <a:r>
              <a:rPr lang="en-US" dirty="0" smtClean="0"/>
              <a:t>Revision Tips</a:t>
            </a:r>
            <a:endParaRPr lang="en-US" dirty="0"/>
          </a:p>
        </p:txBody>
      </p:sp>
      <p:sp>
        <p:nvSpPr>
          <p:cNvPr id="3" name="Content Placeholder 2"/>
          <p:cNvSpPr>
            <a:spLocks noGrp="1"/>
          </p:cNvSpPr>
          <p:nvPr>
            <p:ph idx="1"/>
          </p:nvPr>
        </p:nvSpPr>
        <p:spPr>
          <a:xfrm>
            <a:off x="457200" y="1096895"/>
            <a:ext cx="8229600" cy="5561451"/>
          </a:xfrm>
        </p:spPr>
        <p:txBody>
          <a:bodyPr>
            <a:normAutofit/>
          </a:bodyPr>
          <a:lstStyle/>
          <a:p>
            <a:pPr marL="514350" indent="-514350">
              <a:buFont typeface="+mj-lt"/>
              <a:buAutoNum type="arabicParenR" startAt="6"/>
            </a:pPr>
            <a:r>
              <a:rPr lang="en-US" dirty="0" smtClean="0"/>
              <a:t>The circumstances surrounding the signing of the Nazi-Soviet Pact must be understood.  Why did Stalin prefer to make a deal with Germany rather than Britain or France?  How did this pact lead directly to war?</a:t>
            </a:r>
          </a:p>
        </p:txBody>
      </p:sp>
    </p:spTree>
    <p:extLst>
      <p:ext uri="{BB962C8B-B14F-4D97-AF65-F5344CB8AC3E}">
        <p14:creationId xmlns:p14="http://schemas.microsoft.com/office/powerpoint/2010/main" val="29324896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8720"/>
            <a:ext cx="8229600" cy="1143000"/>
          </a:xfrm>
        </p:spPr>
        <p:txBody>
          <a:bodyPr>
            <a:normAutofit fontScale="90000"/>
          </a:bodyPr>
          <a:lstStyle/>
          <a:p>
            <a:r>
              <a:rPr lang="en-US" b="1" dirty="0" smtClean="0"/>
              <a:t>What were the long-term consequences of the peace treaties of 1919-23?</a:t>
            </a:r>
            <a:endParaRPr lang="en-US" b="1" dirty="0"/>
          </a:p>
        </p:txBody>
      </p:sp>
    </p:spTree>
    <p:extLst>
      <p:ext uri="{BB962C8B-B14F-4D97-AF65-F5344CB8AC3E}">
        <p14:creationId xmlns:p14="http://schemas.microsoft.com/office/powerpoint/2010/main" val="17538010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Dissatisfied  Powers</a:t>
            </a:r>
            <a:endParaRPr lang="en-US" dirty="0"/>
          </a:p>
        </p:txBody>
      </p:sp>
      <p:sp>
        <p:nvSpPr>
          <p:cNvPr id="3" name="Content Placeholder 2"/>
          <p:cNvSpPr>
            <a:spLocks noGrp="1"/>
          </p:cNvSpPr>
          <p:nvPr>
            <p:ph idx="1"/>
          </p:nvPr>
        </p:nvSpPr>
        <p:spPr>
          <a:xfrm>
            <a:off x="457200" y="1212358"/>
            <a:ext cx="8229600" cy="5445988"/>
          </a:xfrm>
        </p:spPr>
        <p:txBody>
          <a:bodyPr>
            <a:normAutofit fontScale="85000" lnSpcReduction="10000"/>
          </a:bodyPr>
          <a:lstStyle/>
          <a:p>
            <a:pPr marL="0" indent="0">
              <a:buNone/>
            </a:pPr>
            <a:r>
              <a:rPr lang="en-US" dirty="0" smtClean="0"/>
              <a:t>One of the most important consequences of the peace settlement was that it left a number of countries feeling dissatisfied.</a:t>
            </a:r>
          </a:p>
          <a:p>
            <a:r>
              <a:rPr lang="en-US" b="1" u="sng" dirty="0" smtClean="0"/>
              <a:t>Japan</a:t>
            </a:r>
            <a:r>
              <a:rPr lang="en-US" dirty="0" smtClean="0"/>
              <a:t> was disappointed because its idea for a racial equality clause had been rejected at the Paris Peace Conference and it had expected to receive a greater share of Germany’s former trading rights to China.</a:t>
            </a:r>
          </a:p>
          <a:p>
            <a:r>
              <a:rPr lang="en-US" b="1" u="sng" dirty="0" smtClean="0"/>
              <a:t>Italy</a:t>
            </a:r>
            <a:r>
              <a:rPr lang="en-US" dirty="0" smtClean="0"/>
              <a:t> had hoped to receive the Adriatic port of Fiume and a greater share of the former colonies of Germany and Turkey</a:t>
            </a:r>
          </a:p>
          <a:p>
            <a:r>
              <a:rPr lang="en-US" dirty="0" smtClean="0"/>
              <a:t>Germany objected to just about every aspect of the Treaty of Versailles – the territorial provisions, disarmament clauses, war guilt, and reparations.</a:t>
            </a:r>
            <a:endParaRPr lang="en-US" dirty="0"/>
          </a:p>
        </p:txBody>
      </p:sp>
    </p:spTree>
    <p:extLst>
      <p:ext uri="{BB962C8B-B14F-4D97-AF65-F5344CB8AC3E}">
        <p14:creationId xmlns:p14="http://schemas.microsoft.com/office/powerpoint/2010/main" val="2944395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smtClean="0"/>
              <a:t>What were the long-term consequences of the peace treaties of 1919-1923?</a:t>
            </a:r>
            <a:endParaRPr lang="en-US" sz="3600" dirty="0"/>
          </a:p>
        </p:txBody>
      </p:sp>
      <p:sp>
        <p:nvSpPr>
          <p:cNvPr id="3" name="Content Placeholder 2"/>
          <p:cNvSpPr>
            <a:spLocks noGrp="1"/>
          </p:cNvSpPr>
          <p:nvPr>
            <p:ph idx="1"/>
          </p:nvPr>
        </p:nvSpPr>
        <p:spPr>
          <a:xfrm>
            <a:off x="457200" y="1212358"/>
            <a:ext cx="8229600" cy="5445988"/>
          </a:xfrm>
        </p:spPr>
        <p:txBody>
          <a:bodyPr>
            <a:normAutofit lnSpcReduction="10000"/>
          </a:bodyPr>
          <a:lstStyle/>
          <a:p>
            <a:r>
              <a:rPr lang="en-US" dirty="0"/>
              <a:t>Made LON look less credible as it upheld a treaty that </a:t>
            </a:r>
            <a:r>
              <a:rPr lang="en-US" dirty="0" smtClean="0"/>
              <a:t>was </a:t>
            </a:r>
            <a:r>
              <a:rPr lang="en-US" dirty="0"/>
              <a:t>seen unfair. Britain abandoned France when it came </a:t>
            </a:r>
            <a:r>
              <a:rPr lang="en-US" dirty="0" smtClean="0"/>
              <a:t>to </a:t>
            </a:r>
            <a:r>
              <a:rPr lang="en-US" dirty="0"/>
              <a:t>enforcing the terms. </a:t>
            </a:r>
          </a:p>
          <a:p>
            <a:r>
              <a:rPr lang="en-US" dirty="0" smtClean="0"/>
              <a:t>Hitler </a:t>
            </a:r>
            <a:r>
              <a:rPr lang="en-US" dirty="0"/>
              <a:t>used discontent over TOV terms to rise to power: </a:t>
            </a:r>
            <a:r>
              <a:rPr lang="en-US" dirty="0" smtClean="0"/>
              <a:t>war </a:t>
            </a:r>
            <a:r>
              <a:rPr lang="en-US" dirty="0"/>
              <a:t>guilt, disarmament, reparations, and colonies. </a:t>
            </a:r>
          </a:p>
          <a:p>
            <a:r>
              <a:rPr lang="en-US" dirty="0" smtClean="0"/>
              <a:t>Discontentment </a:t>
            </a:r>
            <a:r>
              <a:rPr lang="en-US" dirty="0"/>
              <a:t>from peace treaties, in combination with the great depression that fostered the rise of </a:t>
            </a:r>
            <a:r>
              <a:rPr lang="en-US" dirty="0" smtClean="0"/>
              <a:t>extremism </a:t>
            </a:r>
            <a:r>
              <a:rPr lang="en-US" dirty="0"/>
              <a:t>and political violence, spurred aggression </a:t>
            </a:r>
            <a:r>
              <a:rPr lang="en-US" dirty="0" smtClean="0"/>
              <a:t>from </a:t>
            </a:r>
            <a:r>
              <a:rPr lang="en-US" dirty="0"/>
              <a:t>Japan, Italy and Germany </a:t>
            </a:r>
            <a:endParaRPr lang="en-US" dirty="0">
              <a:effectLst/>
            </a:endParaRPr>
          </a:p>
        </p:txBody>
      </p:sp>
    </p:spTree>
    <p:extLst>
      <p:ext uri="{BB962C8B-B14F-4D97-AF65-F5344CB8AC3E}">
        <p14:creationId xmlns:p14="http://schemas.microsoft.com/office/powerpoint/2010/main" val="9625343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smtClean="0"/>
              <a:t>What were the long-term consequences of the peace treaties of 1919-1923?</a:t>
            </a:r>
            <a:endParaRPr lang="en-US" sz="3600" dirty="0"/>
          </a:p>
        </p:txBody>
      </p:sp>
      <p:sp>
        <p:nvSpPr>
          <p:cNvPr id="3" name="Content Placeholder 2"/>
          <p:cNvSpPr>
            <a:spLocks noGrp="1"/>
          </p:cNvSpPr>
          <p:nvPr>
            <p:ph idx="1"/>
          </p:nvPr>
        </p:nvSpPr>
        <p:spPr>
          <a:xfrm>
            <a:off x="457200" y="1212358"/>
            <a:ext cx="8229600" cy="5445988"/>
          </a:xfrm>
        </p:spPr>
        <p:txBody>
          <a:bodyPr>
            <a:normAutofit/>
          </a:bodyPr>
          <a:lstStyle/>
          <a:p>
            <a:r>
              <a:rPr lang="en-US" dirty="0"/>
              <a:t>Disarmament and self-determination clauses also caused </a:t>
            </a:r>
            <a:r>
              <a:rPr lang="en-US" dirty="0" smtClean="0"/>
              <a:t>problems:</a:t>
            </a:r>
            <a:endParaRPr lang="en-US" dirty="0"/>
          </a:p>
          <a:p>
            <a:pPr lvl="1"/>
            <a:r>
              <a:rPr lang="en-US" dirty="0" smtClean="0"/>
              <a:t>Only </a:t>
            </a:r>
            <a:r>
              <a:rPr lang="en-US" dirty="0"/>
              <a:t>Germany disarmed. Hitler exploited disadvantage </a:t>
            </a:r>
            <a:r>
              <a:rPr lang="en-US" dirty="0" smtClean="0"/>
              <a:t>to </a:t>
            </a:r>
            <a:r>
              <a:rPr lang="en-US" dirty="0"/>
              <a:t>rise power by exposing the hypocrisy of the League</a:t>
            </a:r>
            <a:r>
              <a:rPr lang="en-US" dirty="0" smtClean="0"/>
              <a:t>.</a:t>
            </a:r>
          </a:p>
          <a:p>
            <a:pPr lvl="1"/>
            <a:r>
              <a:rPr lang="en-US" dirty="0" smtClean="0"/>
              <a:t>Displacement </a:t>
            </a:r>
            <a:r>
              <a:rPr lang="en-US" dirty="0"/>
              <a:t>of nationalities. Lots of small </a:t>
            </a:r>
            <a:r>
              <a:rPr lang="en-US" dirty="0" smtClean="0"/>
              <a:t>economically </a:t>
            </a:r>
            <a:r>
              <a:rPr lang="en-US" dirty="0"/>
              <a:t> weak  states  drained  League’s  resources </a:t>
            </a:r>
            <a:endParaRPr lang="en-US" dirty="0">
              <a:effectLst/>
            </a:endParaRPr>
          </a:p>
        </p:txBody>
      </p:sp>
    </p:spTree>
    <p:extLst>
      <p:ext uri="{BB962C8B-B14F-4D97-AF65-F5344CB8AC3E}">
        <p14:creationId xmlns:p14="http://schemas.microsoft.com/office/powerpoint/2010/main" val="36829371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noAutofit/>
          </a:bodyPr>
          <a:lstStyle/>
          <a:p>
            <a:r>
              <a:rPr lang="en-US" sz="3600" dirty="0" smtClean="0"/>
              <a:t>What were the consequences of the failures of the League in the 1930s?</a:t>
            </a:r>
            <a:endParaRPr lang="en-US" sz="3600" dirty="0"/>
          </a:p>
        </p:txBody>
      </p:sp>
      <p:sp>
        <p:nvSpPr>
          <p:cNvPr id="3" name="Content Placeholder 2"/>
          <p:cNvSpPr>
            <a:spLocks noGrp="1"/>
          </p:cNvSpPr>
          <p:nvPr>
            <p:ph idx="1"/>
          </p:nvPr>
        </p:nvSpPr>
        <p:spPr>
          <a:xfrm>
            <a:off x="457200" y="1212358"/>
            <a:ext cx="8229600" cy="5445988"/>
          </a:xfrm>
        </p:spPr>
        <p:txBody>
          <a:bodyPr>
            <a:normAutofit lnSpcReduction="10000"/>
          </a:bodyPr>
          <a:lstStyle/>
          <a:p>
            <a:r>
              <a:rPr lang="en-US" dirty="0"/>
              <a:t>Manchuria and Abyssinia, along with disarmament </a:t>
            </a:r>
            <a:r>
              <a:rPr lang="en-US" dirty="0" smtClean="0"/>
              <a:t>failure</a:t>
            </a:r>
            <a:r>
              <a:rPr lang="en-US" dirty="0"/>
              <a:t>,  led  to  LON  losing  all  credibility.  ‘Nail  in  the  coffin’   </a:t>
            </a:r>
            <a:r>
              <a:rPr lang="en-US" dirty="0" smtClean="0"/>
              <a:t>for </a:t>
            </a:r>
            <a:r>
              <a:rPr lang="en-US" dirty="0"/>
              <a:t>its authority. </a:t>
            </a:r>
          </a:p>
          <a:p>
            <a:r>
              <a:rPr lang="en-US" dirty="0" smtClean="0"/>
              <a:t>Exposed </a:t>
            </a:r>
            <a:r>
              <a:rPr lang="en-US" dirty="0"/>
              <a:t> League’s  weaknesses </a:t>
            </a:r>
          </a:p>
          <a:p>
            <a:r>
              <a:rPr lang="en-US" dirty="0" smtClean="0"/>
              <a:t>Britain </a:t>
            </a:r>
            <a:r>
              <a:rPr lang="en-US" dirty="0"/>
              <a:t>&amp; France unprepared for war and wanted to </a:t>
            </a:r>
            <a:r>
              <a:rPr lang="en-US" dirty="0" smtClean="0"/>
              <a:t>avoid </a:t>
            </a:r>
            <a:r>
              <a:rPr lang="en-US" dirty="0"/>
              <a:t>it as much as possible. Needed to buy time to prepare. Led to appeasement, which made Hitler more confident </a:t>
            </a:r>
          </a:p>
          <a:p>
            <a:r>
              <a:rPr lang="en-US" dirty="0" smtClean="0"/>
              <a:t>Led </a:t>
            </a:r>
            <a:r>
              <a:rPr lang="en-US" dirty="0"/>
              <a:t>to the second world war </a:t>
            </a:r>
            <a:endParaRPr lang="en-US" dirty="0">
              <a:effectLst/>
            </a:endParaRPr>
          </a:p>
        </p:txBody>
      </p:sp>
    </p:spTree>
    <p:extLst>
      <p:ext uri="{BB962C8B-B14F-4D97-AF65-F5344CB8AC3E}">
        <p14:creationId xmlns:p14="http://schemas.microsoft.com/office/powerpoint/2010/main" val="1003731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598</TotalTime>
  <Words>1133</Words>
  <Application>Microsoft Macintosh PowerPoint</Application>
  <PresentationFormat>On-screen Show (4:3)</PresentationFormat>
  <Paragraphs>87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IGCSE History Revision 3. Why had international peace collapsed by 1939?</vt:lpstr>
      <vt:lpstr>Revision Tips</vt:lpstr>
      <vt:lpstr>Revision Tips</vt:lpstr>
      <vt:lpstr>Revision Tips</vt:lpstr>
      <vt:lpstr>What were the long-term consequences of the peace treaties of 1919-23?</vt:lpstr>
      <vt:lpstr>Dissatisfied  Powers</vt:lpstr>
      <vt:lpstr>What were the long-term consequences of the peace treaties of 1919-1923?</vt:lpstr>
      <vt:lpstr>What were the long-term consequences of the peace treaties of 1919-1923?</vt:lpstr>
      <vt:lpstr>What were the consequences of the failures of the League in the 1930s?</vt:lpstr>
      <vt:lpstr>How  far  was  Hitler’s  foreign  policy  to   blame for the outbreak of war in 1939? </vt:lpstr>
      <vt:lpstr>How  far  was  Hitler’s  foreign  policy  to   blame for the outbreak of war in 1939? </vt:lpstr>
      <vt:lpstr>How  far  was  Hitler’s  foreign  policy  to   blame for the outbreak of war in 1939? </vt:lpstr>
      <vt:lpstr>Describe the events comprising evidence of  Hitler’s  aggression </vt:lpstr>
      <vt:lpstr>Describe the events comprising evidence of  Hitler’s  aggression </vt:lpstr>
      <vt:lpstr>Describe the events comprising evidence of  Hitler’s  aggression </vt:lpstr>
      <vt:lpstr>Describe the events comprising evidence of  Hitler’s  aggression </vt:lpstr>
      <vt:lpstr>Describe the events comprising evidence of  Hitler’s  aggression </vt:lpstr>
      <vt:lpstr>Describe the events comprising evidence of  Hitler’s  aggression </vt:lpstr>
      <vt:lpstr>Was the policy of appeasement justified? </vt:lpstr>
      <vt:lpstr>Was the policy of appeasement justified? </vt:lpstr>
      <vt:lpstr>Why did Britain and France declare war on Germany in September 1939? </vt:lpstr>
      <vt:lpstr>Why did Britain and France declare war on Germany in September 1939? </vt:lpstr>
      <vt:lpstr>How important was the Nazi-Soviet Pact? </vt:lpstr>
      <vt:lpstr>How important was the Nazi-Soviet Pact? </vt:lpstr>
      <vt:lpstr>How important was the Nazi-Soviet Pact? </vt:lpstr>
      <vt:lpstr>How important was the Nazi-Soviet Pact?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To what extent was the League of Nations a success?</dc:title>
  <dc:creator>SVP</dc:creator>
  <cp:lastModifiedBy>SVP</cp:lastModifiedBy>
  <cp:revision>76</cp:revision>
  <dcterms:created xsi:type="dcterms:W3CDTF">2017-02-02T10:34:24Z</dcterms:created>
  <dcterms:modified xsi:type="dcterms:W3CDTF">2017-02-20T10:41:58Z</dcterms:modified>
</cp:coreProperties>
</file>