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80"/>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3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58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67674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95969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92529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tx1">
              <a:alpha val="9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pic>
        <p:nvPicPr>
          <p:cNvPr id="9" name="Picture 8" descr="a14cab5a3f5402daa8014fe1340f3cb0.png"/>
          <p:cNvPicPr>
            <a:picLocks noChangeAspect="1"/>
          </p:cNvPicPr>
          <p:nvPr userDrawn="1"/>
        </p:nvPicPr>
        <p:blipFill>
          <a:blip r:embed="rId2">
            <a:alphaModFix amt="49000"/>
            <a:extLst>
              <a:ext uri="{28A0092B-C50C-407E-A947-70E740481C1C}">
                <a14:useLocalDpi xmlns:a14="http://schemas.microsoft.com/office/drawing/2010/main" val="0"/>
              </a:ext>
            </a:extLst>
          </a:blip>
          <a:stretch>
            <a:fillRect/>
          </a:stretch>
        </p:blipFill>
        <p:spPr>
          <a:xfrm>
            <a:off x="0" y="2188780"/>
            <a:ext cx="9144000" cy="4300279"/>
          </a:xfrm>
          <a:prstGeom prst="rect">
            <a:avLst/>
          </a:prstGeom>
        </p:spPr>
      </p:pic>
    </p:spTree>
    <p:extLst>
      <p:ext uri="{BB962C8B-B14F-4D97-AF65-F5344CB8AC3E}">
        <p14:creationId xmlns:p14="http://schemas.microsoft.com/office/powerpoint/2010/main" val="4129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0186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893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41CCF-06FB-224E-BEF8-274235C3DCFB}"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96039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41CCF-06FB-224E-BEF8-274235C3DCFB}"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4402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41CCF-06FB-224E-BEF8-274235C3DCFB}"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0255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41CCF-06FB-224E-BEF8-274235C3DCFB}"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3604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78575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41CCF-06FB-224E-BEF8-274235C3DCFB}" type="datetimeFigureOut">
              <a:rPr lang="en-US" smtClean="0"/>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78A93-520D-BD47-B58B-48C83DDED4F9}" type="slidenum">
              <a:rPr lang="en-US" smtClean="0"/>
              <a:t>‹#›</a:t>
            </a:fld>
            <a:endParaRPr lang="en-US"/>
          </a:p>
        </p:txBody>
      </p:sp>
    </p:spTree>
    <p:extLst>
      <p:ext uri="{BB962C8B-B14F-4D97-AF65-F5344CB8AC3E}">
        <p14:creationId xmlns:p14="http://schemas.microsoft.com/office/powerpoint/2010/main" val="69802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18283" cy="6858000"/>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905135"/>
            <a:ext cx="4818283" cy="2751858"/>
          </a:xfrm>
          <a:solidFill>
            <a:srgbClr val="0000FF"/>
          </a:solidFill>
        </p:spPr>
        <p:txBody>
          <a:bodyPr>
            <a:normAutofit fontScale="90000"/>
          </a:bodyPr>
          <a:lstStyle/>
          <a:p>
            <a:r>
              <a:rPr lang="en-US" dirty="0" smtClean="0">
                <a:solidFill>
                  <a:schemeClr val="bg1"/>
                </a:solidFill>
              </a:rPr>
              <a:t>IGCSE History Revision</a:t>
            </a:r>
            <a:br>
              <a:rPr lang="en-US" dirty="0" smtClean="0">
                <a:solidFill>
                  <a:schemeClr val="bg1"/>
                </a:solidFill>
              </a:rPr>
            </a:br>
            <a:r>
              <a:rPr lang="en-US" dirty="0" smtClean="0">
                <a:solidFill>
                  <a:schemeClr val="bg1"/>
                </a:solidFill>
              </a:rPr>
              <a:t>4. Who was to blame for the Cold War?</a:t>
            </a:r>
            <a:endParaRPr lang="en-US" dirty="0">
              <a:solidFill>
                <a:schemeClr val="bg1"/>
              </a:solidFill>
            </a:endParaRPr>
          </a:p>
        </p:txBody>
      </p:sp>
      <p:pic>
        <p:nvPicPr>
          <p:cNvPr id="8" name="Picture 7" descr="a14cab5a3f5402daa8014fe1340f3cb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193" y="4195143"/>
            <a:ext cx="4352806" cy="2047056"/>
          </a:xfrm>
          <a:prstGeom prst="rect">
            <a:avLst/>
          </a:prstGeom>
        </p:spPr>
      </p:pic>
      <p:pic>
        <p:nvPicPr>
          <p:cNvPr id="5" name="Picture 4" descr="image_287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8283" y="-1"/>
            <a:ext cx="4325716" cy="3545873"/>
          </a:xfrm>
          <a:prstGeom prst="rect">
            <a:avLst/>
          </a:prstGeom>
        </p:spPr>
      </p:pic>
    </p:spTree>
    <p:extLst>
      <p:ext uri="{BB962C8B-B14F-4D97-AF65-F5344CB8AC3E}">
        <p14:creationId xmlns:p14="http://schemas.microsoft.com/office/powerpoint/2010/main" val="1981818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How did the USA respond to Soviet expansionism? </a:t>
            </a:r>
            <a:endParaRPr lang="en-US" dirty="0"/>
          </a:p>
        </p:txBody>
      </p:sp>
      <p:sp>
        <p:nvSpPr>
          <p:cNvPr id="3" name="Content Placeholder 2"/>
          <p:cNvSpPr>
            <a:spLocks noGrp="1"/>
          </p:cNvSpPr>
          <p:nvPr>
            <p:ph idx="1"/>
          </p:nvPr>
        </p:nvSpPr>
        <p:spPr>
          <a:xfrm>
            <a:off x="457200" y="1212358"/>
            <a:ext cx="8229600" cy="5445988"/>
          </a:xfrm>
        </p:spPr>
        <p:txBody>
          <a:bodyPr>
            <a:normAutofit fontScale="85000" lnSpcReduction="20000"/>
          </a:bodyPr>
          <a:lstStyle/>
          <a:p>
            <a:r>
              <a:rPr lang="en-US" dirty="0"/>
              <a:t>US gave aid to Greece and Turkey during their civil wars </a:t>
            </a:r>
            <a:r>
              <a:rPr lang="en-US" dirty="0" smtClean="0"/>
              <a:t>when </a:t>
            </a:r>
            <a:r>
              <a:rPr lang="en-US" dirty="0"/>
              <a:t>Britain withdrew (Feb 1947) to prevent </a:t>
            </a:r>
            <a:r>
              <a:rPr lang="en-US" dirty="0" smtClean="0"/>
              <a:t>spread of Communism. </a:t>
            </a:r>
            <a:endParaRPr lang="en-US" dirty="0"/>
          </a:p>
          <a:p>
            <a:r>
              <a:rPr lang="en-US" dirty="0" smtClean="0"/>
              <a:t>The </a:t>
            </a:r>
            <a:r>
              <a:rPr lang="en-US" dirty="0"/>
              <a:t>Truman doctrine (12th March 1947) introduced containment* and marshal plan to extenuate Soviet </a:t>
            </a:r>
            <a:r>
              <a:rPr lang="en-US" dirty="0" smtClean="0"/>
              <a:t>foothold </a:t>
            </a:r>
            <a:r>
              <a:rPr lang="en-US" dirty="0"/>
              <a:t>in Europe, prevent breeding ground for totalitarianism by eliminating poverty. Containment: USA accepted Eastern Europe as communist sphere but would  ‘contain’  any  further  expansion.  Prepared  to  send   money, equipment and advice to any country under communist threat e.g. Greece and Czechoslovakia. Initially not approved by congress, when communists won the civil war in Czechoslovakia (1948), Marshall Aid worth $17 billion was released. (March 1948). </a:t>
            </a:r>
            <a:endParaRPr lang="en-US" dirty="0"/>
          </a:p>
        </p:txBody>
      </p:sp>
    </p:spTree>
    <p:extLst>
      <p:ext uri="{BB962C8B-B14F-4D97-AF65-F5344CB8AC3E}">
        <p14:creationId xmlns:p14="http://schemas.microsoft.com/office/powerpoint/2010/main" val="42572002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How did the USA respond to Soviet expansionism?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t>Marshall </a:t>
            </a:r>
            <a:r>
              <a:rPr lang="en-US" dirty="0"/>
              <a:t>Aid offered to all countries including USSR &amp; discussed during Paris Conference (July 1947) but Stalin forbade communists to go. Started </a:t>
            </a:r>
            <a:r>
              <a:rPr lang="en-US" dirty="0" err="1"/>
              <a:t>Cominform</a:t>
            </a:r>
            <a:r>
              <a:rPr lang="en-US" dirty="0"/>
              <a:t> (Oct 1947) and COMECON to support iron curtain economies. </a:t>
            </a:r>
            <a:endParaRPr lang="en-US" dirty="0"/>
          </a:p>
          <a:p>
            <a:r>
              <a:rPr lang="en-US" dirty="0" smtClean="0"/>
              <a:t>Iron </a:t>
            </a:r>
            <a:r>
              <a:rPr lang="en-US" dirty="0"/>
              <a:t>curtain speech led to an atmosphere of tension, recrimination and mutual demonization. </a:t>
            </a:r>
            <a:endParaRPr lang="en-US" dirty="0"/>
          </a:p>
        </p:txBody>
      </p:sp>
    </p:spTree>
    <p:extLst>
      <p:ext uri="{BB962C8B-B14F-4D97-AF65-F5344CB8AC3E}">
        <p14:creationId xmlns:p14="http://schemas.microsoft.com/office/powerpoint/2010/main" val="23094721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How did the USA respond to Soviet expansionism?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smtClean="0"/>
              <a:t>What </a:t>
            </a:r>
            <a:r>
              <a:rPr lang="en-US" b="1" dirty="0"/>
              <a:t>were the aims of the Marshall </a:t>
            </a:r>
            <a:r>
              <a:rPr lang="en-US" b="1" dirty="0" smtClean="0"/>
              <a:t>Plan</a:t>
            </a:r>
            <a:endParaRPr lang="en-US" b="1" dirty="0"/>
          </a:p>
          <a:p>
            <a:pPr lvl="1"/>
            <a:r>
              <a:rPr lang="en-US" dirty="0" smtClean="0"/>
              <a:t>To </a:t>
            </a:r>
            <a:r>
              <a:rPr lang="en-US" dirty="0"/>
              <a:t>aid rebuilding of </a:t>
            </a:r>
            <a:r>
              <a:rPr lang="en-US" dirty="0" smtClean="0"/>
              <a:t>Europe</a:t>
            </a:r>
            <a:endParaRPr lang="en-US" dirty="0"/>
          </a:p>
          <a:p>
            <a:pPr lvl="1"/>
            <a:r>
              <a:rPr lang="en-US" dirty="0" smtClean="0"/>
              <a:t>To </a:t>
            </a:r>
            <a:r>
              <a:rPr lang="en-US" dirty="0"/>
              <a:t> restore  economy  and  curb </a:t>
            </a:r>
            <a:r>
              <a:rPr lang="en-US" dirty="0" smtClean="0"/>
              <a:t>communism’s </a:t>
            </a:r>
            <a:r>
              <a:rPr lang="en-US" dirty="0"/>
              <a:t> appeal </a:t>
            </a:r>
            <a:r>
              <a:rPr lang="en-US" dirty="0" smtClean="0"/>
              <a:t>and </a:t>
            </a:r>
            <a:r>
              <a:rPr lang="en-US" dirty="0"/>
              <a:t>spread </a:t>
            </a:r>
            <a:r>
              <a:rPr lang="en-US" dirty="0" smtClean="0"/>
              <a:t>capitalism</a:t>
            </a:r>
            <a:r>
              <a:rPr lang="en-US" dirty="0"/>
              <a:t> </a:t>
            </a:r>
            <a:endParaRPr lang="en-US" dirty="0" smtClean="0"/>
          </a:p>
          <a:p>
            <a:pPr lvl="1"/>
            <a:r>
              <a:rPr lang="en-US" dirty="0" smtClean="0"/>
              <a:t>Form </a:t>
            </a:r>
            <a:r>
              <a:rPr lang="en-US" dirty="0"/>
              <a:t>allies close to USSR &amp; extenuate their foothold </a:t>
            </a:r>
            <a:endParaRPr lang="en-US" dirty="0" smtClean="0"/>
          </a:p>
          <a:p>
            <a:pPr lvl="1"/>
            <a:r>
              <a:rPr lang="en-US" dirty="0" smtClean="0"/>
              <a:t>Expand </a:t>
            </a:r>
            <a:r>
              <a:rPr lang="en-US" dirty="0"/>
              <a:t>markets to prevent worldwide </a:t>
            </a:r>
            <a:r>
              <a:rPr lang="en-US" dirty="0" smtClean="0"/>
              <a:t>slump</a:t>
            </a:r>
            <a:endParaRPr lang="en-US" dirty="0"/>
          </a:p>
          <a:p>
            <a:pPr lvl="1"/>
            <a:r>
              <a:rPr lang="en-US" dirty="0" smtClean="0"/>
              <a:t>Dominate </a:t>
            </a:r>
            <a:r>
              <a:rPr lang="en-US" dirty="0"/>
              <a:t>Europe by making them dependent on $ </a:t>
            </a:r>
            <a:endParaRPr lang="en-US" dirty="0"/>
          </a:p>
        </p:txBody>
      </p:sp>
    </p:spTree>
    <p:extLst>
      <p:ext uri="{BB962C8B-B14F-4D97-AF65-F5344CB8AC3E}">
        <p14:creationId xmlns:p14="http://schemas.microsoft.com/office/powerpoint/2010/main" val="19260304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How did the USA respond to Soviet expansionism?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err="1" smtClean="0"/>
              <a:t>Cominform</a:t>
            </a:r>
            <a:r>
              <a:rPr lang="en-US" b="1" dirty="0" smtClean="0"/>
              <a:t> aims:</a:t>
            </a:r>
            <a:endParaRPr lang="en-US" b="1" dirty="0"/>
          </a:p>
          <a:p>
            <a:pPr lvl="1"/>
            <a:r>
              <a:rPr lang="en-US" dirty="0" smtClean="0"/>
              <a:t>Spread </a:t>
            </a:r>
            <a:r>
              <a:rPr lang="en-US" dirty="0"/>
              <a:t>revolution and provide assistance to Soviet </a:t>
            </a:r>
            <a:r>
              <a:rPr lang="en-US" dirty="0" smtClean="0"/>
              <a:t>satellites </a:t>
            </a:r>
            <a:r>
              <a:rPr lang="en-US" dirty="0"/>
              <a:t>&amp; communist </a:t>
            </a:r>
            <a:r>
              <a:rPr lang="en-US" dirty="0" smtClean="0"/>
              <a:t>parties</a:t>
            </a:r>
            <a:endParaRPr lang="en-US" dirty="0"/>
          </a:p>
          <a:p>
            <a:pPr lvl="1"/>
            <a:r>
              <a:rPr lang="en-US" dirty="0" smtClean="0"/>
              <a:t>Defend </a:t>
            </a:r>
            <a:r>
              <a:rPr lang="en-US" dirty="0"/>
              <a:t>satellites against US </a:t>
            </a:r>
            <a:r>
              <a:rPr lang="en-US" dirty="0" smtClean="0"/>
              <a:t>influence</a:t>
            </a:r>
            <a:endParaRPr lang="en-US" dirty="0"/>
          </a:p>
          <a:p>
            <a:pPr lvl="1"/>
            <a:r>
              <a:rPr lang="en-US" dirty="0" smtClean="0"/>
              <a:t>Keep </a:t>
            </a:r>
            <a:r>
              <a:rPr lang="en-US" dirty="0"/>
              <a:t>a close eye on </a:t>
            </a:r>
            <a:r>
              <a:rPr lang="en-US" dirty="0" smtClean="0"/>
              <a:t>satellites</a:t>
            </a:r>
            <a:endParaRPr lang="en-US" dirty="0"/>
          </a:p>
          <a:p>
            <a:pPr lvl="1"/>
            <a:r>
              <a:rPr lang="en-US" dirty="0" smtClean="0"/>
              <a:t>Ensure loyalty</a:t>
            </a:r>
            <a:endParaRPr lang="en-US" dirty="0"/>
          </a:p>
          <a:p>
            <a:pPr lvl="1"/>
            <a:r>
              <a:rPr lang="en-US" dirty="0" smtClean="0"/>
              <a:t>All </a:t>
            </a:r>
            <a:r>
              <a:rPr lang="en-US" dirty="0"/>
              <a:t>Eastern European countries must be communist </a:t>
            </a:r>
            <a:endParaRPr lang="en-US" dirty="0"/>
          </a:p>
        </p:txBody>
      </p:sp>
    </p:spTree>
    <p:extLst>
      <p:ext uri="{BB962C8B-B14F-4D97-AF65-F5344CB8AC3E}">
        <p14:creationId xmlns:p14="http://schemas.microsoft.com/office/powerpoint/2010/main" val="35019862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What were the consequences of the Berlin Blockade</a:t>
            </a:r>
            <a:r>
              <a:rPr lang="en-US" dirty="0" smtClean="0"/>
              <a:t>?</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20000"/>
          </a:bodyPr>
          <a:lstStyle/>
          <a:p>
            <a:r>
              <a:rPr lang="en-US" b="1" dirty="0">
                <a:solidFill>
                  <a:srgbClr val="00FF00"/>
                </a:solidFill>
              </a:rPr>
              <a:t>Background: </a:t>
            </a:r>
            <a:r>
              <a:rPr lang="en-US" dirty="0"/>
              <a:t>As Marshall Aid (response to </a:t>
            </a:r>
            <a:r>
              <a:rPr lang="en-US" dirty="0" smtClean="0"/>
              <a:t>Czech communists </a:t>
            </a:r>
            <a:r>
              <a:rPr lang="en-US" dirty="0"/>
              <a:t>– paranoia) was started in March 1948, Stalin began partial blockage on roadways to Berlin. Aim: to stamp his authority on Berlin as he was helpless about everything else, force allies out of Berlin, making West Berlin dependent on USSR, he wanted to destroy Germany &amp; saw Marshall Aid as dollar imperialism which was a threat to USSR, also to stop Germany recovering to prevent threat to USSR. </a:t>
            </a:r>
            <a:endParaRPr lang="en-US" dirty="0" smtClean="0"/>
          </a:p>
          <a:p>
            <a:r>
              <a:rPr lang="en-US" dirty="0" smtClean="0"/>
              <a:t>On </a:t>
            </a:r>
            <a:r>
              <a:rPr lang="en-US" dirty="0"/>
              <a:t>1st June 1948, West Germany was a new country – FDR and on 23rd June had a new currency = which led to economic crisis for USSR. </a:t>
            </a:r>
            <a:endParaRPr lang="en-US" dirty="0"/>
          </a:p>
        </p:txBody>
      </p:sp>
    </p:spTree>
    <p:extLst>
      <p:ext uri="{BB962C8B-B14F-4D97-AF65-F5344CB8AC3E}">
        <p14:creationId xmlns:p14="http://schemas.microsoft.com/office/powerpoint/2010/main" val="2117973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What were the consequences of the Berlin Blockade</a:t>
            </a:r>
            <a:r>
              <a:rPr lang="en-US" dirty="0" smtClean="0"/>
              <a:t>?</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b="1" dirty="0">
                <a:solidFill>
                  <a:srgbClr val="00FF00"/>
                </a:solidFill>
              </a:rPr>
              <a:t>Consequences: </a:t>
            </a:r>
            <a:r>
              <a:rPr lang="en-US" dirty="0"/>
              <a:t>Germany permanently divided. Iron curtain concept strengthened. An open confrontation of the cold war, tensions got much worse. NATO formed in 1949 and Warsaw Pact in 1955 - two armed camps. Arms race  also  began  set  up  a  ‘tense  balance’  with  no  hot  war   which was symbolic of the cold war period. Tensions increased as allies merged zones (1946 – </a:t>
            </a:r>
            <a:r>
              <a:rPr lang="en-US" dirty="0" err="1"/>
              <a:t>Trizonia</a:t>
            </a:r>
            <a:r>
              <a:rPr lang="en-US" dirty="0"/>
              <a:t>), new currency/new countries/iron curtain speech, Berlin blockade, Marshall Aid. (1945- 1949) </a:t>
            </a:r>
            <a:endParaRPr lang="en-US" dirty="0"/>
          </a:p>
        </p:txBody>
      </p:sp>
    </p:spTree>
    <p:extLst>
      <p:ext uri="{BB962C8B-B14F-4D97-AF65-F5344CB8AC3E}">
        <p14:creationId xmlns:p14="http://schemas.microsoft.com/office/powerpoint/2010/main" val="596736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What were the consequences of the Berlin Blockade</a:t>
            </a:r>
            <a:r>
              <a:rPr lang="en-US" dirty="0" smtClean="0"/>
              <a:t>?</a:t>
            </a:r>
            <a:endParaRPr lang="en-US" dirty="0"/>
          </a:p>
        </p:txBody>
      </p:sp>
      <p:sp>
        <p:nvSpPr>
          <p:cNvPr id="3" name="Content Placeholder 2"/>
          <p:cNvSpPr>
            <a:spLocks noGrp="1"/>
          </p:cNvSpPr>
          <p:nvPr>
            <p:ph idx="1"/>
          </p:nvPr>
        </p:nvSpPr>
        <p:spPr>
          <a:xfrm>
            <a:off x="457200" y="1212358"/>
            <a:ext cx="8229600" cy="5445988"/>
          </a:xfrm>
        </p:spPr>
        <p:txBody>
          <a:bodyPr>
            <a:normAutofit fontScale="85000" lnSpcReduction="10000"/>
          </a:bodyPr>
          <a:lstStyle/>
          <a:p>
            <a:r>
              <a:rPr lang="en-US" b="1" dirty="0">
                <a:solidFill>
                  <a:srgbClr val="00FF00"/>
                </a:solidFill>
              </a:rPr>
              <a:t>Destalinization: </a:t>
            </a:r>
            <a:r>
              <a:rPr lang="en-US" dirty="0"/>
              <a:t>Policy started by Khrushchev during the era of peaceful coexistence. Tito (Yugoslavia) was allowed autonomy to ease relations, who then left Warsaw Pact. Closed down </a:t>
            </a:r>
            <a:r>
              <a:rPr lang="en-US" dirty="0" err="1"/>
              <a:t>Cominform</a:t>
            </a:r>
            <a:r>
              <a:rPr lang="en-US" dirty="0"/>
              <a:t> as a part of his policy of reconciliation with Tito. Khrushchev thought Stalin was inhumane so he invited Tito to Moscow and dismissed Molotov, executed Beria (head of state secret police), set free political prisoners, pulled out of Austria, met  western  leaders  at  post  war  summits  (July  ’55)  and   criticized  Stalin’s  Purges,  terror,  tyranny  on  20th  party   congress, eased relation with China, reduced arms expenditure, improved living standards. Main aim did not change: must create buffer against attack from West through Warsaw Pact. </a:t>
            </a:r>
            <a:endParaRPr lang="en-US" dirty="0"/>
          </a:p>
        </p:txBody>
      </p:sp>
    </p:spTree>
    <p:extLst>
      <p:ext uri="{BB962C8B-B14F-4D97-AF65-F5344CB8AC3E}">
        <p14:creationId xmlns:p14="http://schemas.microsoft.com/office/powerpoint/2010/main" val="37041577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smtClean="0"/>
              <a:t>Who </a:t>
            </a:r>
            <a:r>
              <a:rPr lang="en-US" dirty="0"/>
              <a:t>was more to blame for the cold war?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t>Blame </a:t>
            </a:r>
            <a:r>
              <a:rPr lang="en-US" dirty="0"/>
              <a:t>USSR for radical ideology dedicated to world revolution and justifies perception of threat </a:t>
            </a:r>
            <a:endParaRPr lang="en-US" dirty="0"/>
          </a:p>
          <a:p>
            <a:r>
              <a:rPr lang="en-US" dirty="0" smtClean="0"/>
              <a:t>Blame </a:t>
            </a:r>
            <a:r>
              <a:rPr lang="en-US" dirty="0"/>
              <a:t> USA  for  underestimating  USSR’s  loss  and   misperceiving defense as hostility </a:t>
            </a:r>
            <a:endParaRPr lang="en-US" dirty="0"/>
          </a:p>
          <a:p>
            <a:r>
              <a:rPr lang="en-US" dirty="0" smtClean="0"/>
              <a:t>Blame </a:t>
            </a:r>
            <a:r>
              <a:rPr lang="en-US" dirty="0"/>
              <a:t>both for miscommunication, tension, and ideological differences. </a:t>
            </a:r>
            <a:endParaRPr lang="en-US" dirty="0">
              <a:effectLst/>
            </a:endParaRPr>
          </a:p>
        </p:txBody>
      </p:sp>
    </p:spTree>
    <p:extLst>
      <p:ext uri="{BB962C8B-B14F-4D97-AF65-F5344CB8AC3E}">
        <p14:creationId xmlns:p14="http://schemas.microsoft.com/office/powerpoint/2010/main" val="39510565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10000"/>
          </a:bodyPr>
          <a:lstStyle/>
          <a:p>
            <a:pPr marL="514350" indent="-514350">
              <a:buFont typeface="+mj-lt"/>
              <a:buAutoNum type="arabicParenR"/>
            </a:pPr>
            <a:r>
              <a:rPr lang="en-US" dirty="0" smtClean="0"/>
              <a:t>Understand the different ideologies of the USA and USSR: capitalism and communism.</a:t>
            </a:r>
          </a:p>
          <a:p>
            <a:pPr marL="514350" indent="-514350">
              <a:buFont typeface="+mj-lt"/>
              <a:buAutoNum type="arabicParenR"/>
            </a:pPr>
            <a:r>
              <a:rPr lang="en-US" dirty="0" smtClean="0"/>
              <a:t>Remember the main sources of disagreement between the allies at Potsdam.</a:t>
            </a:r>
          </a:p>
          <a:p>
            <a:pPr marL="514350" indent="-514350">
              <a:buFont typeface="+mj-lt"/>
              <a:buAutoNum type="arabicParenR"/>
            </a:pPr>
            <a:r>
              <a:rPr lang="en-US" dirty="0" smtClean="0"/>
              <a:t>Link the development of Truman’s doctrine of containment to the actions of the USSR in eastern Europe.</a:t>
            </a:r>
          </a:p>
          <a:p>
            <a:pPr marL="514350" indent="-514350">
              <a:buFont typeface="+mj-lt"/>
              <a:buAutoNum type="arabicParenR"/>
            </a:pPr>
            <a:r>
              <a:rPr lang="en-US" dirty="0" smtClean="0"/>
              <a:t>Consider why Germany was the most sensitive issue between the superpowers after the war.</a:t>
            </a:r>
          </a:p>
          <a:p>
            <a:pPr marL="514350" indent="-514350">
              <a:buFont typeface="+mj-lt"/>
              <a:buAutoNum type="arabicParenR"/>
            </a:pPr>
            <a:r>
              <a:rPr lang="en-US" dirty="0" smtClean="0"/>
              <a:t>Compile a list of reasons why you think each of the superpowers, USSR and the USA, might have been to blame for the start of the Cold War.</a:t>
            </a:r>
            <a:endParaRPr lang="en-US" dirty="0"/>
          </a:p>
        </p:txBody>
      </p:sp>
    </p:spTree>
    <p:extLst>
      <p:ext uri="{BB962C8B-B14F-4D97-AF65-F5344CB8AC3E}">
        <p14:creationId xmlns:p14="http://schemas.microsoft.com/office/powerpoint/2010/main" val="26248654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b="1" dirty="0" smtClean="0"/>
              <a:t>Who was to Blame for the Cold War?</a:t>
            </a:r>
            <a:endParaRPr lang="en-US" b="1" dirty="0"/>
          </a:p>
        </p:txBody>
      </p:sp>
    </p:spTree>
    <p:extLst>
      <p:ext uri="{BB962C8B-B14F-4D97-AF65-F5344CB8AC3E}">
        <p14:creationId xmlns:p14="http://schemas.microsoft.com/office/powerpoint/2010/main" val="17538010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Potsdam</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dirty="0"/>
              <a:t>Spirit of cooperation had deteriorated to </a:t>
            </a:r>
            <a:r>
              <a:rPr lang="en-US" dirty="0" smtClean="0"/>
              <a:t>open disagreement </a:t>
            </a:r>
            <a:r>
              <a:rPr lang="en-US" dirty="0"/>
              <a:t>(no common enemy) due to change of leadership (Truman staunch anti-communist</a:t>
            </a:r>
            <a:r>
              <a:rPr lang="en-US" dirty="0" smtClean="0"/>
              <a:t>)</a:t>
            </a:r>
            <a:endParaRPr lang="en-US" dirty="0"/>
          </a:p>
          <a:p>
            <a:pPr lvl="1"/>
            <a:r>
              <a:rPr lang="en-US" dirty="0" smtClean="0"/>
              <a:t>Agreements </a:t>
            </a:r>
            <a:r>
              <a:rPr lang="en-US" dirty="0"/>
              <a:t>to form Germany being split into 4 zones </a:t>
            </a:r>
            <a:r>
              <a:rPr lang="en-US" dirty="0" smtClean="0"/>
              <a:t>deteriorated </a:t>
            </a:r>
            <a:r>
              <a:rPr lang="en-US" dirty="0"/>
              <a:t>over details of </a:t>
            </a:r>
            <a:r>
              <a:rPr lang="en-US" dirty="0" smtClean="0"/>
              <a:t>borders.</a:t>
            </a:r>
            <a:endParaRPr lang="en-US" dirty="0"/>
          </a:p>
          <a:p>
            <a:r>
              <a:rPr lang="en-US" dirty="0" smtClean="0"/>
              <a:t>Agreement </a:t>
            </a:r>
            <a:r>
              <a:rPr lang="en-US" dirty="0"/>
              <a:t>to form reparation commission deteriorated </a:t>
            </a:r>
            <a:r>
              <a:rPr lang="en-US" dirty="0" smtClean="0"/>
              <a:t>over </a:t>
            </a:r>
            <a:r>
              <a:rPr lang="en-US" dirty="0"/>
              <a:t>exact amounts. Soviets wanted indefinite reparations from Soviet Zones and 10% of Industrial equipment from West-Zones. Britain and France thought this was too much. </a:t>
            </a:r>
          </a:p>
        </p:txBody>
      </p:sp>
    </p:spTree>
    <p:extLst>
      <p:ext uri="{BB962C8B-B14F-4D97-AF65-F5344CB8AC3E}">
        <p14:creationId xmlns:p14="http://schemas.microsoft.com/office/powerpoint/2010/main" val="40153015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Potsdam</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a:t>Agreements  to  </a:t>
            </a:r>
            <a:r>
              <a:rPr lang="en-US" dirty="0" smtClean="0"/>
              <a:t>form </a:t>
            </a:r>
            <a:r>
              <a:rPr lang="en-US" dirty="0"/>
              <a:t> Polish  ‘government  of  national   unity’  deteriorated as Stalin had non-communists arrested. </a:t>
            </a:r>
          </a:p>
          <a:p>
            <a:r>
              <a:rPr lang="en-US" dirty="0" smtClean="0"/>
              <a:t>Free </a:t>
            </a:r>
            <a:r>
              <a:rPr lang="en-US" dirty="0"/>
              <a:t>elections that were agreed on did not take place in Europe. Communists were coming to power which violated the percentages agreement. </a:t>
            </a:r>
          </a:p>
          <a:p>
            <a:r>
              <a:rPr lang="en-US" dirty="0" smtClean="0"/>
              <a:t>Agreements </a:t>
            </a:r>
            <a:r>
              <a:rPr lang="en-US" dirty="0"/>
              <a:t>to have Russia join war against Japan with US were ignored as Truman dropped atomic bomb. </a:t>
            </a:r>
          </a:p>
        </p:txBody>
      </p:sp>
    </p:spTree>
    <p:extLst>
      <p:ext uri="{BB962C8B-B14F-4D97-AF65-F5344CB8AC3E}">
        <p14:creationId xmlns:p14="http://schemas.microsoft.com/office/powerpoint/2010/main" val="25755456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Why did the USA-USSR alliance begin to break down in 1945</a:t>
            </a:r>
            <a:r>
              <a:rPr lang="en-US" dirty="0" smtClean="0"/>
              <a:t>?</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a:t>Ideological differences: politics, lifestyle, post-war aims: </a:t>
            </a:r>
            <a:r>
              <a:rPr lang="en-US" dirty="0" smtClean="0"/>
              <a:t>USSR </a:t>
            </a:r>
            <a:r>
              <a:rPr lang="en-US" dirty="0"/>
              <a:t>- communist with dictator, one party state with secret police, totalitarian, terror, propaganda, no civil liberties, USA had capitalism, multiparty elections, freedom </a:t>
            </a:r>
            <a:endParaRPr lang="en-US" dirty="0" smtClean="0"/>
          </a:p>
          <a:p>
            <a:r>
              <a:rPr lang="en-US" dirty="0"/>
              <a:t>And civil liberties. USSR wanted weak Germany, sphere of influence and reparations, USA wanted strong Germany and no reparations. </a:t>
            </a:r>
          </a:p>
        </p:txBody>
      </p:sp>
    </p:spTree>
    <p:extLst>
      <p:ext uri="{BB962C8B-B14F-4D97-AF65-F5344CB8AC3E}">
        <p14:creationId xmlns:p14="http://schemas.microsoft.com/office/powerpoint/2010/main" val="5823385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Why did the USA-USSR alliance begin to break down in 1945</a:t>
            </a:r>
            <a:r>
              <a:rPr lang="en-US" dirty="0" smtClean="0"/>
              <a:t>?</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t>Hostility </a:t>
            </a:r>
            <a:r>
              <a:rPr lang="en-US" dirty="0"/>
              <a:t>in the past: white counter-revolutionary forces tried to destroy USSR in 1917 Russian Revolution and Polish invasion in 1921, USSR signed Nazi-Soviet pact + USSR signed Nazi-Soviet pact </a:t>
            </a:r>
          </a:p>
          <a:p>
            <a:r>
              <a:rPr lang="en-US" dirty="0"/>
              <a:t>I</a:t>
            </a:r>
            <a:r>
              <a:rPr lang="en-US" dirty="0" smtClean="0"/>
              <a:t>ncreasing </a:t>
            </a:r>
            <a:r>
              <a:rPr lang="en-US" dirty="0"/>
              <a:t>tension due </a:t>
            </a:r>
            <a:r>
              <a:rPr lang="en-US" dirty="0" smtClean="0"/>
              <a:t>to:</a:t>
            </a:r>
            <a:endParaRPr lang="en-US" dirty="0"/>
          </a:p>
          <a:p>
            <a:pPr lvl="1"/>
            <a:r>
              <a:rPr lang="en-US" dirty="0" smtClean="0"/>
              <a:t>Stalin </a:t>
            </a:r>
            <a:r>
              <a:rPr lang="en-US" dirty="0"/>
              <a:t>refusing to join </a:t>
            </a:r>
            <a:r>
              <a:rPr lang="en-US" dirty="0" smtClean="0"/>
              <a:t>UN</a:t>
            </a:r>
            <a:endParaRPr lang="en-US" dirty="0"/>
          </a:p>
          <a:p>
            <a:pPr lvl="1"/>
            <a:r>
              <a:rPr lang="en-US" dirty="0" smtClean="0"/>
              <a:t>Delay </a:t>
            </a:r>
            <a:r>
              <a:rPr lang="en-US" dirty="0"/>
              <a:t>of D-Day and opening a second front. </a:t>
            </a:r>
            <a:endParaRPr lang="en-US" dirty="0">
              <a:effectLst/>
            </a:endParaRPr>
          </a:p>
        </p:txBody>
      </p:sp>
    </p:spTree>
    <p:extLst>
      <p:ext uri="{BB962C8B-B14F-4D97-AF65-F5344CB8AC3E}">
        <p14:creationId xmlns:p14="http://schemas.microsoft.com/office/powerpoint/2010/main" val="4184726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How had USSR gained control over </a:t>
            </a:r>
            <a:br>
              <a:rPr lang="en-US" dirty="0"/>
            </a:br>
            <a:r>
              <a:rPr lang="en-US" dirty="0"/>
              <a:t>Eastern Europe? </a:t>
            </a:r>
            <a:endParaRPr lang="en-US" dirty="0">
              <a:effectLst/>
            </a:endParaRPr>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b="1" dirty="0">
                <a:solidFill>
                  <a:srgbClr val="00FF00"/>
                </a:solidFill>
              </a:rPr>
              <a:t>Trigger: </a:t>
            </a:r>
            <a:r>
              <a:rPr lang="en-US" dirty="0"/>
              <a:t>political vacuum and anarchy, want to restore law and order </a:t>
            </a:r>
          </a:p>
          <a:p>
            <a:pPr lvl="1"/>
            <a:r>
              <a:rPr lang="en-US" dirty="0" smtClean="0"/>
              <a:t>Red </a:t>
            </a:r>
            <a:r>
              <a:rPr lang="en-US" dirty="0"/>
              <a:t>Army had occupied Eastern Europe according to </a:t>
            </a:r>
          </a:p>
          <a:p>
            <a:pPr lvl="1"/>
            <a:r>
              <a:rPr lang="en-US" dirty="0"/>
              <a:t>Percentages Agreement (right) spheres of influence. </a:t>
            </a:r>
          </a:p>
          <a:p>
            <a:r>
              <a:rPr lang="en-US" dirty="0"/>
              <a:t>However, Stalin </a:t>
            </a:r>
          </a:p>
          <a:p>
            <a:pPr lvl="1"/>
            <a:r>
              <a:rPr lang="en-US" dirty="0" smtClean="0"/>
              <a:t>Wanted </a:t>
            </a:r>
            <a:r>
              <a:rPr lang="en-US" dirty="0"/>
              <a:t>to occupy more and wanted a buffer zone after </a:t>
            </a:r>
            <a:r>
              <a:rPr lang="en-US" dirty="0" smtClean="0"/>
              <a:t>loss </a:t>
            </a:r>
            <a:r>
              <a:rPr lang="en-US" dirty="0"/>
              <a:t>of 20 million lives. </a:t>
            </a:r>
          </a:p>
          <a:p>
            <a:pPr lvl="1"/>
            <a:r>
              <a:rPr lang="en-US" smtClean="0"/>
              <a:t>By </a:t>
            </a:r>
            <a:r>
              <a:rPr lang="en-US" dirty="0"/>
              <a:t>July 1945, USSR controlled Baltic States, Finland</a:t>
            </a:r>
            <a:r>
              <a:rPr lang="en-US"/>
              <a:t>, </a:t>
            </a:r>
            <a:r>
              <a:rPr lang="en-US" smtClean="0"/>
              <a:t>Poland</a:t>
            </a:r>
            <a:r>
              <a:rPr lang="en-US" dirty="0"/>
              <a:t>, Czechoslovakia, Hungary, Bulgaria, Romania. </a:t>
            </a:r>
            <a:endParaRPr lang="en-US" dirty="0">
              <a:effectLst/>
            </a:endParaRPr>
          </a:p>
        </p:txBody>
      </p:sp>
    </p:spTree>
    <p:extLst>
      <p:ext uri="{BB962C8B-B14F-4D97-AF65-F5344CB8AC3E}">
        <p14:creationId xmlns:p14="http://schemas.microsoft.com/office/powerpoint/2010/main" val="36404561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a:t>How had USSR gained control over </a:t>
            </a:r>
            <a:br>
              <a:rPr lang="en-US" dirty="0"/>
            </a:br>
            <a:r>
              <a:rPr lang="en-US" dirty="0"/>
              <a:t>Eastern Europe? </a:t>
            </a:r>
            <a:endParaRPr lang="en-US" dirty="0">
              <a:effectLst/>
            </a:endParaRPr>
          </a:p>
        </p:txBody>
      </p:sp>
      <p:sp>
        <p:nvSpPr>
          <p:cNvPr id="3" name="Content Placeholder 2"/>
          <p:cNvSpPr>
            <a:spLocks noGrp="1"/>
          </p:cNvSpPr>
          <p:nvPr>
            <p:ph idx="1"/>
          </p:nvPr>
        </p:nvSpPr>
        <p:spPr>
          <a:xfrm>
            <a:off x="457200" y="1212358"/>
            <a:ext cx="8229600" cy="5445988"/>
          </a:xfrm>
        </p:spPr>
        <p:txBody>
          <a:bodyPr>
            <a:normAutofit fontScale="92500" lnSpcReduction="20000"/>
          </a:bodyPr>
          <a:lstStyle/>
          <a:p>
            <a:r>
              <a:rPr lang="en-US" dirty="0" smtClean="0"/>
              <a:t>However</a:t>
            </a:r>
            <a:r>
              <a:rPr lang="en-US" dirty="0"/>
              <a:t>, Stalin </a:t>
            </a:r>
          </a:p>
          <a:p>
            <a:pPr lvl="1"/>
            <a:r>
              <a:rPr lang="en-US" dirty="0" smtClean="0"/>
              <a:t>In </a:t>
            </a:r>
            <a:r>
              <a:rPr lang="en-US" dirty="0"/>
              <a:t>1945, communists took power in Albania, Bulgaria </a:t>
            </a:r>
            <a:r>
              <a:rPr lang="en-US" dirty="0" smtClean="0"/>
              <a:t>(</a:t>
            </a:r>
            <a:r>
              <a:rPr lang="en-US" dirty="0"/>
              <a:t>elected by coalition, executed opposition), &amp; E Germany </a:t>
            </a:r>
            <a:endParaRPr lang="en-US" dirty="0"/>
          </a:p>
          <a:p>
            <a:pPr lvl="1"/>
            <a:r>
              <a:rPr lang="en-US" dirty="0" smtClean="0"/>
              <a:t>In </a:t>
            </a:r>
            <a:r>
              <a:rPr lang="en-US" dirty="0"/>
              <a:t>1947, communists took over Romania (</a:t>
            </a:r>
            <a:r>
              <a:rPr lang="en-US" dirty="0" smtClean="0"/>
              <a:t>abolished monarchy</a:t>
            </a:r>
            <a:r>
              <a:rPr lang="en-US" dirty="0"/>
              <a:t>), Poland (arrested opposition, won </a:t>
            </a:r>
            <a:r>
              <a:rPr lang="en-US" dirty="0" smtClean="0"/>
              <a:t>by election</a:t>
            </a:r>
            <a:r>
              <a:rPr lang="en-US" dirty="0"/>
              <a:t>) </a:t>
            </a:r>
            <a:endParaRPr lang="en-US" dirty="0"/>
          </a:p>
          <a:p>
            <a:pPr lvl="1"/>
            <a:r>
              <a:rPr lang="en-US" dirty="0" smtClean="0"/>
              <a:t>Hungary </a:t>
            </a:r>
            <a:r>
              <a:rPr lang="en-US" dirty="0"/>
              <a:t>– arrested and executed opposition using secret </a:t>
            </a:r>
            <a:r>
              <a:rPr lang="en-US" dirty="0" smtClean="0"/>
              <a:t>police </a:t>
            </a:r>
            <a:r>
              <a:rPr lang="en-US" dirty="0"/>
              <a:t>churches were attacked. </a:t>
            </a:r>
            <a:endParaRPr lang="en-US" dirty="0"/>
          </a:p>
          <a:p>
            <a:pPr lvl="1"/>
            <a:r>
              <a:rPr lang="en-US" dirty="0" smtClean="0"/>
              <a:t>In </a:t>
            </a:r>
            <a:r>
              <a:rPr lang="en-US" dirty="0"/>
              <a:t>1948, communist leader </a:t>
            </a:r>
            <a:r>
              <a:rPr lang="en-US" dirty="0" err="1"/>
              <a:t>Gottwald</a:t>
            </a:r>
            <a:r>
              <a:rPr lang="en-US" dirty="0"/>
              <a:t> took power in </a:t>
            </a:r>
            <a:r>
              <a:rPr lang="en-US" dirty="0" smtClean="0"/>
              <a:t>Czechoslovakia </a:t>
            </a:r>
            <a:r>
              <a:rPr lang="en-US" dirty="0"/>
              <a:t>by controlling the radio, army, police and arresting opposition. Non-communist minister Masaryk committed suicide. </a:t>
            </a:r>
            <a:endParaRPr lang="en-US" dirty="0"/>
          </a:p>
          <a:p>
            <a:pPr lvl="1"/>
            <a:r>
              <a:rPr lang="en-US" dirty="0" smtClean="0"/>
              <a:t>1949</a:t>
            </a:r>
            <a:r>
              <a:rPr lang="en-US" dirty="0"/>
              <a:t>, GDR was established </a:t>
            </a:r>
            <a:endParaRPr lang="en-US" dirty="0">
              <a:effectLst/>
            </a:endParaRPr>
          </a:p>
        </p:txBody>
      </p:sp>
    </p:spTree>
    <p:extLst>
      <p:ext uri="{BB962C8B-B14F-4D97-AF65-F5344CB8AC3E}">
        <p14:creationId xmlns:p14="http://schemas.microsoft.com/office/powerpoint/2010/main" val="40085154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613</TotalTime>
  <Words>1003</Words>
  <Application>Microsoft Macintosh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IGCSE History Revision 4. Who was to blame for the Cold War?</vt:lpstr>
      <vt:lpstr>Revision Tips</vt:lpstr>
      <vt:lpstr>Who was to Blame for the Cold War?</vt:lpstr>
      <vt:lpstr>Potsdam</vt:lpstr>
      <vt:lpstr>Potsdam</vt:lpstr>
      <vt:lpstr>Why did the USA-USSR alliance begin to break down in 1945?</vt:lpstr>
      <vt:lpstr>Why did the USA-USSR alliance begin to break down in 1945?</vt:lpstr>
      <vt:lpstr>How had USSR gained control over  Eastern Europe? </vt:lpstr>
      <vt:lpstr>How had USSR gained control over  Eastern Europe? </vt:lpstr>
      <vt:lpstr>How did the USA respond to Soviet expansionism? </vt:lpstr>
      <vt:lpstr>How did the USA respond to Soviet expansionism? </vt:lpstr>
      <vt:lpstr>How did the USA respond to Soviet expansionism? </vt:lpstr>
      <vt:lpstr>How did the USA respond to Soviet expansionism? </vt:lpstr>
      <vt:lpstr>What were the consequences of the Berlin Blockade?</vt:lpstr>
      <vt:lpstr>What were the consequences of the Berlin Blockade?</vt:lpstr>
      <vt:lpstr>What were the consequences of the Berlin Blockade?</vt:lpstr>
      <vt:lpstr>Who was more to blame for the cold war?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To what extent was the League of Nations a success?</dc:title>
  <dc:creator>SVP</dc:creator>
  <cp:lastModifiedBy>SVP</cp:lastModifiedBy>
  <cp:revision>82</cp:revision>
  <dcterms:created xsi:type="dcterms:W3CDTF">2017-02-02T10:34:24Z</dcterms:created>
  <dcterms:modified xsi:type="dcterms:W3CDTF">2017-02-14T11:32:20Z</dcterms:modified>
</cp:coreProperties>
</file>