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FF80"/>
    <a:srgbClr val="FF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1585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67674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95969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292529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1">
              <a:alpha val="97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pic>
        <p:nvPicPr>
          <p:cNvPr id="9" name="Picture 8" descr="a14cab5a3f5402daa8014fe1340f3cb0.png"/>
          <p:cNvPicPr>
            <a:picLocks noChangeAspect="1"/>
          </p:cNvPicPr>
          <p:nvPr userDrawn="1"/>
        </p:nvPicPr>
        <p:blipFill>
          <a:blip r:embed="rId2">
            <a:alphaModFix amt="49000"/>
            <a:extLst>
              <a:ext uri="{28A0092B-C50C-407E-A947-70E740481C1C}">
                <a14:useLocalDpi xmlns:a14="http://schemas.microsoft.com/office/drawing/2010/main" val="0"/>
              </a:ext>
            </a:extLst>
          </a:blip>
          <a:stretch>
            <a:fillRect/>
          </a:stretch>
        </p:blipFill>
        <p:spPr>
          <a:xfrm>
            <a:off x="0" y="2188780"/>
            <a:ext cx="9144000" cy="4300279"/>
          </a:xfrm>
          <a:prstGeom prst="rect">
            <a:avLst/>
          </a:prstGeom>
        </p:spPr>
      </p:pic>
    </p:spTree>
    <p:extLst>
      <p:ext uri="{BB962C8B-B14F-4D97-AF65-F5344CB8AC3E}">
        <p14:creationId xmlns:p14="http://schemas.microsoft.com/office/powerpoint/2010/main" val="412932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01864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C41CCF-06FB-224E-BEF8-274235C3DCFB}"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48933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C41CCF-06FB-224E-BEF8-274235C3DCFB}"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96039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C41CCF-06FB-224E-BEF8-274235C3DCFB}"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344025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C41CCF-06FB-224E-BEF8-274235C3DCFB}"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80255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41CCF-06FB-224E-BEF8-274235C3DCFB}"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636049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C41CCF-06FB-224E-BEF8-274235C3DCFB}"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B78A93-520D-BD47-B58B-48C83DDED4F9}" type="slidenum">
              <a:rPr lang="en-US" smtClean="0"/>
              <a:t>‹#›</a:t>
            </a:fld>
            <a:endParaRPr lang="en-US"/>
          </a:p>
        </p:txBody>
      </p:sp>
    </p:spTree>
    <p:extLst>
      <p:ext uri="{BB962C8B-B14F-4D97-AF65-F5344CB8AC3E}">
        <p14:creationId xmlns:p14="http://schemas.microsoft.com/office/powerpoint/2010/main" val="1785751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41CCF-06FB-224E-BEF8-274235C3DCFB}" type="datetimeFigureOut">
              <a:rPr lang="en-US" smtClean="0"/>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78A93-520D-BD47-B58B-48C83DDED4F9}" type="slidenum">
              <a:rPr lang="en-US" smtClean="0"/>
              <a:t>‹#›</a:t>
            </a:fld>
            <a:endParaRPr lang="en-US"/>
          </a:p>
        </p:txBody>
      </p:sp>
    </p:spTree>
    <p:extLst>
      <p:ext uri="{BB962C8B-B14F-4D97-AF65-F5344CB8AC3E}">
        <p14:creationId xmlns:p14="http://schemas.microsoft.com/office/powerpoint/2010/main" val="698023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818283" cy="6858000"/>
          </a:xfrm>
          <a:prstGeom prst="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1693552"/>
            <a:ext cx="4818283" cy="3087202"/>
          </a:xfrm>
          <a:solidFill>
            <a:srgbClr val="0000FF"/>
          </a:solidFill>
        </p:spPr>
        <p:txBody>
          <a:bodyPr>
            <a:normAutofit fontScale="90000"/>
          </a:bodyPr>
          <a:lstStyle/>
          <a:p>
            <a:r>
              <a:rPr lang="en-US" dirty="0" smtClean="0">
                <a:solidFill>
                  <a:schemeClr val="bg1"/>
                </a:solidFill>
              </a:rPr>
              <a:t>IGCSE History Revision</a:t>
            </a:r>
            <a:br>
              <a:rPr lang="en-US" dirty="0" smtClean="0">
                <a:solidFill>
                  <a:schemeClr val="bg1"/>
                </a:solidFill>
              </a:rPr>
            </a:br>
            <a:r>
              <a:rPr lang="en-US" dirty="0" smtClean="0">
                <a:solidFill>
                  <a:schemeClr val="bg1"/>
                </a:solidFill>
              </a:rPr>
              <a:t>5. How effectively did the USA contain the spread of Communism</a:t>
            </a:r>
            <a:endParaRPr lang="en-US" dirty="0">
              <a:solidFill>
                <a:schemeClr val="bg1"/>
              </a:solidFill>
            </a:endParaRPr>
          </a:p>
        </p:txBody>
      </p:sp>
      <p:pic>
        <p:nvPicPr>
          <p:cNvPr id="8" name="Picture 7" descr="a14cab5a3f5402daa8014fe1340f3cb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1193" y="4195143"/>
            <a:ext cx="4352806" cy="2047056"/>
          </a:xfrm>
          <a:prstGeom prst="rect">
            <a:avLst/>
          </a:prstGeom>
        </p:spPr>
      </p:pic>
      <p:pic>
        <p:nvPicPr>
          <p:cNvPr id="3" name="Picture 2" descr="95f44eb6682573e50d72b430523b309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8833" y="0"/>
            <a:ext cx="4352805" cy="3598796"/>
          </a:xfrm>
          <a:prstGeom prst="rect">
            <a:avLst/>
          </a:prstGeom>
        </p:spPr>
      </p:pic>
    </p:spTree>
    <p:extLst>
      <p:ext uri="{BB962C8B-B14F-4D97-AF65-F5344CB8AC3E}">
        <p14:creationId xmlns:p14="http://schemas.microsoft.com/office/powerpoint/2010/main" val="1981818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Khrushchev’s  </a:t>
            </a:r>
            <a:r>
              <a:rPr lang="en-US" b="1" dirty="0" smtClean="0">
                <a:solidFill>
                  <a:srgbClr val="00FF00"/>
                </a:solidFill>
              </a:rPr>
              <a:t>intent:</a:t>
            </a:r>
            <a:endParaRPr lang="en-US" b="1" dirty="0">
              <a:solidFill>
                <a:srgbClr val="00FF00"/>
              </a:solidFill>
            </a:endParaRPr>
          </a:p>
          <a:p>
            <a:pPr lvl="1"/>
            <a:r>
              <a:rPr lang="en-US" dirty="0" smtClean="0"/>
              <a:t>To </a:t>
            </a:r>
            <a:r>
              <a:rPr lang="en-US" dirty="0"/>
              <a:t>defend </a:t>
            </a:r>
            <a:r>
              <a:rPr lang="en-US" dirty="0" smtClean="0"/>
              <a:t>Cuba</a:t>
            </a:r>
            <a:endParaRPr lang="en-US" dirty="0"/>
          </a:p>
          <a:p>
            <a:pPr lvl="1"/>
            <a:r>
              <a:rPr lang="en-US" dirty="0" smtClean="0"/>
              <a:t>To </a:t>
            </a:r>
            <a:r>
              <a:rPr lang="en-US" dirty="0"/>
              <a:t>t</a:t>
            </a:r>
            <a:r>
              <a:rPr lang="en-US" dirty="0" smtClean="0"/>
              <a:t>est </a:t>
            </a:r>
            <a:r>
              <a:rPr lang="en-US" dirty="0"/>
              <a:t>American strength – whether they would back </a:t>
            </a:r>
            <a:r>
              <a:rPr lang="en-US" dirty="0" smtClean="0"/>
              <a:t>off </a:t>
            </a:r>
            <a:r>
              <a:rPr lang="en-US" dirty="0"/>
              <a:t>or face </a:t>
            </a:r>
            <a:r>
              <a:rPr lang="en-US" dirty="0" smtClean="0"/>
              <a:t>up</a:t>
            </a:r>
            <a:endParaRPr lang="en-US" dirty="0"/>
          </a:p>
          <a:p>
            <a:pPr lvl="1"/>
            <a:r>
              <a:rPr lang="en-US" dirty="0" smtClean="0"/>
              <a:t>To </a:t>
            </a:r>
            <a:r>
              <a:rPr lang="en-US" dirty="0"/>
              <a:t>trap the USA into nuclear war – he did not even try </a:t>
            </a:r>
            <a:r>
              <a:rPr lang="en-US" dirty="0" smtClean="0"/>
              <a:t>to </a:t>
            </a:r>
            <a:r>
              <a:rPr lang="en-US" dirty="0"/>
              <a:t>hide </a:t>
            </a:r>
            <a:r>
              <a:rPr lang="en-US" dirty="0" smtClean="0"/>
              <a:t>them</a:t>
            </a:r>
            <a:endParaRPr lang="en-US" dirty="0"/>
          </a:p>
          <a:p>
            <a:pPr lvl="1"/>
            <a:r>
              <a:rPr lang="en-US" dirty="0" smtClean="0"/>
              <a:t>To </a:t>
            </a:r>
            <a:r>
              <a:rPr lang="en-US" dirty="0"/>
              <a:t>get upper hand in arms race due to concern over </a:t>
            </a:r>
            <a:r>
              <a:rPr lang="en-US" dirty="0" smtClean="0"/>
              <a:t>missile </a:t>
            </a:r>
            <a:r>
              <a:rPr lang="en-US" dirty="0"/>
              <a:t>gap would prevent US ever launching 1st </a:t>
            </a:r>
            <a:r>
              <a:rPr lang="en-US" dirty="0" smtClean="0"/>
              <a:t>strike</a:t>
            </a:r>
          </a:p>
          <a:p>
            <a:pPr lvl="1"/>
            <a:r>
              <a:rPr lang="en-US" dirty="0" smtClean="0"/>
              <a:t>To </a:t>
            </a:r>
            <a:r>
              <a:rPr lang="en-US" dirty="0"/>
              <a:t>bargain with USA for concessions: remove military </a:t>
            </a:r>
            <a:r>
              <a:rPr lang="en-US" dirty="0" smtClean="0"/>
              <a:t>bases </a:t>
            </a:r>
            <a:r>
              <a:rPr lang="en-US" dirty="0"/>
              <a:t>in Turkey &amp; Italy </a:t>
            </a:r>
            <a:endParaRPr lang="en-US" dirty="0"/>
          </a:p>
        </p:txBody>
      </p:sp>
    </p:spTree>
    <p:extLst>
      <p:ext uri="{BB962C8B-B14F-4D97-AF65-F5344CB8AC3E}">
        <p14:creationId xmlns:p14="http://schemas.microsoft.com/office/powerpoint/2010/main" val="22841335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Aftermath: </a:t>
            </a:r>
            <a:r>
              <a:rPr lang="en-US" dirty="0"/>
              <a:t>helped to thaw relations and allayed pursuit of brinkmanship. White House to Kremlin hotline set up, </a:t>
            </a:r>
            <a:r>
              <a:rPr lang="en-US" dirty="0" smtClean="0"/>
              <a:t>1963 </a:t>
            </a:r>
            <a:r>
              <a:rPr lang="en-US" dirty="0"/>
              <a:t>– Nuclear Test Ban Treaty </a:t>
            </a:r>
            <a:endParaRPr lang="en-US" dirty="0"/>
          </a:p>
        </p:txBody>
      </p:sp>
    </p:spTree>
    <p:extLst>
      <p:ext uri="{BB962C8B-B14F-4D97-AF65-F5344CB8AC3E}">
        <p14:creationId xmlns:p14="http://schemas.microsoft.com/office/powerpoint/2010/main" val="28578538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Who were the Viet Minh? </a:t>
            </a:r>
            <a:endParaRPr lang="en-US" b="1" dirty="0" smtClean="0">
              <a:solidFill>
                <a:srgbClr val="00FF00"/>
              </a:solidFill>
            </a:endParaRPr>
          </a:p>
          <a:p>
            <a:pPr lvl="1"/>
            <a:r>
              <a:rPr lang="en-US" dirty="0"/>
              <a:t>During the Second World War, when France (ex-colonial ruler of Vietnam) was defeated by Germany, Japan took control of Vietnamese resources (coal, rice, rubber, railways, roads) which led to the formation of a strong anti-Japanese resistance movement called Viet Minh, led by communist Ho Chi Minh, who inspired Vietnamese peasants to flight for an independent Vietnam. </a:t>
            </a:r>
            <a:endParaRPr lang="en-US" dirty="0"/>
          </a:p>
        </p:txBody>
      </p:sp>
    </p:spTree>
    <p:extLst>
      <p:ext uri="{BB962C8B-B14F-4D97-AF65-F5344CB8AC3E}">
        <p14:creationId xmlns:p14="http://schemas.microsoft.com/office/powerpoint/2010/main" val="132770488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Who were the Viet Minh? </a:t>
            </a:r>
            <a:endParaRPr lang="en-US" b="1" dirty="0" smtClean="0">
              <a:solidFill>
                <a:srgbClr val="00FF00"/>
              </a:solidFill>
            </a:endParaRPr>
          </a:p>
          <a:p>
            <a:pPr lvl="1"/>
            <a:r>
              <a:rPr lang="en-US" dirty="0" smtClean="0"/>
              <a:t>In </a:t>
            </a:r>
            <a:r>
              <a:rPr lang="en-US" dirty="0"/>
              <a:t>1945 they entered Hanoi and declared independence &gt; led to war in 1946 between French and Viet Minh. When communists took over in China, American paranoia grew and they spent $500 million a year to keep up anti-Viet Minh effort and keep Vietnam non-communist. </a:t>
            </a:r>
            <a:endParaRPr lang="en-US" dirty="0"/>
          </a:p>
          <a:p>
            <a:endParaRPr lang="en-US" dirty="0"/>
          </a:p>
        </p:txBody>
      </p:sp>
    </p:spTree>
    <p:extLst>
      <p:ext uri="{BB962C8B-B14F-4D97-AF65-F5344CB8AC3E}">
        <p14:creationId xmlns:p14="http://schemas.microsoft.com/office/powerpoint/2010/main" val="7051006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What was the domino theory? </a:t>
            </a:r>
            <a:endParaRPr lang="en-US" dirty="0">
              <a:solidFill>
                <a:srgbClr val="00FF00"/>
              </a:solidFill>
            </a:endParaRPr>
          </a:p>
          <a:p>
            <a:pPr lvl="1"/>
            <a:r>
              <a:rPr lang="en-US" dirty="0" smtClean="0"/>
              <a:t>American </a:t>
            </a:r>
            <a:r>
              <a:rPr lang="en-US" dirty="0"/>
              <a:t>theory that USSR trying to spread communism all over Asia; Laos, Cambodia, Thailand, Burma, India may fall to communism one after the other like a row of dominoes after Vietnam, the first domino</a:t>
            </a:r>
            <a:r>
              <a:rPr lang="en-US" dirty="0" smtClean="0"/>
              <a:t>.</a:t>
            </a:r>
            <a:endParaRPr lang="en-US" dirty="0"/>
          </a:p>
        </p:txBody>
      </p:sp>
    </p:spTree>
    <p:extLst>
      <p:ext uri="{BB962C8B-B14F-4D97-AF65-F5344CB8AC3E}">
        <p14:creationId xmlns:p14="http://schemas.microsoft.com/office/powerpoint/2010/main" val="14870299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What were the Geneva agreements of 1954? </a:t>
            </a:r>
            <a:endParaRPr lang="en-US" dirty="0">
              <a:solidFill>
                <a:srgbClr val="00FF00"/>
              </a:solidFill>
            </a:endParaRPr>
          </a:p>
          <a:p>
            <a:pPr lvl="1"/>
            <a:r>
              <a:rPr lang="en-US" dirty="0" smtClean="0"/>
              <a:t>They </a:t>
            </a:r>
            <a:r>
              <a:rPr lang="en-US" dirty="0"/>
              <a:t>split up Indochina into different countries like Laos, Cambodia, Vietnam, and Thailand </a:t>
            </a:r>
            <a:endParaRPr lang="en-US" dirty="0"/>
          </a:p>
          <a:p>
            <a:pPr lvl="1"/>
            <a:r>
              <a:rPr lang="en-US" dirty="0" smtClean="0"/>
              <a:t>Split </a:t>
            </a:r>
            <a:r>
              <a:rPr lang="en-US" dirty="0"/>
              <a:t>Vietnam at 17th parallel. </a:t>
            </a:r>
            <a:endParaRPr lang="en-US" dirty="0"/>
          </a:p>
          <a:p>
            <a:pPr lvl="1"/>
            <a:r>
              <a:rPr lang="en-US" dirty="0" smtClean="0"/>
              <a:t>Vietminh </a:t>
            </a:r>
            <a:r>
              <a:rPr lang="en-US" dirty="0"/>
              <a:t>pulled out of south (replaced by Diem), French </a:t>
            </a:r>
            <a:r>
              <a:rPr lang="en-US" dirty="0" smtClean="0"/>
              <a:t>pulled </a:t>
            </a:r>
            <a:r>
              <a:rPr lang="en-US" dirty="0"/>
              <a:t>out of north (replaced by Ho Chi Minh) </a:t>
            </a:r>
            <a:endParaRPr lang="en-US" dirty="0"/>
          </a:p>
          <a:p>
            <a:pPr lvl="1"/>
            <a:r>
              <a:rPr lang="en-US" dirty="0" smtClean="0"/>
              <a:t>Free </a:t>
            </a:r>
            <a:r>
              <a:rPr lang="en-US" dirty="0"/>
              <a:t>elections to take place July 1956 </a:t>
            </a:r>
            <a:endParaRPr lang="en-US" dirty="0">
              <a:effectLst/>
            </a:endParaRPr>
          </a:p>
        </p:txBody>
      </p:sp>
    </p:spTree>
    <p:extLst>
      <p:ext uri="{BB962C8B-B14F-4D97-AF65-F5344CB8AC3E}">
        <p14:creationId xmlns:p14="http://schemas.microsoft.com/office/powerpoint/2010/main" val="34029730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10000"/>
          </a:bodyPr>
          <a:lstStyle/>
          <a:p>
            <a:r>
              <a:rPr lang="en-US" b="1" dirty="0">
                <a:solidFill>
                  <a:srgbClr val="00FF00"/>
                </a:solidFill>
              </a:rPr>
              <a:t>Why did US get involved? </a:t>
            </a:r>
            <a:endParaRPr lang="en-US" dirty="0">
              <a:solidFill>
                <a:srgbClr val="00FF00"/>
              </a:solidFill>
            </a:endParaRPr>
          </a:p>
          <a:p>
            <a:pPr lvl="1"/>
            <a:r>
              <a:rPr lang="en-US" dirty="0" smtClean="0"/>
              <a:t>Containment</a:t>
            </a:r>
            <a:r>
              <a:rPr lang="en-US" dirty="0"/>
              <a:t>: domino theory – paranoia about </a:t>
            </a:r>
            <a:r>
              <a:rPr lang="en-US" dirty="0" smtClean="0"/>
              <a:t>Indochina</a:t>
            </a:r>
            <a:r>
              <a:rPr lang="en-US" dirty="0"/>
              <a:t>, China had turned communist in 1949 – Viet Minh seen as Chinese puppets and containment in Korea failed had to compete with USSR. </a:t>
            </a:r>
            <a:endParaRPr lang="en-US" dirty="0"/>
          </a:p>
          <a:p>
            <a:pPr lvl="1"/>
            <a:r>
              <a:rPr lang="en-US" dirty="0" smtClean="0"/>
              <a:t>French </a:t>
            </a:r>
            <a:r>
              <a:rPr lang="en-US" dirty="0"/>
              <a:t>army (AVRN) too weak, ill equipped and inefficient to defeat Viet Cong (Viet Minh) and could not cope with guerrilla warfare. South Vietnam could not win by itself. </a:t>
            </a:r>
            <a:endParaRPr lang="en-US" dirty="0"/>
          </a:p>
          <a:p>
            <a:pPr lvl="1"/>
            <a:r>
              <a:rPr lang="en-US" dirty="0" smtClean="0"/>
              <a:t>US </a:t>
            </a:r>
            <a:r>
              <a:rPr lang="en-US" dirty="0"/>
              <a:t>had been attacked by North Vietnamese patrol boats – USS Maddox in the Gulf of Tonkin (August 1964); February 1965 –Vietcong had attacked US airbases, US soldiers killed </a:t>
            </a:r>
            <a:endParaRPr lang="en-US" dirty="0">
              <a:effectLst/>
            </a:endParaRPr>
          </a:p>
        </p:txBody>
      </p:sp>
    </p:spTree>
    <p:extLst>
      <p:ext uri="{BB962C8B-B14F-4D97-AF65-F5344CB8AC3E}">
        <p14:creationId xmlns:p14="http://schemas.microsoft.com/office/powerpoint/2010/main" val="190223892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How did the US get involved? </a:t>
            </a:r>
            <a:endParaRPr lang="en-US" dirty="0">
              <a:solidFill>
                <a:srgbClr val="00FF00"/>
              </a:solidFill>
            </a:endParaRPr>
          </a:p>
          <a:p>
            <a:pPr lvl="1"/>
            <a:r>
              <a:rPr lang="en-US" dirty="0" smtClean="0"/>
              <a:t>US </a:t>
            </a:r>
            <a:r>
              <a:rPr lang="en-US" dirty="0"/>
              <a:t>was attacked and needed to face up to communism </a:t>
            </a:r>
            <a:endParaRPr lang="en-US" dirty="0"/>
          </a:p>
          <a:p>
            <a:pPr lvl="1"/>
            <a:r>
              <a:rPr lang="en-US" dirty="0" smtClean="0"/>
              <a:t>Had </a:t>
            </a:r>
            <a:r>
              <a:rPr lang="en-US" dirty="0"/>
              <a:t>been pouring in $500 million to support the French </a:t>
            </a:r>
            <a:r>
              <a:rPr lang="en-US" dirty="0" smtClean="0"/>
              <a:t>against </a:t>
            </a:r>
            <a:r>
              <a:rPr lang="en-US" dirty="0"/>
              <a:t>Viet Minh communists already </a:t>
            </a:r>
            <a:endParaRPr lang="en-US" dirty="0"/>
          </a:p>
          <a:p>
            <a:pPr lvl="1"/>
            <a:r>
              <a:rPr lang="en-US" dirty="0" smtClean="0"/>
              <a:t>Supported </a:t>
            </a:r>
            <a:r>
              <a:rPr lang="en-US" dirty="0"/>
              <a:t> Diem’s  corrupt  and  inefficient  </a:t>
            </a:r>
            <a:r>
              <a:rPr lang="en-US" dirty="0" smtClean="0"/>
              <a:t>government who </a:t>
            </a:r>
            <a:r>
              <a:rPr lang="en-US" dirty="0"/>
              <a:t>would have to give in to communists on their own. </a:t>
            </a:r>
            <a:endParaRPr lang="en-US" dirty="0">
              <a:effectLst/>
            </a:endParaRPr>
          </a:p>
        </p:txBody>
      </p:sp>
    </p:spTree>
    <p:extLst>
      <p:ext uri="{BB962C8B-B14F-4D97-AF65-F5344CB8AC3E}">
        <p14:creationId xmlns:p14="http://schemas.microsoft.com/office/powerpoint/2010/main" val="15230018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r>
              <a:rPr lang="en-US" b="1" dirty="0">
                <a:solidFill>
                  <a:srgbClr val="00FF00"/>
                </a:solidFill>
              </a:rPr>
              <a:t>How did US get out</a:t>
            </a:r>
            <a:r>
              <a:rPr lang="en-US" b="1" dirty="0" smtClean="0">
                <a:solidFill>
                  <a:srgbClr val="00FF00"/>
                </a:solidFill>
              </a:rPr>
              <a:t>?</a:t>
            </a:r>
          </a:p>
          <a:p>
            <a:pPr lvl="1"/>
            <a:r>
              <a:rPr lang="en-US" dirty="0" smtClean="0"/>
              <a:t>Pressure </a:t>
            </a:r>
            <a:r>
              <a:rPr lang="en-US" dirty="0"/>
              <a:t>on USSR and China – they had fallen out of an alliance, USA tried to improve relations with them individually (SALT with USSR, Feb 1972 Nixon visited China) to persuade them to pressure North Vietnam to end the </a:t>
            </a:r>
            <a:r>
              <a:rPr lang="en-US" dirty="0" smtClean="0"/>
              <a:t>war</a:t>
            </a:r>
          </a:p>
          <a:p>
            <a:pPr lvl="1"/>
            <a:r>
              <a:rPr lang="en-US" dirty="0" smtClean="0"/>
              <a:t>Peace </a:t>
            </a:r>
            <a:r>
              <a:rPr lang="en-US" dirty="0"/>
              <a:t>negotiations with North Vietnam – early 1969 – Henry Kissinger met with Vietnamese Le </a:t>
            </a:r>
            <a:r>
              <a:rPr lang="en-US" dirty="0" err="1"/>
              <a:t>Duc</a:t>
            </a:r>
            <a:r>
              <a:rPr lang="en-US" dirty="0"/>
              <a:t> </a:t>
            </a:r>
            <a:r>
              <a:rPr lang="en-US" dirty="0" err="1"/>
              <a:t>Tho</a:t>
            </a:r>
            <a:r>
              <a:rPr lang="en-US" dirty="0"/>
              <a:t> </a:t>
            </a:r>
            <a:endParaRPr lang="en-US" dirty="0" smtClean="0"/>
          </a:p>
          <a:p>
            <a:pPr lvl="1"/>
            <a:r>
              <a:rPr lang="en-US" dirty="0" err="1" smtClean="0"/>
              <a:t>Vietnamization</a:t>
            </a:r>
            <a:r>
              <a:rPr lang="en-US" dirty="0" smtClean="0"/>
              <a:t> </a:t>
            </a:r>
            <a:r>
              <a:rPr lang="en-US" dirty="0"/>
              <a:t>of the war effort – building up South Vietnamese forces and withdrawing 400, 000 US troops from April 1969 to end of 1971 </a:t>
            </a:r>
            <a:endParaRPr lang="en-US" dirty="0" smtClean="0"/>
          </a:p>
          <a:p>
            <a:pPr lvl="1"/>
            <a:r>
              <a:rPr lang="en-US" dirty="0"/>
              <a:t>Bombing – increased bombing campaigns against North Vietnam to show he was not weak. Also, invaded Viet Cong bases in Cambodia</a:t>
            </a:r>
            <a:r>
              <a:rPr lang="en-US" dirty="0" smtClean="0"/>
              <a:t>.</a:t>
            </a:r>
            <a:endParaRPr lang="en-US" dirty="0"/>
          </a:p>
        </p:txBody>
      </p:sp>
    </p:spTree>
    <p:extLst>
      <p:ext uri="{BB962C8B-B14F-4D97-AF65-F5344CB8AC3E}">
        <p14:creationId xmlns:p14="http://schemas.microsoft.com/office/powerpoint/2010/main" val="42732276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Why did US fail to defeat the Viet Minh? </a:t>
            </a:r>
            <a:endParaRPr lang="en-US" dirty="0">
              <a:solidFill>
                <a:srgbClr val="00FF00"/>
              </a:solidFill>
            </a:endParaRPr>
          </a:p>
          <a:p>
            <a:pPr lvl="1"/>
            <a:r>
              <a:rPr lang="en-US" dirty="0" smtClean="0"/>
              <a:t>US </a:t>
            </a:r>
            <a:r>
              <a:rPr lang="en-US" dirty="0"/>
              <a:t>had hi-tech tactics that used B-52 bombers, artillery and helicopters and killed innocent people demoralizing their own troops and losing local support (South Vietnamese peasants</a:t>
            </a:r>
            <a:r>
              <a:rPr lang="en-US" dirty="0" smtClean="0"/>
              <a:t>) whereas </a:t>
            </a:r>
            <a:r>
              <a:rPr lang="en-US" dirty="0"/>
              <a:t>the Viet Minh used guerrilla warfare tactics, which were appropriate to the nature of the war and the relief features of Vietnam – they used booby traps, land mines, did not wear uniform and mixed with and helped the peasants which made it difficult to distinguish them and they won local support. </a:t>
            </a:r>
            <a:endParaRPr lang="en-US" dirty="0"/>
          </a:p>
        </p:txBody>
      </p:sp>
    </p:spTree>
    <p:extLst>
      <p:ext uri="{BB962C8B-B14F-4D97-AF65-F5344CB8AC3E}">
        <p14:creationId xmlns:p14="http://schemas.microsoft.com/office/powerpoint/2010/main" val="22172819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pPr marL="514350" indent="-514350">
              <a:buFont typeface="+mj-lt"/>
              <a:buAutoNum type="arabicParenR"/>
            </a:pPr>
            <a:r>
              <a:rPr lang="en-US" dirty="0" smtClean="0"/>
              <a:t>The Bay of Pigs plan was already in place when Kennedy took office, but he continued with it even though he was unsure of it.  Be able to explain why he blamed others such as the CIA for its failure.</a:t>
            </a:r>
          </a:p>
          <a:p>
            <a:pPr marL="514350" indent="-514350">
              <a:buFont typeface="+mj-lt"/>
              <a:buAutoNum type="arabicParenR"/>
            </a:pPr>
            <a:r>
              <a:rPr lang="en-US" dirty="0" smtClean="0"/>
              <a:t>Make sure you are able to fully explain the Cuban Missile Crisis and why Kennedy chose the action he did.</a:t>
            </a:r>
          </a:p>
          <a:p>
            <a:pPr marL="514350" indent="-514350">
              <a:buFont typeface="+mj-lt"/>
              <a:buAutoNum type="arabicParenR"/>
            </a:pPr>
            <a:r>
              <a:rPr lang="en-US" dirty="0" smtClean="0"/>
              <a:t>Be able to explain how successive US presidents escalated the war in Vietnam.  Be aware though it is not until Johnson that a large-scale ground force is committed to the war and this is only after the US navy had apparently been attacked.</a:t>
            </a:r>
            <a:endParaRPr lang="en-US" dirty="0"/>
          </a:p>
        </p:txBody>
      </p:sp>
    </p:spTree>
    <p:extLst>
      <p:ext uri="{BB962C8B-B14F-4D97-AF65-F5344CB8AC3E}">
        <p14:creationId xmlns:p14="http://schemas.microsoft.com/office/powerpoint/2010/main" val="262486544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Why did US fail to defeat the Viet Minh? </a:t>
            </a:r>
            <a:endParaRPr lang="en-US" dirty="0">
              <a:solidFill>
                <a:srgbClr val="00FF00"/>
              </a:solidFill>
            </a:endParaRPr>
          </a:p>
          <a:p>
            <a:pPr lvl="1"/>
            <a:r>
              <a:rPr lang="en-US" dirty="0"/>
              <a:t>American troops were inexperienced and South Vietnamese government was inefficient and corrupt, whereas Viet Cong represented people well and had been fighting with Japan since World War 2 and later on with the French. </a:t>
            </a:r>
            <a:endParaRPr lang="en-US" dirty="0" smtClean="0"/>
          </a:p>
          <a:p>
            <a:pPr lvl="1"/>
            <a:r>
              <a:rPr lang="en-US" dirty="0" smtClean="0"/>
              <a:t>They </a:t>
            </a:r>
            <a:r>
              <a:rPr lang="en-US" dirty="0"/>
              <a:t>were determined to achieve independence and victory, whatever the cost. </a:t>
            </a:r>
            <a:endParaRPr lang="en-US" dirty="0" smtClean="0"/>
          </a:p>
          <a:p>
            <a:pPr lvl="1"/>
            <a:r>
              <a:rPr lang="en-US" dirty="0" smtClean="0"/>
              <a:t>American </a:t>
            </a:r>
            <a:r>
              <a:rPr lang="en-US" dirty="0"/>
              <a:t>troops had hit rock bottom morale, it was an unpopular war – whereas Viet Cong was motivated for unification. </a:t>
            </a:r>
            <a:endParaRPr lang="en-US" dirty="0"/>
          </a:p>
        </p:txBody>
      </p:sp>
    </p:spTree>
    <p:extLst>
      <p:ext uri="{BB962C8B-B14F-4D97-AF65-F5344CB8AC3E}">
        <p14:creationId xmlns:p14="http://schemas.microsoft.com/office/powerpoint/2010/main" val="42777636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Why did US fail to defeat the Viet Minh? </a:t>
            </a:r>
            <a:endParaRPr lang="en-US" dirty="0">
              <a:solidFill>
                <a:srgbClr val="00FF00"/>
              </a:solidFill>
            </a:endParaRPr>
          </a:p>
          <a:p>
            <a:pPr lvl="1"/>
            <a:r>
              <a:rPr lang="en-US" dirty="0"/>
              <a:t>US had supplies coming from 8000 miles away whereas Viet Cong were supplied weapons by USSR and China through HO Chi Minh trail. Could not attack this trial without escalating the war. </a:t>
            </a:r>
            <a:endParaRPr lang="en-US" dirty="0"/>
          </a:p>
        </p:txBody>
      </p:sp>
    </p:spTree>
    <p:extLst>
      <p:ext uri="{BB962C8B-B14F-4D97-AF65-F5344CB8AC3E}">
        <p14:creationId xmlns:p14="http://schemas.microsoft.com/office/powerpoint/2010/main" val="19892520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Why did the war rouse so much opposition in America? </a:t>
            </a:r>
            <a:endParaRPr lang="en-US" dirty="0" smtClean="0">
              <a:solidFill>
                <a:srgbClr val="00FF00"/>
              </a:solidFill>
            </a:endParaRPr>
          </a:p>
          <a:p>
            <a:pPr lvl="1"/>
            <a:r>
              <a:rPr lang="en-US" dirty="0" smtClean="0"/>
              <a:t>Casualties</a:t>
            </a:r>
            <a:r>
              <a:rPr lang="en-US" dirty="0"/>
              <a:t>, fighting for their country 8000 miles away – public did not buy it, failures &amp; horrors of war and My Lai massacre publicized.  </a:t>
            </a:r>
            <a:endParaRPr lang="en-US" dirty="0" smtClean="0"/>
          </a:p>
          <a:p>
            <a:pPr lvl="1"/>
            <a:r>
              <a:rPr lang="en-US" dirty="0" smtClean="0"/>
              <a:t>Johnson </a:t>
            </a:r>
            <a:r>
              <a:rPr lang="en-US" dirty="0"/>
              <a:t> had  to  cancel  ‘The  Great   Society’  reform  plan  due  to  the  cost.  </a:t>
            </a:r>
            <a:endParaRPr lang="en-US" dirty="0" smtClean="0"/>
          </a:p>
          <a:p>
            <a:pPr lvl="1"/>
            <a:r>
              <a:rPr lang="en-US" dirty="0" smtClean="0"/>
              <a:t>Even Martin </a:t>
            </a:r>
            <a:r>
              <a:rPr lang="en-US" dirty="0"/>
              <a:t> </a:t>
            </a:r>
            <a:r>
              <a:rPr lang="en-US" dirty="0" smtClean="0"/>
              <a:t>Luther King </a:t>
            </a:r>
            <a:r>
              <a:rPr lang="en-US" dirty="0"/>
              <a:t>opposed the war. </a:t>
            </a:r>
            <a:endParaRPr lang="en-US" dirty="0" smtClean="0"/>
          </a:p>
          <a:p>
            <a:pPr lvl="1"/>
            <a:r>
              <a:rPr lang="en-US" dirty="0" smtClean="0"/>
              <a:t>Containment </a:t>
            </a:r>
            <a:r>
              <a:rPr lang="en-US" dirty="0"/>
              <a:t>had failed and 58, 000 casualties. 1973 Truman Doctrine abandoned. </a:t>
            </a:r>
            <a:endParaRPr lang="en-US" dirty="0"/>
          </a:p>
        </p:txBody>
      </p:sp>
    </p:spTree>
    <p:extLst>
      <p:ext uri="{BB962C8B-B14F-4D97-AF65-F5344CB8AC3E}">
        <p14:creationId xmlns:p14="http://schemas.microsoft.com/office/powerpoint/2010/main" val="3655208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American involvement in Vietnam </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a:solidFill>
                  <a:srgbClr val="00FF00"/>
                </a:solidFill>
              </a:rPr>
              <a:t>Vietnam &amp; containment: A failure </a:t>
            </a:r>
            <a:endParaRPr lang="en-US" dirty="0">
              <a:solidFill>
                <a:srgbClr val="00FF00"/>
              </a:solidFill>
            </a:endParaRPr>
          </a:p>
          <a:p>
            <a:pPr lvl="1"/>
            <a:r>
              <a:rPr lang="en-US" dirty="0" smtClean="0"/>
              <a:t>Militarily</a:t>
            </a:r>
            <a:endParaRPr lang="en-US" dirty="0"/>
          </a:p>
          <a:p>
            <a:pPr lvl="1"/>
            <a:r>
              <a:rPr lang="en-US" dirty="0" smtClean="0"/>
              <a:t>Politically </a:t>
            </a:r>
            <a:r>
              <a:rPr lang="en-US" dirty="0"/>
              <a:t>= sped up domino effect. By 1975, both Laos </a:t>
            </a:r>
            <a:r>
              <a:rPr lang="en-US" dirty="0" smtClean="0"/>
              <a:t>and </a:t>
            </a:r>
            <a:r>
              <a:rPr lang="en-US" dirty="0"/>
              <a:t>Cambodia were communist </a:t>
            </a:r>
            <a:endParaRPr lang="en-US" dirty="0"/>
          </a:p>
        </p:txBody>
      </p:sp>
    </p:spTree>
    <p:extLst>
      <p:ext uri="{BB962C8B-B14F-4D97-AF65-F5344CB8AC3E}">
        <p14:creationId xmlns:p14="http://schemas.microsoft.com/office/powerpoint/2010/main" val="133943620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smtClean="0"/>
              <a:t>Revision Tips</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pPr marL="514350" indent="-514350">
              <a:buFont typeface="+mj-lt"/>
              <a:buAutoNum type="arabicParenR" startAt="4"/>
            </a:pPr>
            <a:r>
              <a:rPr lang="en-US" dirty="0" smtClean="0"/>
              <a:t>There are lots of different groups – Vietcong, Vietminh </a:t>
            </a:r>
            <a:r>
              <a:rPr lang="en-US" dirty="0" err="1" smtClean="0"/>
              <a:t>etc</a:t>
            </a:r>
            <a:r>
              <a:rPr lang="en-US" dirty="0" smtClean="0"/>
              <a:t> – and it can be confusing in terms of South and North Vietnam.  Ensure you’re fully confident in who is fighting who.</a:t>
            </a:r>
            <a:endParaRPr lang="en-US" dirty="0"/>
          </a:p>
        </p:txBody>
      </p:sp>
    </p:spTree>
    <p:extLst>
      <p:ext uri="{BB962C8B-B14F-4D97-AF65-F5344CB8AC3E}">
        <p14:creationId xmlns:p14="http://schemas.microsoft.com/office/powerpoint/2010/main" val="36615485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8720"/>
            <a:ext cx="8229600" cy="1143000"/>
          </a:xfrm>
        </p:spPr>
        <p:txBody>
          <a:bodyPr>
            <a:normAutofit fontScale="90000"/>
          </a:bodyPr>
          <a:lstStyle/>
          <a:p>
            <a:r>
              <a:rPr lang="en-US" dirty="0"/>
              <a:t>HOW EFFECTIVELY DID USA CONTAIN THE SPREAD OF COMMUNISM? </a:t>
            </a:r>
            <a:endParaRPr lang="en-US" dirty="0"/>
          </a:p>
        </p:txBody>
      </p:sp>
    </p:spTree>
    <p:extLst>
      <p:ext uri="{BB962C8B-B14F-4D97-AF65-F5344CB8AC3E}">
        <p14:creationId xmlns:p14="http://schemas.microsoft.com/office/powerpoint/2010/main" val="17538010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lnSpcReduction="10000"/>
          </a:bodyPr>
          <a:lstStyle/>
          <a:p>
            <a:r>
              <a:rPr lang="en-US" dirty="0"/>
              <a:t>American reaction to Cuban revolution (1958, led by Fidel Castro Castro-claimed he wanted to merely run Cuba without American interference. However, by summer 1960 he was receiving arms from USSR): </a:t>
            </a:r>
            <a:endParaRPr lang="en-US" dirty="0"/>
          </a:p>
          <a:p>
            <a:pPr lvl="1"/>
            <a:r>
              <a:rPr lang="en-US" dirty="0"/>
              <a:t>F</a:t>
            </a:r>
            <a:r>
              <a:rPr lang="en-US" dirty="0" smtClean="0"/>
              <a:t>rosty </a:t>
            </a:r>
            <a:r>
              <a:rPr lang="en-US" dirty="0"/>
              <a:t>relationship with no direct confrontation </a:t>
            </a:r>
            <a:endParaRPr lang="en-US" dirty="0" smtClean="0"/>
          </a:p>
          <a:p>
            <a:pPr lvl="1"/>
            <a:r>
              <a:rPr lang="en-US" dirty="0" smtClean="0"/>
              <a:t>Castro </a:t>
            </a:r>
            <a:r>
              <a:rPr lang="en-US" dirty="0"/>
              <a:t>nationalized American assets, therefore; </a:t>
            </a:r>
            <a:endParaRPr lang="en-US" dirty="0"/>
          </a:p>
          <a:p>
            <a:pPr lvl="2"/>
            <a:r>
              <a:rPr lang="en-US" dirty="0" smtClean="0"/>
              <a:t>US </a:t>
            </a:r>
            <a:r>
              <a:rPr lang="en-US" dirty="0"/>
              <a:t>banned the buying of sugar July </a:t>
            </a:r>
            <a:r>
              <a:rPr lang="en-US" dirty="0" smtClean="0"/>
              <a:t>1960</a:t>
            </a:r>
            <a:endParaRPr lang="en-US" dirty="0"/>
          </a:p>
          <a:p>
            <a:pPr lvl="2"/>
            <a:r>
              <a:rPr lang="en-US" dirty="0" smtClean="0"/>
              <a:t>US </a:t>
            </a:r>
            <a:r>
              <a:rPr lang="en-US" dirty="0"/>
              <a:t>ended all trade relations by Oct </a:t>
            </a:r>
            <a:r>
              <a:rPr lang="en-US" dirty="0" smtClean="0"/>
              <a:t>1960</a:t>
            </a:r>
            <a:endParaRPr lang="en-US" dirty="0"/>
          </a:p>
          <a:p>
            <a:pPr lvl="2"/>
            <a:r>
              <a:rPr lang="en-US" dirty="0" smtClean="0"/>
              <a:t>US </a:t>
            </a:r>
            <a:r>
              <a:rPr lang="en-US" dirty="0"/>
              <a:t>broke off diplomacy with Cuba in January 1961. </a:t>
            </a:r>
            <a:endParaRPr lang="en-US" dirty="0">
              <a:latin typeface="Wingdings"/>
            </a:endParaRPr>
          </a:p>
          <a:p>
            <a:pPr lvl="2"/>
            <a:r>
              <a:rPr lang="en-US" dirty="0" smtClean="0"/>
              <a:t>Not </a:t>
            </a:r>
            <a:r>
              <a:rPr lang="en-US" dirty="0"/>
              <a:t>prepared to tolerate Soviet satellite 160 km off </a:t>
            </a:r>
            <a:r>
              <a:rPr lang="en-US" dirty="0" smtClean="0"/>
              <a:t>coast </a:t>
            </a:r>
            <a:r>
              <a:rPr lang="en-US" dirty="0"/>
              <a:t>of Florida. </a:t>
            </a:r>
            <a:endParaRPr lang="en-US" dirty="0">
              <a:effectLst/>
            </a:endParaRPr>
          </a:p>
        </p:txBody>
      </p:sp>
    </p:spTree>
    <p:extLst>
      <p:ext uri="{BB962C8B-B14F-4D97-AF65-F5344CB8AC3E}">
        <p14:creationId xmlns:p14="http://schemas.microsoft.com/office/powerpoint/2010/main" val="40962168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a:t>April 1961–Bay of Pigs invasion: 1400 anti-Castro CIA </a:t>
            </a:r>
            <a:r>
              <a:rPr lang="en-US" dirty="0" smtClean="0"/>
              <a:t>trained </a:t>
            </a:r>
            <a:r>
              <a:rPr lang="en-US" dirty="0"/>
              <a:t>exiles attempt to overthrow Castro. Met by 20, 000 troops armed with tanks and modern weapons, all captured or killed. Kennedy humiliated. </a:t>
            </a:r>
            <a:endParaRPr lang="en-US" dirty="0" smtClean="0"/>
          </a:p>
          <a:p>
            <a:r>
              <a:rPr lang="en-US" b="1" dirty="0">
                <a:solidFill>
                  <a:srgbClr val="00FF00"/>
                </a:solidFill>
              </a:rPr>
              <a:t>Aftermath: </a:t>
            </a:r>
            <a:r>
              <a:rPr lang="en-US" dirty="0"/>
              <a:t>Bay of Pigs fiasco encouraged spread of communism, consolidated  Castro’s  power  &amp;  popularity,   led to Cuba being aligned with Moscow. </a:t>
            </a:r>
            <a:endParaRPr lang="en-US" dirty="0" smtClean="0"/>
          </a:p>
        </p:txBody>
      </p:sp>
    </p:spTree>
    <p:extLst>
      <p:ext uri="{BB962C8B-B14F-4D97-AF65-F5344CB8AC3E}">
        <p14:creationId xmlns:p14="http://schemas.microsoft.com/office/powerpoint/2010/main" val="39157872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dirty="0" smtClean="0"/>
              <a:t>May </a:t>
            </a:r>
            <a:r>
              <a:rPr lang="en-US" dirty="0"/>
              <a:t>1962: USSR publicly announced military support for Cuba. </a:t>
            </a:r>
            <a:endParaRPr lang="en-US" dirty="0" smtClean="0"/>
          </a:p>
          <a:p>
            <a:r>
              <a:rPr lang="en-US" dirty="0" smtClean="0"/>
              <a:t>July </a:t>
            </a:r>
            <a:r>
              <a:rPr lang="en-US" dirty="0"/>
              <a:t>1962: Cuba best equipped army in Latin America. </a:t>
            </a:r>
            <a:endParaRPr lang="en-US" dirty="0" smtClean="0"/>
          </a:p>
          <a:p>
            <a:r>
              <a:rPr lang="en-US" dirty="0" smtClean="0"/>
              <a:t>On </a:t>
            </a:r>
            <a:r>
              <a:rPr lang="en-US" dirty="0"/>
              <a:t>11</a:t>
            </a:r>
            <a:r>
              <a:rPr lang="en-US" baseline="30000" dirty="0"/>
              <a:t>th</a:t>
            </a:r>
            <a:r>
              <a:rPr lang="en-US" dirty="0"/>
              <a:t> </a:t>
            </a:r>
            <a:r>
              <a:rPr lang="en-US" dirty="0" smtClean="0"/>
              <a:t>Sept</a:t>
            </a:r>
            <a:r>
              <a:rPr lang="en-US" dirty="0"/>
              <a:t>., US warned USSR against </a:t>
            </a:r>
            <a:r>
              <a:rPr lang="en-US" dirty="0" err="1" smtClean="0"/>
              <a:t>nuclearization</a:t>
            </a:r>
            <a:r>
              <a:rPr lang="en-US" dirty="0" smtClean="0"/>
              <a:t> </a:t>
            </a:r>
            <a:r>
              <a:rPr lang="en-US" dirty="0"/>
              <a:t>of </a:t>
            </a:r>
            <a:r>
              <a:rPr lang="en-US" dirty="0" smtClean="0"/>
              <a:t>Cuba</a:t>
            </a:r>
            <a:endParaRPr lang="en-US" dirty="0"/>
          </a:p>
        </p:txBody>
      </p:sp>
    </p:spTree>
    <p:extLst>
      <p:ext uri="{BB962C8B-B14F-4D97-AF65-F5344CB8AC3E}">
        <p14:creationId xmlns:p14="http://schemas.microsoft.com/office/powerpoint/2010/main" val="2613249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a:bodyPr>
          <a:lstStyle/>
          <a:p>
            <a:r>
              <a:rPr lang="en-US" b="1" dirty="0" smtClean="0">
                <a:solidFill>
                  <a:srgbClr val="00FF00"/>
                </a:solidFill>
              </a:rPr>
              <a:t>Cuban </a:t>
            </a:r>
            <a:r>
              <a:rPr lang="en-US" b="1" dirty="0">
                <a:solidFill>
                  <a:srgbClr val="00FF00"/>
                </a:solidFill>
              </a:rPr>
              <a:t>Missile </a:t>
            </a:r>
            <a:r>
              <a:rPr lang="en-US" b="1" dirty="0" smtClean="0">
                <a:solidFill>
                  <a:srgbClr val="00FF00"/>
                </a:solidFill>
              </a:rPr>
              <a:t>Crisis:</a:t>
            </a:r>
            <a:endParaRPr lang="en-US" b="1" dirty="0">
              <a:solidFill>
                <a:srgbClr val="00FF00"/>
              </a:solidFill>
            </a:endParaRPr>
          </a:p>
          <a:p>
            <a:pPr lvl="1"/>
            <a:r>
              <a:rPr lang="en-US" dirty="0" smtClean="0"/>
              <a:t>Ongoing </a:t>
            </a:r>
            <a:r>
              <a:rPr lang="en-US" dirty="0"/>
              <a:t>tensions at all time high: competition, space </a:t>
            </a:r>
            <a:r>
              <a:rPr lang="en-US" dirty="0" smtClean="0"/>
              <a:t>race</a:t>
            </a:r>
            <a:r>
              <a:rPr lang="en-US" dirty="0"/>
              <a:t>, arms race, nuclear testing, Vietnam war, failed </a:t>
            </a:r>
            <a:r>
              <a:rPr lang="en-US" dirty="0" smtClean="0"/>
              <a:t>Vietnam </a:t>
            </a:r>
            <a:r>
              <a:rPr lang="en-US" dirty="0"/>
              <a:t>summit and Berlin </a:t>
            </a:r>
            <a:r>
              <a:rPr lang="en-US" dirty="0" smtClean="0"/>
              <a:t>Wall</a:t>
            </a:r>
          </a:p>
          <a:p>
            <a:pPr lvl="1"/>
            <a:r>
              <a:rPr lang="en-US" dirty="0" smtClean="0"/>
              <a:t>On </a:t>
            </a:r>
            <a:r>
              <a:rPr lang="en-US" dirty="0"/>
              <a:t>14th Oct 1962, an American U-2 spy plane flew </a:t>
            </a:r>
            <a:r>
              <a:rPr lang="en-US" dirty="0" smtClean="0"/>
              <a:t>over </a:t>
            </a:r>
            <a:r>
              <a:rPr lang="en-US" dirty="0"/>
              <a:t>Cuba and discovered nuclear missile bases, also </a:t>
            </a:r>
            <a:r>
              <a:rPr lang="en-US" dirty="0" smtClean="0"/>
              <a:t>20 </a:t>
            </a:r>
            <a:r>
              <a:rPr lang="en-US" dirty="0"/>
              <a:t>ships carrying missiles from USSR </a:t>
            </a:r>
            <a:endParaRPr lang="en-US" dirty="0"/>
          </a:p>
        </p:txBody>
      </p:sp>
    </p:spTree>
    <p:extLst>
      <p:ext uri="{BB962C8B-B14F-4D97-AF65-F5344CB8AC3E}">
        <p14:creationId xmlns:p14="http://schemas.microsoft.com/office/powerpoint/2010/main" val="2634481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3013"/>
          </a:xfrm>
        </p:spPr>
        <p:txBody>
          <a:bodyPr/>
          <a:lstStyle/>
          <a:p>
            <a:r>
              <a:rPr lang="en-US" dirty="0"/>
              <a:t>America and events in </a:t>
            </a:r>
            <a:r>
              <a:rPr lang="en-US" dirty="0" smtClean="0"/>
              <a:t>Cuba</a:t>
            </a:r>
            <a:endParaRPr lang="en-US" dirty="0"/>
          </a:p>
        </p:txBody>
      </p:sp>
      <p:sp>
        <p:nvSpPr>
          <p:cNvPr id="3" name="Content Placeholder 2"/>
          <p:cNvSpPr>
            <a:spLocks noGrp="1"/>
          </p:cNvSpPr>
          <p:nvPr>
            <p:ph idx="1"/>
          </p:nvPr>
        </p:nvSpPr>
        <p:spPr>
          <a:xfrm>
            <a:off x="457200" y="1212358"/>
            <a:ext cx="8229600" cy="5445988"/>
          </a:xfrm>
        </p:spPr>
        <p:txBody>
          <a:bodyPr>
            <a:normAutofit fontScale="92500" lnSpcReduction="20000"/>
          </a:bodyPr>
          <a:lstStyle/>
          <a:p>
            <a:r>
              <a:rPr lang="en-US" b="1" dirty="0">
                <a:solidFill>
                  <a:srgbClr val="00FF00"/>
                </a:solidFill>
              </a:rPr>
              <a:t>Kennedy’s  </a:t>
            </a:r>
            <a:r>
              <a:rPr lang="en-US" b="1" dirty="0" smtClean="0">
                <a:solidFill>
                  <a:srgbClr val="00FF00"/>
                </a:solidFill>
              </a:rPr>
              <a:t>options:</a:t>
            </a:r>
          </a:p>
          <a:p>
            <a:pPr lvl="1"/>
            <a:r>
              <a:rPr lang="en-US" dirty="0"/>
              <a:t>Do nothing: would be very dangerous to overreact but </a:t>
            </a:r>
            <a:r>
              <a:rPr lang="en-US" dirty="0" smtClean="0"/>
              <a:t>did </a:t>
            </a:r>
            <a:r>
              <a:rPr lang="en-US" dirty="0"/>
              <a:t>not want to show </a:t>
            </a:r>
            <a:r>
              <a:rPr lang="en-US" dirty="0" smtClean="0"/>
              <a:t>weakness</a:t>
            </a:r>
            <a:endParaRPr lang="en-US" dirty="0"/>
          </a:p>
          <a:p>
            <a:pPr lvl="1"/>
            <a:r>
              <a:rPr lang="en-US" dirty="0" smtClean="0"/>
              <a:t>Surgical </a:t>
            </a:r>
            <a:r>
              <a:rPr lang="en-US" dirty="0"/>
              <a:t>air attack: destroy missiles but if any were left </a:t>
            </a:r>
            <a:r>
              <a:rPr lang="en-US" dirty="0" smtClean="0"/>
              <a:t>they </a:t>
            </a:r>
            <a:r>
              <a:rPr lang="en-US" dirty="0"/>
              <a:t>may be used in counter attack </a:t>
            </a:r>
            <a:r>
              <a:rPr lang="en-US" dirty="0" smtClean="0"/>
              <a:t>and</a:t>
            </a:r>
            <a:endParaRPr lang="en-US" dirty="0"/>
          </a:p>
          <a:p>
            <a:pPr lvl="1"/>
            <a:r>
              <a:rPr lang="en-US" dirty="0" smtClean="0"/>
              <a:t>There </a:t>
            </a:r>
            <a:r>
              <a:rPr lang="en-US" dirty="0"/>
              <a:t>may be soviet collateral damage. Attack without </a:t>
            </a:r>
            <a:r>
              <a:rPr lang="en-US" dirty="0" smtClean="0"/>
              <a:t>advance </a:t>
            </a:r>
            <a:r>
              <a:rPr lang="en-US" dirty="0"/>
              <a:t>warning was </a:t>
            </a:r>
            <a:r>
              <a:rPr lang="en-US" dirty="0" smtClean="0"/>
              <a:t>immoral.</a:t>
            </a:r>
            <a:endParaRPr lang="en-US" dirty="0"/>
          </a:p>
          <a:p>
            <a:pPr lvl="1"/>
            <a:r>
              <a:rPr lang="en-US" dirty="0" smtClean="0"/>
              <a:t>Invade </a:t>
            </a:r>
            <a:r>
              <a:rPr lang="en-US" dirty="0"/>
              <a:t>Cuba by sea and air: would guarantee soviet </a:t>
            </a:r>
            <a:r>
              <a:rPr lang="en-US" dirty="0" smtClean="0"/>
              <a:t>response </a:t>
            </a:r>
            <a:r>
              <a:rPr lang="en-US" dirty="0"/>
              <a:t>to protect Cuba or within soviet sphere of </a:t>
            </a:r>
            <a:r>
              <a:rPr lang="en-US" dirty="0" smtClean="0"/>
              <a:t>influence</a:t>
            </a:r>
            <a:endParaRPr lang="en-US" dirty="0"/>
          </a:p>
          <a:p>
            <a:pPr lvl="1"/>
            <a:r>
              <a:rPr lang="en-US" dirty="0" smtClean="0"/>
              <a:t>Diplomatic </a:t>
            </a:r>
            <a:r>
              <a:rPr lang="en-US" dirty="0"/>
              <a:t>pressures through UN: would avoid conflict </a:t>
            </a:r>
            <a:r>
              <a:rPr lang="en-US" dirty="0" smtClean="0"/>
              <a:t>but </a:t>
            </a:r>
            <a:r>
              <a:rPr lang="en-US" dirty="0"/>
              <a:t>US would look </a:t>
            </a:r>
            <a:r>
              <a:rPr lang="en-US" dirty="0" smtClean="0"/>
              <a:t>weak</a:t>
            </a:r>
            <a:endParaRPr lang="en-US" dirty="0"/>
          </a:p>
          <a:p>
            <a:pPr lvl="1"/>
            <a:r>
              <a:rPr lang="en-US" dirty="0" smtClean="0"/>
              <a:t>Blockade</a:t>
            </a:r>
            <a:r>
              <a:rPr lang="en-US" dirty="0"/>
              <a:t>/quarantine: show US was serious but not an </a:t>
            </a:r>
            <a:r>
              <a:rPr lang="en-US" dirty="0" smtClean="0"/>
              <a:t>act </a:t>
            </a:r>
            <a:r>
              <a:rPr lang="en-US" dirty="0"/>
              <a:t>of war, but would not get rid of existing missiles </a:t>
            </a:r>
            <a:endParaRPr lang="en-US" dirty="0"/>
          </a:p>
          <a:p>
            <a:endParaRPr lang="en-US" dirty="0">
              <a:solidFill>
                <a:schemeClr val="bg1"/>
              </a:solidFill>
            </a:endParaRPr>
          </a:p>
        </p:txBody>
      </p:sp>
    </p:spTree>
    <p:extLst>
      <p:ext uri="{BB962C8B-B14F-4D97-AF65-F5344CB8AC3E}">
        <p14:creationId xmlns:p14="http://schemas.microsoft.com/office/powerpoint/2010/main" val="36751623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644</TotalTime>
  <Words>1300</Words>
  <Application>Microsoft Macintosh PowerPoint</Application>
  <PresentationFormat>On-screen Show (4:3)</PresentationFormat>
  <Paragraphs>96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IGCSE History Revision 5. How effectively did the USA contain the spread of Communism</vt:lpstr>
      <vt:lpstr>Revision Tips</vt:lpstr>
      <vt:lpstr>Revision Tips</vt:lpstr>
      <vt:lpstr>HOW EFFECTIVELY DID USA CONTAIN THE SPREAD OF COMMUNISM? </vt:lpstr>
      <vt:lpstr>America and events in Cuba</vt:lpstr>
      <vt:lpstr>America and events in Cuba</vt:lpstr>
      <vt:lpstr>America and events in Cuba</vt:lpstr>
      <vt:lpstr>America and events in Cuba</vt:lpstr>
      <vt:lpstr>America and events in Cuba</vt:lpstr>
      <vt:lpstr>America and events in Cuba</vt:lpstr>
      <vt:lpstr>America and events in Cuba</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lpstr>American involvement in Vietnam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To what extent was the League of Nations a success?</dc:title>
  <dc:creator>SVP</dc:creator>
  <cp:lastModifiedBy>SVP</cp:lastModifiedBy>
  <cp:revision>91</cp:revision>
  <dcterms:created xsi:type="dcterms:W3CDTF">2017-02-02T10:34:24Z</dcterms:created>
  <dcterms:modified xsi:type="dcterms:W3CDTF">2017-02-14T12:19:39Z</dcterms:modified>
</cp:coreProperties>
</file>