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4" r:id="rId4"/>
    <p:sldId id="263"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00FF80"/>
    <a:srgbClr val="FFFF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2" d="100"/>
          <a:sy n="72" d="100"/>
        </p:scale>
        <p:origin x="-32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C41CCF-06FB-224E-BEF8-274235C3DCFB}" type="datetimeFigureOut">
              <a:rPr lang="en-US" smtClean="0"/>
              <a:t>2/15/17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415859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C41CCF-06FB-224E-BEF8-274235C3DCFB}" type="datetimeFigureOut">
              <a:rPr lang="en-US" smtClean="0"/>
              <a:t>2/15/17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2676741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C41CCF-06FB-224E-BEF8-274235C3DCFB}" type="datetimeFigureOut">
              <a:rPr lang="en-US" smtClean="0"/>
              <a:t>2/15/17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1695969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C41CCF-06FB-224E-BEF8-274235C3DCFB}" type="datetimeFigureOut">
              <a:rPr lang="en-US" smtClean="0"/>
              <a:t>2/15/17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2925292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Rectangle 9"/>
          <p:cNvSpPr/>
          <p:nvPr userDrawn="1"/>
        </p:nvSpPr>
        <p:spPr>
          <a:xfrm>
            <a:off x="0" y="0"/>
            <a:ext cx="9144000" cy="6858000"/>
          </a:xfrm>
          <a:prstGeom prst="rect">
            <a:avLst/>
          </a:prstGeom>
          <a:solidFill>
            <a:schemeClr val="tx1">
              <a:alpha val="97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3C41CCF-06FB-224E-BEF8-274235C3DCFB}" type="datetimeFigureOut">
              <a:rPr lang="en-US" smtClean="0"/>
              <a:t>2/15/17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78A93-520D-BD47-B58B-48C83DDED4F9}" type="slidenum">
              <a:rPr lang="en-US" smtClean="0"/>
              <a:t>‹#›</a:t>
            </a:fld>
            <a:endParaRPr lang="en-US"/>
          </a:p>
        </p:txBody>
      </p:sp>
      <p:pic>
        <p:nvPicPr>
          <p:cNvPr id="9" name="Picture 8" descr="a14cab5a3f5402daa8014fe1340f3cb0.png"/>
          <p:cNvPicPr>
            <a:picLocks noChangeAspect="1"/>
          </p:cNvPicPr>
          <p:nvPr userDrawn="1"/>
        </p:nvPicPr>
        <p:blipFill>
          <a:blip r:embed="rId2">
            <a:alphaModFix amt="49000"/>
            <a:extLst>
              <a:ext uri="{28A0092B-C50C-407E-A947-70E740481C1C}">
                <a14:useLocalDpi xmlns:a14="http://schemas.microsoft.com/office/drawing/2010/main" val="0"/>
              </a:ext>
            </a:extLst>
          </a:blip>
          <a:stretch>
            <a:fillRect/>
          </a:stretch>
        </p:blipFill>
        <p:spPr>
          <a:xfrm>
            <a:off x="0" y="2188780"/>
            <a:ext cx="9144000" cy="4300279"/>
          </a:xfrm>
          <a:prstGeom prst="rect">
            <a:avLst/>
          </a:prstGeom>
        </p:spPr>
      </p:pic>
    </p:spTree>
    <p:extLst>
      <p:ext uri="{BB962C8B-B14F-4D97-AF65-F5344CB8AC3E}">
        <p14:creationId xmlns:p14="http://schemas.microsoft.com/office/powerpoint/2010/main" val="412932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C41CCF-06FB-224E-BEF8-274235C3DCFB}" type="datetimeFigureOut">
              <a:rPr lang="en-US" smtClean="0"/>
              <a:t>2/15/17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3018641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C41CCF-06FB-224E-BEF8-274235C3DCFB}" type="datetimeFigureOut">
              <a:rPr lang="en-US" smtClean="0"/>
              <a:t>2/15/17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48933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C41CCF-06FB-224E-BEF8-274235C3DCFB}" type="datetimeFigureOut">
              <a:rPr lang="en-US" smtClean="0"/>
              <a:t>2/15/17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3960392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C41CCF-06FB-224E-BEF8-274235C3DCFB}" type="datetimeFigureOut">
              <a:rPr lang="en-US" smtClean="0"/>
              <a:t>2/15/17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3440251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C41CCF-06FB-224E-BEF8-274235C3DCFB}" type="datetimeFigureOut">
              <a:rPr lang="en-US" smtClean="0"/>
              <a:t>2/15/17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1802557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C41CCF-06FB-224E-BEF8-274235C3DCFB}" type="datetimeFigureOut">
              <a:rPr lang="en-US" smtClean="0"/>
              <a:t>2/15/17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1636049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C41CCF-06FB-224E-BEF8-274235C3DCFB}" type="datetimeFigureOut">
              <a:rPr lang="en-US" smtClean="0"/>
              <a:t>2/15/17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17857519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C41CCF-06FB-224E-BEF8-274235C3DCFB}" type="datetimeFigureOut">
              <a:rPr lang="en-US" smtClean="0"/>
              <a:t>2/15/17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B78A93-520D-BD47-B58B-48C83DDED4F9}" type="slidenum">
              <a:rPr lang="en-US" smtClean="0"/>
              <a:t>‹#›</a:t>
            </a:fld>
            <a:endParaRPr lang="en-US"/>
          </a:p>
        </p:txBody>
      </p:sp>
    </p:spTree>
    <p:extLst>
      <p:ext uri="{BB962C8B-B14F-4D97-AF65-F5344CB8AC3E}">
        <p14:creationId xmlns:p14="http://schemas.microsoft.com/office/powerpoint/2010/main" val="698023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4818283" cy="6858000"/>
          </a:xfrm>
          <a:prstGeom prst="rect">
            <a:avLst/>
          </a:prstGeom>
          <a:solidFill>
            <a:srgbClr val="00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0" y="1693552"/>
            <a:ext cx="4818283" cy="3087202"/>
          </a:xfrm>
          <a:solidFill>
            <a:srgbClr val="0000FF"/>
          </a:solidFill>
        </p:spPr>
        <p:txBody>
          <a:bodyPr>
            <a:normAutofit fontScale="90000"/>
          </a:bodyPr>
          <a:lstStyle/>
          <a:p>
            <a:r>
              <a:rPr lang="en-US" dirty="0" smtClean="0">
                <a:solidFill>
                  <a:schemeClr val="bg1"/>
                </a:solidFill>
              </a:rPr>
              <a:t>IGCSE History Revision</a:t>
            </a:r>
            <a:br>
              <a:rPr lang="en-US" dirty="0" smtClean="0">
                <a:solidFill>
                  <a:schemeClr val="bg1"/>
                </a:solidFill>
              </a:rPr>
            </a:br>
            <a:r>
              <a:rPr lang="en-US" dirty="0" smtClean="0">
                <a:solidFill>
                  <a:schemeClr val="bg1"/>
                </a:solidFill>
              </a:rPr>
              <a:t>6. How secure was the USSR’s control over Eastern Europe 1948-1989?</a:t>
            </a:r>
            <a:endParaRPr lang="en-US" dirty="0">
              <a:solidFill>
                <a:schemeClr val="bg1"/>
              </a:solidFill>
            </a:endParaRPr>
          </a:p>
        </p:txBody>
      </p:sp>
      <p:pic>
        <p:nvPicPr>
          <p:cNvPr id="8" name="Picture 7" descr="a14cab5a3f5402daa8014fe1340f3cb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1193" y="4195143"/>
            <a:ext cx="4352806" cy="2047056"/>
          </a:xfrm>
          <a:prstGeom prst="rect">
            <a:avLst/>
          </a:prstGeom>
        </p:spPr>
      </p:pic>
      <p:pic>
        <p:nvPicPr>
          <p:cNvPr id="5" name="Picture 4" descr="481004.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18284" y="0"/>
            <a:ext cx="4325716" cy="3422385"/>
          </a:xfrm>
          <a:prstGeom prst="rect">
            <a:avLst/>
          </a:prstGeom>
        </p:spPr>
      </p:pic>
    </p:spTree>
    <p:extLst>
      <p:ext uri="{BB962C8B-B14F-4D97-AF65-F5344CB8AC3E}">
        <p14:creationId xmlns:p14="http://schemas.microsoft.com/office/powerpoint/2010/main" val="198181872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lstStyle/>
          <a:p>
            <a:r>
              <a:rPr lang="en-US" dirty="0" smtClean="0"/>
              <a:t>Czechoslovakia</a:t>
            </a:r>
            <a:endParaRPr lang="en-US" dirty="0"/>
          </a:p>
        </p:txBody>
      </p:sp>
      <p:sp>
        <p:nvSpPr>
          <p:cNvPr id="3" name="Content Placeholder 2"/>
          <p:cNvSpPr>
            <a:spLocks noGrp="1"/>
          </p:cNvSpPr>
          <p:nvPr>
            <p:ph idx="1"/>
          </p:nvPr>
        </p:nvSpPr>
        <p:spPr>
          <a:xfrm>
            <a:off x="457200" y="1212358"/>
            <a:ext cx="8229600" cy="5445988"/>
          </a:xfrm>
        </p:spPr>
        <p:txBody>
          <a:bodyPr>
            <a:normAutofit lnSpcReduction="10000"/>
          </a:bodyPr>
          <a:lstStyle/>
          <a:p>
            <a:r>
              <a:rPr lang="en-US" b="1" dirty="0">
                <a:solidFill>
                  <a:srgbClr val="00FF00"/>
                </a:solidFill>
              </a:rPr>
              <a:t>Soviet reaction: </a:t>
            </a:r>
            <a:r>
              <a:rPr lang="en-US" dirty="0"/>
              <a:t>3rd August 1968 – declaration on Czechoslovakia to politically stabilize </a:t>
            </a:r>
            <a:endParaRPr lang="en-US" dirty="0" smtClean="0"/>
          </a:p>
          <a:p>
            <a:pPr lvl="1"/>
            <a:r>
              <a:rPr lang="en-US" dirty="0"/>
              <a:t>Brezhnev under pressure from Ulbricht (hardline leader of East Germany) and Gomulka (hardline leader of Poland) to restrain reform of communism as they were worried that their people would demand capitalist freedoms. Brezhnev was criticized for being too liberal.* announced Brezhnev doctrine = would not allow any Eastern European country to reject communism, would not  be  allowed  to  abandon  communism  ‘even  if  it  meant   a  third  world  war’. </a:t>
            </a:r>
            <a:endParaRPr lang="en-US" dirty="0"/>
          </a:p>
        </p:txBody>
      </p:sp>
    </p:spTree>
    <p:extLst>
      <p:ext uri="{BB962C8B-B14F-4D97-AF65-F5344CB8AC3E}">
        <p14:creationId xmlns:p14="http://schemas.microsoft.com/office/powerpoint/2010/main" val="328953772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lstStyle/>
          <a:p>
            <a:r>
              <a:rPr lang="en-US" dirty="0" smtClean="0"/>
              <a:t>Czechoslovakia</a:t>
            </a:r>
            <a:endParaRPr lang="en-US" dirty="0"/>
          </a:p>
        </p:txBody>
      </p:sp>
      <p:sp>
        <p:nvSpPr>
          <p:cNvPr id="3" name="Content Placeholder 2"/>
          <p:cNvSpPr>
            <a:spLocks noGrp="1"/>
          </p:cNvSpPr>
          <p:nvPr>
            <p:ph idx="1"/>
          </p:nvPr>
        </p:nvSpPr>
        <p:spPr>
          <a:xfrm>
            <a:off x="457200" y="1212358"/>
            <a:ext cx="8229600" cy="5445988"/>
          </a:xfrm>
        </p:spPr>
        <p:txBody>
          <a:bodyPr>
            <a:normAutofit/>
          </a:bodyPr>
          <a:lstStyle/>
          <a:p>
            <a:r>
              <a:rPr lang="en-US" b="1" dirty="0">
                <a:solidFill>
                  <a:srgbClr val="00FF00"/>
                </a:solidFill>
              </a:rPr>
              <a:t>Soviet reaction: </a:t>
            </a:r>
            <a:r>
              <a:rPr lang="en-US" dirty="0"/>
              <a:t>3rd August 1968 – declaration on Czechoslovakia to politically stabilize </a:t>
            </a:r>
            <a:endParaRPr lang="en-US" dirty="0" smtClean="0"/>
          </a:p>
          <a:p>
            <a:pPr lvl="1"/>
            <a:r>
              <a:rPr lang="en-US" dirty="0"/>
              <a:t>On 20th August 1968, 500,000 Warsaw Pact troops invaded Czechoslovakia. </a:t>
            </a:r>
            <a:endParaRPr lang="en-US" dirty="0" smtClean="0"/>
          </a:p>
          <a:p>
            <a:pPr lvl="1"/>
            <a:r>
              <a:rPr lang="en-US" dirty="0" err="1" smtClean="0"/>
              <a:t>Dubeck</a:t>
            </a:r>
            <a:r>
              <a:rPr lang="en-US" dirty="0" smtClean="0"/>
              <a:t> arrested </a:t>
            </a:r>
            <a:r>
              <a:rPr lang="en-US" dirty="0"/>
              <a:t>and replaced by Gustav </a:t>
            </a:r>
            <a:r>
              <a:rPr lang="en-US" dirty="0" err="1"/>
              <a:t>Husak</a:t>
            </a:r>
            <a:r>
              <a:rPr lang="en-US" dirty="0"/>
              <a:t>. </a:t>
            </a:r>
            <a:endParaRPr lang="en-US" dirty="0"/>
          </a:p>
        </p:txBody>
      </p:sp>
    </p:spTree>
    <p:extLst>
      <p:ext uri="{BB962C8B-B14F-4D97-AF65-F5344CB8AC3E}">
        <p14:creationId xmlns:p14="http://schemas.microsoft.com/office/powerpoint/2010/main" val="305973234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lstStyle/>
          <a:p>
            <a:r>
              <a:rPr lang="en-US" dirty="0" smtClean="0"/>
              <a:t>Czechoslovakia</a:t>
            </a:r>
            <a:endParaRPr lang="en-US" dirty="0"/>
          </a:p>
        </p:txBody>
      </p:sp>
      <p:sp>
        <p:nvSpPr>
          <p:cNvPr id="3" name="Content Placeholder 2"/>
          <p:cNvSpPr>
            <a:spLocks noGrp="1"/>
          </p:cNvSpPr>
          <p:nvPr>
            <p:ph idx="1"/>
          </p:nvPr>
        </p:nvSpPr>
        <p:spPr>
          <a:xfrm>
            <a:off x="457200" y="1212358"/>
            <a:ext cx="8229600" cy="5445988"/>
          </a:xfrm>
        </p:spPr>
        <p:txBody>
          <a:bodyPr>
            <a:normAutofit/>
          </a:bodyPr>
          <a:lstStyle/>
          <a:p>
            <a:r>
              <a:rPr lang="en-US" b="1" dirty="0">
                <a:solidFill>
                  <a:srgbClr val="00FF00"/>
                </a:solidFill>
              </a:rPr>
              <a:t>Effects: </a:t>
            </a:r>
            <a:r>
              <a:rPr lang="en-US" dirty="0"/>
              <a:t>return to communist control, 47 anti- communists were arrested and publishing companies were sacked. </a:t>
            </a:r>
            <a:endParaRPr lang="en-US" dirty="0"/>
          </a:p>
          <a:p>
            <a:pPr lvl="1"/>
            <a:r>
              <a:rPr lang="en-US" dirty="0" smtClean="0"/>
              <a:t>In </a:t>
            </a:r>
            <a:r>
              <a:rPr lang="en-US" dirty="0"/>
              <a:t>1968, Albania resigned from Warsaw Pact because it thought USSR too liberal since Stalin died. </a:t>
            </a:r>
            <a:endParaRPr lang="en-US" dirty="0"/>
          </a:p>
          <a:p>
            <a:pPr lvl="1"/>
            <a:r>
              <a:rPr lang="en-US" dirty="0" smtClean="0"/>
              <a:t>Unlike </a:t>
            </a:r>
            <a:r>
              <a:rPr lang="en-US" dirty="0"/>
              <a:t>Czechoslovakia which was strategically and centrally placed and industrious, Brezhnev did not think it was important and made no effort to force Albania back into the Pact. </a:t>
            </a:r>
            <a:endParaRPr lang="en-US" dirty="0">
              <a:effectLst/>
            </a:endParaRPr>
          </a:p>
        </p:txBody>
      </p:sp>
    </p:spTree>
    <p:extLst>
      <p:ext uri="{BB962C8B-B14F-4D97-AF65-F5344CB8AC3E}">
        <p14:creationId xmlns:p14="http://schemas.microsoft.com/office/powerpoint/2010/main" val="80726409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78720"/>
            <a:ext cx="8229600" cy="1143000"/>
          </a:xfrm>
        </p:spPr>
        <p:txBody>
          <a:bodyPr>
            <a:noAutofit/>
          </a:bodyPr>
          <a:lstStyle/>
          <a:p>
            <a:r>
              <a:rPr lang="en-US" sz="3600" dirty="0"/>
              <a:t>Why was the Berlin War built in 1961? </a:t>
            </a:r>
            <a:endParaRPr lang="en-US" sz="3600" dirty="0"/>
          </a:p>
        </p:txBody>
      </p:sp>
    </p:spTree>
    <p:extLst>
      <p:ext uri="{BB962C8B-B14F-4D97-AF65-F5344CB8AC3E}">
        <p14:creationId xmlns:p14="http://schemas.microsoft.com/office/powerpoint/2010/main" val="364319600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lstStyle/>
          <a:p>
            <a:r>
              <a:rPr lang="en-US" dirty="0" smtClean="0"/>
              <a:t>Berlin Wall</a:t>
            </a:r>
            <a:endParaRPr lang="en-US" dirty="0"/>
          </a:p>
        </p:txBody>
      </p:sp>
      <p:sp>
        <p:nvSpPr>
          <p:cNvPr id="3" name="Content Placeholder 2"/>
          <p:cNvSpPr>
            <a:spLocks noGrp="1"/>
          </p:cNvSpPr>
          <p:nvPr>
            <p:ph idx="1"/>
          </p:nvPr>
        </p:nvSpPr>
        <p:spPr>
          <a:xfrm>
            <a:off x="457200" y="1212358"/>
            <a:ext cx="8229600" cy="5445988"/>
          </a:xfrm>
        </p:spPr>
        <p:txBody>
          <a:bodyPr>
            <a:normAutofit lnSpcReduction="10000"/>
          </a:bodyPr>
          <a:lstStyle/>
          <a:p>
            <a:r>
              <a:rPr lang="en-US" dirty="0">
                <a:solidFill>
                  <a:srgbClr val="00FF00"/>
                </a:solidFill>
              </a:rPr>
              <a:t>Growing tensions </a:t>
            </a:r>
            <a:r>
              <a:rPr lang="en-US" dirty="0"/>
              <a:t>– fighting in Vietnam and Laos &amp; Bay of Pigs invasion </a:t>
            </a:r>
            <a:endParaRPr lang="en-US" dirty="0"/>
          </a:p>
          <a:p>
            <a:r>
              <a:rPr lang="en-US" dirty="0" smtClean="0">
                <a:solidFill>
                  <a:srgbClr val="00FF00"/>
                </a:solidFill>
              </a:rPr>
              <a:t>Refugees</a:t>
            </a:r>
            <a:r>
              <a:rPr lang="en-US" dirty="0">
                <a:solidFill>
                  <a:srgbClr val="00FF00"/>
                </a:solidFill>
              </a:rPr>
              <a:t>: </a:t>
            </a:r>
            <a:r>
              <a:rPr lang="en-US" dirty="0"/>
              <a:t>Brain drain in poor, strict East Germany led to economic loss. 2000 refugees per day moved to West Berlin. 3 million had moved to West Berlin. </a:t>
            </a:r>
            <a:endParaRPr lang="en-US" dirty="0"/>
          </a:p>
          <a:p>
            <a:r>
              <a:rPr lang="en-US" dirty="0" smtClean="0">
                <a:solidFill>
                  <a:srgbClr val="00FF00"/>
                </a:solidFill>
              </a:rPr>
              <a:t>Sabotage</a:t>
            </a:r>
            <a:r>
              <a:rPr lang="en-US" dirty="0" smtClean="0"/>
              <a:t> </a:t>
            </a:r>
            <a:r>
              <a:rPr lang="en-US" dirty="0"/>
              <a:t>– West Berlin used for </a:t>
            </a:r>
            <a:r>
              <a:rPr lang="en-US" dirty="0" smtClean="0"/>
              <a:t>espionage</a:t>
            </a:r>
            <a:endParaRPr lang="en-US" dirty="0"/>
          </a:p>
          <a:p>
            <a:r>
              <a:rPr lang="en-US" dirty="0" smtClean="0"/>
              <a:t>13th </a:t>
            </a:r>
            <a:r>
              <a:rPr lang="en-US" dirty="0"/>
              <a:t>August 1961 = Berlin wall barbed wire all of border </a:t>
            </a:r>
            <a:r>
              <a:rPr lang="en-US" dirty="0" smtClean="0"/>
              <a:t>except </a:t>
            </a:r>
            <a:r>
              <a:rPr lang="en-US" dirty="0"/>
              <a:t>for checkpoint Charlie47, USSR propaganda success, hundreds killed trying to escape over next </a:t>
            </a:r>
            <a:r>
              <a:rPr lang="en-US" dirty="0" smtClean="0"/>
              <a:t>decades </a:t>
            </a:r>
            <a:endParaRPr lang="en-US" dirty="0">
              <a:effectLst/>
            </a:endParaRPr>
          </a:p>
        </p:txBody>
      </p:sp>
    </p:spTree>
    <p:extLst>
      <p:ext uri="{BB962C8B-B14F-4D97-AF65-F5344CB8AC3E}">
        <p14:creationId xmlns:p14="http://schemas.microsoft.com/office/powerpoint/2010/main" val="133003916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lstStyle/>
          <a:p>
            <a:r>
              <a:rPr lang="en-US" dirty="0" smtClean="0"/>
              <a:t>Berlin Wall</a:t>
            </a:r>
            <a:endParaRPr lang="en-US" dirty="0"/>
          </a:p>
        </p:txBody>
      </p:sp>
      <p:sp>
        <p:nvSpPr>
          <p:cNvPr id="3" name="Content Placeholder 2"/>
          <p:cNvSpPr>
            <a:spLocks noGrp="1"/>
          </p:cNvSpPr>
          <p:nvPr>
            <p:ph idx="1"/>
          </p:nvPr>
        </p:nvSpPr>
        <p:spPr>
          <a:xfrm>
            <a:off x="457200" y="1212358"/>
            <a:ext cx="8229600" cy="5445988"/>
          </a:xfrm>
        </p:spPr>
        <p:txBody>
          <a:bodyPr>
            <a:normAutofit/>
          </a:bodyPr>
          <a:lstStyle/>
          <a:p>
            <a:r>
              <a:rPr lang="en-US" dirty="0"/>
              <a:t>It was a symbol of division portrayed differently by the East (who portrayed it as a protective shell) and West portrayed it as a prison wall) </a:t>
            </a:r>
            <a:endParaRPr lang="en-US" dirty="0"/>
          </a:p>
        </p:txBody>
      </p:sp>
    </p:spTree>
    <p:extLst>
      <p:ext uri="{BB962C8B-B14F-4D97-AF65-F5344CB8AC3E}">
        <p14:creationId xmlns:p14="http://schemas.microsoft.com/office/powerpoint/2010/main" val="303675568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lstStyle/>
          <a:p>
            <a:r>
              <a:rPr lang="en-US" dirty="0" smtClean="0"/>
              <a:t>Berlin Wall</a:t>
            </a:r>
            <a:endParaRPr lang="en-US" dirty="0"/>
          </a:p>
        </p:txBody>
      </p:sp>
      <p:sp>
        <p:nvSpPr>
          <p:cNvPr id="3" name="Content Placeholder 2"/>
          <p:cNvSpPr>
            <a:spLocks noGrp="1"/>
          </p:cNvSpPr>
          <p:nvPr>
            <p:ph idx="1"/>
          </p:nvPr>
        </p:nvSpPr>
        <p:spPr>
          <a:xfrm>
            <a:off x="457200" y="1212358"/>
            <a:ext cx="8229600" cy="5445988"/>
          </a:xfrm>
        </p:spPr>
        <p:txBody>
          <a:bodyPr>
            <a:normAutofit lnSpcReduction="10000"/>
          </a:bodyPr>
          <a:lstStyle/>
          <a:p>
            <a:r>
              <a:rPr lang="en-US" dirty="0" smtClean="0">
                <a:solidFill>
                  <a:srgbClr val="00FF00"/>
                </a:solidFill>
              </a:rPr>
              <a:t>Causes:</a:t>
            </a:r>
            <a:endParaRPr lang="en-US" dirty="0">
              <a:solidFill>
                <a:srgbClr val="00FF00"/>
              </a:solidFill>
            </a:endParaRPr>
          </a:p>
          <a:p>
            <a:pPr lvl="1"/>
            <a:r>
              <a:rPr lang="en-US" dirty="0" smtClean="0"/>
              <a:t>Worries </a:t>
            </a:r>
            <a:r>
              <a:rPr lang="en-US" dirty="0"/>
              <a:t>about the arms race – nuclear testing was </a:t>
            </a:r>
            <a:r>
              <a:rPr lang="en-US" dirty="0" smtClean="0"/>
              <a:t>expensive</a:t>
            </a:r>
            <a:r>
              <a:rPr lang="en-US" dirty="0"/>
              <a:t>, immoral, damaging to the environment, there was Campaign for Nuclear Disarmament (CND) in the West </a:t>
            </a:r>
            <a:endParaRPr lang="en-US" dirty="0"/>
          </a:p>
          <a:p>
            <a:pPr lvl="1"/>
            <a:r>
              <a:rPr lang="en-US" dirty="0" smtClean="0"/>
              <a:t>Arms </a:t>
            </a:r>
            <a:r>
              <a:rPr lang="en-US" dirty="0"/>
              <a:t>race limitation efforts due to economic strain (also due to rising oil prices)&gt;SALT 1 (1972) and SALT 2 </a:t>
            </a:r>
            <a:endParaRPr lang="en-US" dirty="0"/>
          </a:p>
          <a:p>
            <a:pPr lvl="1"/>
            <a:r>
              <a:rPr lang="en-US" dirty="0" smtClean="0"/>
              <a:t>End </a:t>
            </a:r>
            <a:r>
              <a:rPr lang="en-US" dirty="0"/>
              <a:t>and shock of the Vietnam War: USA, USSR and China improved relations </a:t>
            </a:r>
            <a:endParaRPr lang="en-US" dirty="0"/>
          </a:p>
          <a:p>
            <a:pPr lvl="1"/>
            <a:r>
              <a:rPr lang="en-US" dirty="0" smtClean="0"/>
              <a:t>Shock </a:t>
            </a:r>
            <a:r>
              <a:rPr lang="en-US" dirty="0"/>
              <a:t>of Cuban Missile crisis and state of near- thermonuclear war </a:t>
            </a:r>
            <a:endParaRPr lang="en-US" dirty="0">
              <a:effectLst/>
            </a:endParaRPr>
          </a:p>
        </p:txBody>
      </p:sp>
    </p:spTree>
    <p:extLst>
      <p:ext uri="{BB962C8B-B14F-4D97-AF65-F5344CB8AC3E}">
        <p14:creationId xmlns:p14="http://schemas.microsoft.com/office/powerpoint/2010/main" val="194935253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lstStyle/>
          <a:p>
            <a:r>
              <a:rPr lang="en-US" dirty="0" smtClean="0"/>
              <a:t>Berlin Wall</a:t>
            </a:r>
            <a:endParaRPr lang="en-US" dirty="0"/>
          </a:p>
        </p:txBody>
      </p:sp>
      <p:sp>
        <p:nvSpPr>
          <p:cNvPr id="3" name="Content Placeholder 2"/>
          <p:cNvSpPr>
            <a:spLocks noGrp="1"/>
          </p:cNvSpPr>
          <p:nvPr>
            <p:ph idx="1"/>
          </p:nvPr>
        </p:nvSpPr>
        <p:spPr>
          <a:xfrm>
            <a:off x="457200" y="1212358"/>
            <a:ext cx="8229600" cy="5445988"/>
          </a:xfrm>
        </p:spPr>
        <p:txBody>
          <a:bodyPr>
            <a:normAutofit/>
          </a:bodyPr>
          <a:lstStyle/>
          <a:p>
            <a:r>
              <a:rPr lang="en-US" dirty="0" smtClean="0"/>
              <a:t>The </a:t>
            </a:r>
            <a:r>
              <a:rPr lang="en-US" dirty="0"/>
              <a:t>Helsinki Agreement recognized Soviet control over Eastern Europe, concluded a trade agreement, and Russia promised to respect human rights. </a:t>
            </a:r>
            <a:endParaRPr lang="en-US" dirty="0"/>
          </a:p>
          <a:p>
            <a:r>
              <a:rPr lang="en-US" dirty="0" smtClean="0"/>
              <a:t>Helsinki </a:t>
            </a:r>
            <a:r>
              <a:rPr lang="en-US" dirty="0"/>
              <a:t>conference (August 1975), Nuclear Test Ban Treaty (1963) which led to Nuclear Non-proliferation Treaty (NPT, 1968), China joining UN were major achievements. </a:t>
            </a:r>
            <a:endParaRPr lang="en-US" dirty="0">
              <a:effectLst/>
            </a:endParaRPr>
          </a:p>
        </p:txBody>
      </p:sp>
    </p:spTree>
    <p:extLst>
      <p:ext uri="{BB962C8B-B14F-4D97-AF65-F5344CB8AC3E}">
        <p14:creationId xmlns:p14="http://schemas.microsoft.com/office/powerpoint/2010/main" val="170738469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lstStyle/>
          <a:p>
            <a:r>
              <a:rPr lang="en-US" dirty="0" smtClean="0"/>
              <a:t>Berlin Wall</a:t>
            </a:r>
            <a:endParaRPr lang="en-US" dirty="0"/>
          </a:p>
        </p:txBody>
      </p:sp>
      <p:sp>
        <p:nvSpPr>
          <p:cNvPr id="3" name="Content Placeholder 2"/>
          <p:cNvSpPr>
            <a:spLocks noGrp="1"/>
          </p:cNvSpPr>
          <p:nvPr>
            <p:ph idx="1"/>
          </p:nvPr>
        </p:nvSpPr>
        <p:spPr>
          <a:xfrm>
            <a:off x="457200" y="1212358"/>
            <a:ext cx="8229600" cy="5445988"/>
          </a:xfrm>
        </p:spPr>
        <p:txBody>
          <a:bodyPr>
            <a:normAutofit/>
          </a:bodyPr>
          <a:lstStyle/>
          <a:p>
            <a:r>
              <a:rPr lang="en-US" b="1" dirty="0" smtClean="0">
                <a:solidFill>
                  <a:srgbClr val="00FF00"/>
                </a:solidFill>
              </a:rPr>
              <a:t>Limitations:</a:t>
            </a:r>
            <a:endParaRPr lang="en-US" b="1" dirty="0">
              <a:solidFill>
                <a:srgbClr val="00FF00"/>
              </a:solidFill>
            </a:endParaRPr>
          </a:p>
          <a:p>
            <a:pPr lvl="1"/>
            <a:r>
              <a:rPr lang="en-US" dirty="0" smtClean="0"/>
              <a:t>Non</a:t>
            </a:r>
            <a:r>
              <a:rPr lang="en-US" dirty="0"/>
              <a:t>-Proliferation Treaty did not stop other countries </a:t>
            </a:r>
            <a:r>
              <a:rPr lang="en-US" dirty="0" smtClean="0"/>
              <a:t>developing </a:t>
            </a:r>
            <a:r>
              <a:rPr lang="en-US" dirty="0"/>
              <a:t>nuclear weapons - Israel, </a:t>
            </a:r>
            <a:r>
              <a:rPr lang="en-US" dirty="0" smtClean="0"/>
              <a:t>China</a:t>
            </a:r>
            <a:endParaRPr lang="en-US" dirty="0"/>
          </a:p>
          <a:p>
            <a:pPr lvl="1"/>
            <a:r>
              <a:rPr lang="en-US" dirty="0" smtClean="0"/>
              <a:t>SALT </a:t>
            </a:r>
            <a:r>
              <a:rPr lang="en-US" dirty="0"/>
              <a:t>1 ineffective as neither USA nor USSR complied. </a:t>
            </a:r>
            <a:endParaRPr lang="en-US" dirty="0"/>
          </a:p>
          <a:p>
            <a:pPr lvl="1"/>
            <a:r>
              <a:rPr lang="en-US" dirty="0"/>
              <a:t>SALT 2 had collapsed as singing was delayed and </a:t>
            </a:r>
            <a:r>
              <a:rPr lang="en-US" dirty="0" smtClean="0"/>
              <a:t>in June </a:t>
            </a:r>
            <a:r>
              <a:rPr lang="en-US" dirty="0"/>
              <a:t>1969 US did not </a:t>
            </a:r>
            <a:r>
              <a:rPr lang="en-US" dirty="0" smtClean="0"/>
              <a:t>ratify.</a:t>
            </a:r>
            <a:endParaRPr lang="en-US" dirty="0"/>
          </a:p>
          <a:p>
            <a:pPr lvl="1"/>
            <a:r>
              <a:rPr lang="en-US" dirty="0" smtClean="0"/>
              <a:t>America </a:t>
            </a:r>
            <a:r>
              <a:rPr lang="en-US" dirty="0"/>
              <a:t>supported Israel and Russia supported Egypt </a:t>
            </a:r>
            <a:r>
              <a:rPr lang="en-US" dirty="0" smtClean="0"/>
              <a:t>and </a:t>
            </a:r>
            <a:r>
              <a:rPr lang="en-US" dirty="0"/>
              <a:t>Syria in Arab Israeli war. Division and proxy wars </a:t>
            </a:r>
            <a:r>
              <a:rPr lang="en-US" dirty="0" smtClean="0"/>
              <a:t>ritual </a:t>
            </a:r>
            <a:r>
              <a:rPr lang="en-US" dirty="0"/>
              <a:t>continued</a:t>
            </a:r>
            <a:r>
              <a:rPr lang="en-US" dirty="0" smtClean="0"/>
              <a:t>.</a:t>
            </a:r>
            <a:endParaRPr lang="en-US" dirty="0"/>
          </a:p>
        </p:txBody>
      </p:sp>
    </p:spTree>
    <p:extLst>
      <p:ext uri="{BB962C8B-B14F-4D97-AF65-F5344CB8AC3E}">
        <p14:creationId xmlns:p14="http://schemas.microsoft.com/office/powerpoint/2010/main" val="422807158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lstStyle/>
          <a:p>
            <a:r>
              <a:rPr lang="en-US" dirty="0" smtClean="0"/>
              <a:t>Berlin Wall</a:t>
            </a:r>
            <a:endParaRPr lang="en-US" dirty="0"/>
          </a:p>
        </p:txBody>
      </p:sp>
      <p:sp>
        <p:nvSpPr>
          <p:cNvPr id="3" name="Content Placeholder 2"/>
          <p:cNvSpPr>
            <a:spLocks noGrp="1"/>
          </p:cNvSpPr>
          <p:nvPr>
            <p:ph idx="1"/>
          </p:nvPr>
        </p:nvSpPr>
        <p:spPr>
          <a:xfrm>
            <a:off x="457200" y="1212358"/>
            <a:ext cx="8229600" cy="5445988"/>
          </a:xfrm>
        </p:spPr>
        <p:txBody>
          <a:bodyPr>
            <a:normAutofit/>
          </a:bodyPr>
          <a:lstStyle/>
          <a:p>
            <a:r>
              <a:rPr lang="en-US" b="1" dirty="0" smtClean="0">
                <a:solidFill>
                  <a:srgbClr val="00FF00"/>
                </a:solidFill>
              </a:rPr>
              <a:t>Limitations:</a:t>
            </a:r>
            <a:endParaRPr lang="en-US" b="1" dirty="0">
              <a:solidFill>
                <a:srgbClr val="00FF00"/>
              </a:solidFill>
            </a:endParaRPr>
          </a:p>
          <a:p>
            <a:pPr lvl="1"/>
            <a:r>
              <a:rPr lang="en-US" dirty="0"/>
              <a:t>The Helsinki Agreement achieved nothing, USSR </a:t>
            </a:r>
            <a:r>
              <a:rPr lang="en-US" dirty="0" smtClean="0"/>
              <a:t>continued </a:t>
            </a:r>
            <a:r>
              <a:rPr lang="en-US" dirty="0"/>
              <a:t>to repress soviet </a:t>
            </a:r>
            <a:r>
              <a:rPr lang="en-US" dirty="0" smtClean="0"/>
              <a:t>sphere.</a:t>
            </a:r>
            <a:endParaRPr lang="en-US" dirty="0"/>
          </a:p>
          <a:p>
            <a:pPr lvl="1"/>
            <a:r>
              <a:rPr lang="en-US" dirty="0" smtClean="0"/>
              <a:t>Table </a:t>
            </a:r>
            <a:r>
              <a:rPr lang="en-US" dirty="0"/>
              <a:t>tennis and space meetings were just one-off </a:t>
            </a:r>
            <a:r>
              <a:rPr lang="en-US" dirty="0" smtClean="0"/>
              <a:t>propaganda stunts.</a:t>
            </a:r>
            <a:endParaRPr lang="en-US" dirty="0"/>
          </a:p>
          <a:p>
            <a:pPr lvl="1"/>
            <a:r>
              <a:rPr lang="en-US" dirty="0" smtClean="0"/>
              <a:t>USSR </a:t>
            </a:r>
            <a:r>
              <a:rPr lang="en-US" dirty="0"/>
              <a:t>(Brezhnev) still committed to anti-capitalist </a:t>
            </a:r>
            <a:r>
              <a:rPr lang="en-US" dirty="0" smtClean="0"/>
              <a:t>world revolution.</a:t>
            </a:r>
          </a:p>
          <a:p>
            <a:pPr lvl="1"/>
            <a:r>
              <a:rPr lang="en-US" dirty="0" smtClean="0"/>
              <a:t>US </a:t>
            </a:r>
            <a:r>
              <a:rPr lang="en-US" dirty="0"/>
              <a:t>improved relations with China specifically to drive a </a:t>
            </a:r>
            <a:r>
              <a:rPr lang="en-US" dirty="0" smtClean="0"/>
              <a:t>wedge </a:t>
            </a:r>
            <a:r>
              <a:rPr lang="en-US" dirty="0"/>
              <a:t>between USSR and China and diplomatically </a:t>
            </a:r>
            <a:r>
              <a:rPr lang="en-US" dirty="0" smtClean="0"/>
              <a:t>isolate </a:t>
            </a:r>
            <a:r>
              <a:rPr lang="en-US" dirty="0"/>
              <a:t>the Soviet Union</a:t>
            </a:r>
            <a:r>
              <a:rPr lang="en-US" dirty="0" smtClean="0"/>
              <a:t>.</a:t>
            </a:r>
            <a:endParaRPr lang="en-US" dirty="0"/>
          </a:p>
        </p:txBody>
      </p:sp>
    </p:spTree>
    <p:extLst>
      <p:ext uri="{BB962C8B-B14F-4D97-AF65-F5344CB8AC3E}">
        <p14:creationId xmlns:p14="http://schemas.microsoft.com/office/powerpoint/2010/main" val="266894847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lstStyle/>
          <a:p>
            <a:r>
              <a:rPr lang="en-US" dirty="0" smtClean="0"/>
              <a:t>Revision Tips</a:t>
            </a:r>
            <a:endParaRPr lang="en-US" dirty="0"/>
          </a:p>
        </p:txBody>
      </p:sp>
      <p:sp>
        <p:nvSpPr>
          <p:cNvPr id="3" name="Content Placeholder 2"/>
          <p:cNvSpPr>
            <a:spLocks noGrp="1"/>
          </p:cNvSpPr>
          <p:nvPr>
            <p:ph idx="1"/>
          </p:nvPr>
        </p:nvSpPr>
        <p:spPr>
          <a:xfrm>
            <a:off x="457200" y="1212358"/>
            <a:ext cx="8229600" cy="5445988"/>
          </a:xfrm>
        </p:spPr>
        <p:txBody>
          <a:bodyPr>
            <a:normAutofit fontScale="92500" lnSpcReduction="10000"/>
          </a:bodyPr>
          <a:lstStyle/>
          <a:p>
            <a:pPr marL="514350" indent="-514350">
              <a:buFont typeface="+mj-lt"/>
              <a:buAutoNum type="arabicParenR"/>
            </a:pPr>
            <a:r>
              <a:rPr lang="en-US" dirty="0" smtClean="0"/>
              <a:t>Be able to explain the causes of the uprisings in Hungary and Czechoslovakia.  </a:t>
            </a:r>
            <a:r>
              <a:rPr lang="en-US" dirty="0" smtClean="0"/>
              <a:t>Remember though that after the war the USSR was suing these countries’ resources to rebuild the USSR.</a:t>
            </a:r>
          </a:p>
          <a:p>
            <a:pPr marL="514350" indent="-514350">
              <a:buFont typeface="+mj-lt"/>
              <a:buAutoNum type="arabicParenR"/>
            </a:pPr>
            <a:r>
              <a:rPr lang="en-US" dirty="0" smtClean="0"/>
              <a:t>Remember the Berlin Wall still allowed for access to West Berlin from West Germany, but did not allow free movement from the East or into East Berlin.</a:t>
            </a:r>
          </a:p>
          <a:p>
            <a:pPr marL="514350" indent="-514350">
              <a:buFont typeface="+mj-lt"/>
              <a:buAutoNum type="arabicParenR"/>
            </a:pPr>
            <a:r>
              <a:rPr lang="en-US" dirty="0" smtClean="0"/>
              <a:t>Be aware that Solidarity movement fails initially – it is not until Gorbachev comes to power and changes are made that they finally establish power.</a:t>
            </a:r>
            <a:endParaRPr lang="en-US" dirty="0"/>
          </a:p>
        </p:txBody>
      </p:sp>
    </p:spTree>
    <p:extLst>
      <p:ext uri="{BB962C8B-B14F-4D97-AF65-F5344CB8AC3E}">
        <p14:creationId xmlns:p14="http://schemas.microsoft.com/office/powerpoint/2010/main" val="262486544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78720"/>
            <a:ext cx="8229600" cy="1143000"/>
          </a:xfrm>
        </p:spPr>
        <p:txBody>
          <a:bodyPr>
            <a:noAutofit/>
          </a:bodyPr>
          <a:lstStyle/>
          <a:p>
            <a:r>
              <a:rPr lang="en-US" sz="3600" dirty="0"/>
              <a:t>Significance of ‘Solidarity’  in  Poland  for   decline of Soviet influence in Eastern Europe </a:t>
            </a:r>
            <a:endParaRPr lang="en-US" sz="3600" dirty="0"/>
          </a:p>
        </p:txBody>
      </p:sp>
    </p:spTree>
    <p:extLst>
      <p:ext uri="{BB962C8B-B14F-4D97-AF65-F5344CB8AC3E}">
        <p14:creationId xmlns:p14="http://schemas.microsoft.com/office/powerpoint/2010/main" val="257699467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lstStyle/>
          <a:p>
            <a:r>
              <a:rPr lang="en-US" dirty="0" smtClean="0"/>
              <a:t>Solidarity</a:t>
            </a:r>
            <a:endParaRPr lang="en-US" dirty="0"/>
          </a:p>
        </p:txBody>
      </p:sp>
      <p:sp>
        <p:nvSpPr>
          <p:cNvPr id="3" name="Content Placeholder 2"/>
          <p:cNvSpPr>
            <a:spLocks noGrp="1"/>
          </p:cNvSpPr>
          <p:nvPr>
            <p:ph idx="1"/>
          </p:nvPr>
        </p:nvSpPr>
        <p:spPr>
          <a:xfrm>
            <a:off x="457200" y="1212358"/>
            <a:ext cx="8229600" cy="5445988"/>
          </a:xfrm>
        </p:spPr>
        <p:txBody>
          <a:bodyPr>
            <a:normAutofit/>
          </a:bodyPr>
          <a:lstStyle/>
          <a:p>
            <a:r>
              <a:rPr lang="en-US" b="1" dirty="0">
                <a:solidFill>
                  <a:srgbClr val="00FF00"/>
                </a:solidFill>
              </a:rPr>
              <a:t>Background to Solidarity: </a:t>
            </a:r>
            <a:endParaRPr lang="en-US" dirty="0" smtClean="0">
              <a:solidFill>
                <a:srgbClr val="00FF00"/>
              </a:solidFill>
            </a:endParaRPr>
          </a:p>
          <a:p>
            <a:pPr lvl="1"/>
            <a:r>
              <a:rPr lang="en-US" dirty="0" smtClean="0"/>
              <a:t>Regular </a:t>
            </a:r>
            <a:r>
              <a:rPr lang="en-US" dirty="0"/>
              <a:t>protests in Poland usually about low wages or high food prices </a:t>
            </a:r>
            <a:endParaRPr lang="en-US" dirty="0" smtClean="0"/>
          </a:p>
          <a:p>
            <a:pPr lvl="1"/>
            <a:r>
              <a:rPr lang="en-US" dirty="0" smtClean="0"/>
              <a:t>In </a:t>
            </a:r>
            <a:r>
              <a:rPr lang="en-US" dirty="0"/>
              <a:t> the  late  1970’s  the  economy  hit  crisis  &amp;  government   could not solve the problems with propaganda. </a:t>
            </a:r>
            <a:endParaRPr lang="en-US" dirty="0" smtClean="0"/>
          </a:p>
          <a:p>
            <a:pPr lvl="1"/>
            <a:r>
              <a:rPr lang="en-US" dirty="0" smtClean="0"/>
              <a:t>1976 </a:t>
            </a:r>
            <a:r>
              <a:rPr lang="en-US" dirty="0"/>
              <a:t>– 1979 were terrible years for Polish industry, 1979 being the worst. </a:t>
            </a:r>
            <a:endParaRPr lang="en-US" dirty="0" smtClean="0"/>
          </a:p>
          <a:p>
            <a:pPr lvl="1"/>
            <a:r>
              <a:rPr lang="en-US" dirty="0" smtClean="0"/>
              <a:t>Small </a:t>
            </a:r>
            <a:r>
              <a:rPr lang="en-US" dirty="0"/>
              <a:t>independent trade unions were set up and strikes broke out all over the country. </a:t>
            </a:r>
            <a:endParaRPr lang="en-US" dirty="0"/>
          </a:p>
        </p:txBody>
      </p:sp>
    </p:spTree>
    <p:extLst>
      <p:ext uri="{BB962C8B-B14F-4D97-AF65-F5344CB8AC3E}">
        <p14:creationId xmlns:p14="http://schemas.microsoft.com/office/powerpoint/2010/main" val="114939483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lstStyle/>
          <a:p>
            <a:r>
              <a:rPr lang="en-US" dirty="0" smtClean="0"/>
              <a:t>Solidarity</a:t>
            </a:r>
            <a:endParaRPr lang="en-US" dirty="0"/>
          </a:p>
        </p:txBody>
      </p:sp>
      <p:sp>
        <p:nvSpPr>
          <p:cNvPr id="3" name="Content Placeholder 2"/>
          <p:cNvSpPr>
            <a:spLocks noGrp="1"/>
          </p:cNvSpPr>
          <p:nvPr>
            <p:ph idx="1"/>
          </p:nvPr>
        </p:nvSpPr>
        <p:spPr>
          <a:xfrm>
            <a:off x="457200" y="1212358"/>
            <a:ext cx="8229600" cy="5445988"/>
          </a:xfrm>
        </p:spPr>
        <p:txBody>
          <a:bodyPr>
            <a:normAutofit lnSpcReduction="10000"/>
          </a:bodyPr>
          <a:lstStyle/>
          <a:p>
            <a:r>
              <a:rPr lang="en-US" b="1" dirty="0">
                <a:solidFill>
                  <a:srgbClr val="00FF00"/>
                </a:solidFill>
              </a:rPr>
              <a:t>Background to Solidarity: </a:t>
            </a:r>
            <a:endParaRPr lang="en-US" dirty="0" smtClean="0">
              <a:solidFill>
                <a:srgbClr val="00FF00"/>
              </a:solidFill>
            </a:endParaRPr>
          </a:p>
          <a:p>
            <a:pPr lvl="1"/>
            <a:r>
              <a:rPr lang="en-US" dirty="0"/>
              <a:t>1980 free trade union (Solidarity started by Lech Walesa) they wanted free trade unions &amp; right to strike </a:t>
            </a:r>
            <a:endParaRPr lang="en-US" dirty="0"/>
          </a:p>
          <a:p>
            <a:pPr lvl="1"/>
            <a:r>
              <a:rPr lang="en-US" dirty="0" smtClean="0"/>
              <a:t>Government </a:t>
            </a:r>
            <a:r>
              <a:rPr lang="en-US" dirty="0"/>
              <a:t>agreed all 21 of their </a:t>
            </a:r>
            <a:r>
              <a:rPr lang="en-US" dirty="0" smtClean="0"/>
              <a:t>demands.</a:t>
            </a:r>
            <a:endParaRPr lang="en-US" dirty="0"/>
          </a:p>
          <a:p>
            <a:pPr lvl="1"/>
            <a:r>
              <a:rPr lang="en-US" dirty="0" smtClean="0"/>
              <a:t>Membership </a:t>
            </a:r>
            <a:r>
              <a:rPr lang="en-US" dirty="0"/>
              <a:t>of solidarity grew to 9.4 mill. (Jan 1981</a:t>
            </a:r>
            <a:r>
              <a:rPr lang="en-US" dirty="0" smtClean="0"/>
              <a:t>)</a:t>
            </a:r>
          </a:p>
          <a:p>
            <a:pPr lvl="1"/>
            <a:r>
              <a:rPr lang="en-US" dirty="0" smtClean="0"/>
              <a:t>Poland </a:t>
            </a:r>
            <a:r>
              <a:rPr lang="en-US" dirty="0"/>
              <a:t>sinks into </a:t>
            </a:r>
            <a:r>
              <a:rPr lang="en-US" dirty="0" smtClean="0"/>
              <a:t>chaos.</a:t>
            </a:r>
            <a:endParaRPr lang="en-US" dirty="0"/>
          </a:p>
          <a:p>
            <a:pPr lvl="1"/>
            <a:r>
              <a:rPr lang="en-US" dirty="0" smtClean="0"/>
              <a:t>December </a:t>
            </a:r>
            <a:r>
              <a:rPr lang="en-US" dirty="0"/>
              <a:t>1981 Brezhnev orders Red Army maneuvers </a:t>
            </a:r>
            <a:r>
              <a:rPr lang="en-US" dirty="0" smtClean="0"/>
              <a:t>on </a:t>
            </a:r>
            <a:r>
              <a:rPr lang="en-US" dirty="0"/>
              <a:t>Polish border, introduces Marshall Law imprisons </a:t>
            </a:r>
            <a:r>
              <a:rPr lang="en-US" dirty="0" smtClean="0"/>
              <a:t>Lech </a:t>
            </a:r>
            <a:r>
              <a:rPr lang="en-US" dirty="0"/>
              <a:t>Walesa and 10,000 others &amp; suspends solidarity. </a:t>
            </a:r>
            <a:endParaRPr lang="en-US" dirty="0"/>
          </a:p>
        </p:txBody>
      </p:sp>
    </p:spTree>
    <p:extLst>
      <p:ext uri="{BB962C8B-B14F-4D97-AF65-F5344CB8AC3E}">
        <p14:creationId xmlns:p14="http://schemas.microsoft.com/office/powerpoint/2010/main" val="337734889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lstStyle/>
          <a:p>
            <a:r>
              <a:rPr lang="en-US" dirty="0" smtClean="0"/>
              <a:t>Solidarity</a:t>
            </a:r>
            <a:endParaRPr lang="en-US" dirty="0"/>
          </a:p>
        </p:txBody>
      </p:sp>
      <p:sp>
        <p:nvSpPr>
          <p:cNvPr id="3" name="Content Placeholder 2"/>
          <p:cNvSpPr>
            <a:spLocks noGrp="1"/>
          </p:cNvSpPr>
          <p:nvPr>
            <p:ph idx="1"/>
          </p:nvPr>
        </p:nvSpPr>
        <p:spPr>
          <a:xfrm>
            <a:off x="457200" y="1212358"/>
            <a:ext cx="8229600" cy="5445988"/>
          </a:xfrm>
        </p:spPr>
        <p:txBody>
          <a:bodyPr>
            <a:normAutofit/>
          </a:bodyPr>
          <a:lstStyle/>
          <a:p>
            <a:r>
              <a:rPr lang="en-US" b="1" dirty="0">
                <a:solidFill>
                  <a:srgbClr val="00FF00"/>
                </a:solidFill>
              </a:rPr>
              <a:t>Why Soviet/Polish government accepted Solidarity in 1980: </a:t>
            </a:r>
            <a:endParaRPr lang="en-US" dirty="0">
              <a:solidFill>
                <a:srgbClr val="00FF00"/>
              </a:solidFill>
            </a:endParaRPr>
          </a:p>
          <a:p>
            <a:pPr lvl="1"/>
            <a:r>
              <a:rPr lang="en-US" dirty="0" smtClean="0"/>
              <a:t>Union </a:t>
            </a:r>
            <a:r>
              <a:rPr lang="en-US" dirty="0"/>
              <a:t>was strongest in most important industries – ship building and heavy industry – general strike would cripple economy. </a:t>
            </a:r>
            <a:endParaRPr lang="en-US" dirty="0"/>
          </a:p>
          <a:p>
            <a:pPr lvl="1"/>
            <a:r>
              <a:rPr lang="en-US" dirty="0" smtClean="0"/>
              <a:t>Not </a:t>
            </a:r>
            <a:r>
              <a:rPr lang="en-US" dirty="0"/>
              <a:t>seen as a threat to communist party. Only 5% members thought Solidarity plans&gt; government </a:t>
            </a:r>
            <a:endParaRPr lang="en-US" dirty="0" smtClean="0"/>
          </a:p>
          <a:p>
            <a:pPr lvl="1"/>
            <a:r>
              <a:rPr lang="en-US" dirty="0"/>
              <a:t>Lech Walesa tried to avoid provoking any disputes and portrayed and accepted as folk hero. </a:t>
            </a:r>
            <a:endParaRPr lang="en-US" dirty="0"/>
          </a:p>
          <a:p>
            <a:pPr lvl="1"/>
            <a:r>
              <a:rPr lang="en-US" dirty="0" smtClean="0"/>
              <a:t>Solidarity </a:t>
            </a:r>
            <a:r>
              <a:rPr lang="en-US" dirty="0"/>
              <a:t>spirit attracted West &amp; was good propaganda </a:t>
            </a:r>
            <a:endParaRPr lang="en-US" dirty="0"/>
          </a:p>
        </p:txBody>
      </p:sp>
    </p:spTree>
    <p:extLst>
      <p:ext uri="{BB962C8B-B14F-4D97-AF65-F5344CB8AC3E}">
        <p14:creationId xmlns:p14="http://schemas.microsoft.com/office/powerpoint/2010/main" val="74107360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lstStyle/>
          <a:p>
            <a:r>
              <a:rPr lang="en-US" dirty="0" smtClean="0"/>
              <a:t>Solidarity</a:t>
            </a:r>
            <a:endParaRPr lang="en-US" dirty="0"/>
          </a:p>
        </p:txBody>
      </p:sp>
      <p:sp>
        <p:nvSpPr>
          <p:cNvPr id="3" name="Content Placeholder 2"/>
          <p:cNvSpPr>
            <a:spLocks noGrp="1"/>
          </p:cNvSpPr>
          <p:nvPr>
            <p:ph idx="1"/>
          </p:nvPr>
        </p:nvSpPr>
        <p:spPr>
          <a:xfrm>
            <a:off x="457200" y="1212358"/>
            <a:ext cx="8229600" cy="5445988"/>
          </a:xfrm>
        </p:spPr>
        <p:txBody>
          <a:bodyPr>
            <a:normAutofit fontScale="92500" lnSpcReduction="20000"/>
          </a:bodyPr>
          <a:lstStyle/>
          <a:p>
            <a:r>
              <a:rPr lang="en-US" b="1" dirty="0">
                <a:solidFill>
                  <a:srgbClr val="00FF00"/>
                </a:solidFill>
              </a:rPr>
              <a:t>Why Soviet/Polish government clamped down </a:t>
            </a:r>
            <a:r>
              <a:rPr lang="en-US" b="1" dirty="0" smtClean="0">
                <a:solidFill>
                  <a:srgbClr val="00FF00"/>
                </a:solidFill>
              </a:rPr>
              <a:t>by martial </a:t>
            </a:r>
            <a:r>
              <a:rPr lang="en-US" b="1" dirty="0">
                <a:solidFill>
                  <a:srgbClr val="00FF00"/>
                </a:solidFill>
              </a:rPr>
              <a:t>law on Solidarity in December 1981: </a:t>
            </a:r>
            <a:endParaRPr lang="en-US" dirty="0">
              <a:solidFill>
                <a:srgbClr val="00FF00"/>
              </a:solidFill>
            </a:endParaRPr>
          </a:p>
          <a:p>
            <a:pPr lvl="1"/>
            <a:r>
              <a:rPr lang="en-US" dirty="0" smtClean="0"/>
              <a:t>Increasing </a:t>
            </a:r>
            <a:r>
              <a:rPr lang="en-US" dirty="0"/>
              <a:t>signs Solidarity acting as a political party – more of a threat. Talked of setting up new government without communist party. </a:t>
            </a:r>
            <a:endParaRPr lang="en-US" dirty="0" smtClean="0"/>
          </a:p>
          <a:p>
            <a:pPr lvl="1"/>
            <a:r>
              <a:rPr lang="en-US" dirty="0" smtClean="0"/>
              <a:t>Poland </a:t>
            </a:r>
            <a:r>
              <a:rPr lang="en-US" dirty="0"/>
              <a:t>sinking into chaos – food shortages, rationing, rising unemployment, strikes out of control. Russia worried people would turn to Solidarity and not communism. </a:t>
            </a:r>
            <a:endParaRPr lang="en-US" dirty="0" smtClean="0"/>
          </a:p>
          <a:p>
            <a:pPr lvl="1"/>
            <a:r>
              <a:rPr lang="en-US" dirty="0" smtClean="0"/>
              <a:t>Solidarity </a:t>
            </a:r>
            <a:r>
              <a:rPr lang="en-US" dirty="0"/>
              <a:t>was also sinking into chaos. Many different groups in the union, one group issued a statement that Poles  were  fighting  “for  your  freedom  and  ours”.   Groups threatened to pull Solidarity apart – Lech Walesa unable or unwilling to control them. Threat to Russia. </a:t>
            </a:r>
            <a:endParaRPr lang="en-US" dirty="0"/>
          </a:p>
        </p:txBody>
      </p:sp>
    </p:spTree>
    <p:extLst>
      <p:ext uri="{BB962C8B-B14F-4D97-AF65-F5344CB8AC3E}">
        <p14:creationId xmlns:p14="http://schemas.microsoft.com/office/powerpoint/2010/main" val="278289955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78720"/>
            <a:ext cx="8229600" cy="1143000"/>
          </a:xfrm>
        </p:spPr>
        <p:txBody>
          <a:bodyPr>
            <a:noAutofit/>
          </a:bodyPr>
          <a:lstStyle/>
          <a:p>
            <a:r>
              <a:rPr lang="en-US" sz="3600" dirty="0"/>
              <a:t>Responsibility of Gorbachev for the collapse of Soviet control of Eastern Europe? </a:t>
            </a:r>
            <a:endParaRPr lang="en-US" sz="3600" dirty="0"/>
          </a:p>
        </p:txBody>
      </p:sp>
    </p:spTree>
    <p:extLst>
      <p:ext uri="{BB962C8B-B14F-4D97-AF65-F5344CB8AC3E}">
        <p14:creationId xmlns:p14="http://schemas.microsoft.com/office/powerpoint/2010/main" val="3208085940"/>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lstStyle/>
          <a:p>
            <a:r>
              <a:rPr lang="en-US" dirty="0"/>
              <a:t>Gorbachev</a:t>
            </a:r>
            <a:endParaRPr lang="en-US" dirty="0"/>
          </a:p>
        </p:txBody>
      </p:sp>
      <p:sp>
        <p:nvSpPr>
          <p:cNvPr id="3" name="Content Placeholder 2"/>
          <p:cNvSpPr>
            <a:spLocks noGrp="1"/>
          </p:cNvSpPr>
          <p:nvPr>
            <p:ph idx="1"/>
          </p:nvPr>
        </p:nvSpPr>
        <p:spPr>
          <a:xfrm>
            <a:off x="457200" y="1212358"/>
            <a:ext cx="8229600" cy="5445988"/>
          </a:xfrm>
        </p:spPr>
        <p:txBody>
          <a:bodyPr>
            <a:normAutofit fontScale="92500" lnSpcReduction="20000"/>
          </a:bodyPr>
          <a:lstStyle/>
          <a:p>
            <a:r>
              <a:rPr lang="en-US" b="1" dirty="0">
                <a:solidFill>
                  <a:srgbClr val="00FF00"/>
                </a:solidFill>
              </a:rPr>
              <a:t>Role of Gorbachev: </a:t>
            </a:r>
            <a:endParaRPr lang="en-US" dirty="0" smtClean="0">
              <a:solidFill>
                <a:srgbClr val="00FF00"/>
              </a:solidFill>
            </a:endParaRPr>
          </a:p>
          <a:p>
            <a:pPr lvl="1"/>
            <a:r>
              <a:rPr lang="en-US" dirty="0" smtClean="0"/>
              <a:t>Brezhnev </a:t>
            </a:r>
            <a:r>
              <a:rPr lang="en-US" dirty="0"/>
              <a:t>ignored the needs for reforms in the 1980s, internal corruption, USSR in crisis, locked in costly and unwinnable  war  in  Afghanistan  (‘Soviet  Vietnam’),   economy did not generate growth, chronic alcoholism and demotivation amongst workers draining economy, too much money spent on arms race, genuinely wanted to introduce economic reform and recovery. </a:t>
            </a:r>
            <a:endParaRPr lang="en-US" dirty="0" smtClean="0"/>
          </a:p>
          <a:p>
            <a:pPr lvl="1"/>
            <a:r>
              <a:rPr lang="en-US" dirty="0"/>
              <a:t>Introduced  ‘Perestroika’  (restructuring)  open  debate   on  economy,  ‘Glasnost’  (openness)  made  it  legal  to  buy   and sell for profit </a:t>
            </a:r>
            <a:endParaRPr lang="en-US" dirty="0"/>
          </a:p>
          <a:p>
            <a:pPr lvl="1"/>
            <a:r>
              <a:rPr lang="en-US" dirty="0" smtClean="0"/>
              <a:t>Abandoned </a:t>
            </a:r>
            <a:r>
              <a:rPr lang="en-US" dirty="0"/>
              <a:t>Brezhnev doctrine </a:t>
            </a:r>
            <a:endParaRPr lang="en-US" dirty="0"/>
          </a:p>
          <a:p>
            <a:pPr lvl="1"/>
            <a:r>
              <a:rPr lang="en-US" dirty="0" smtClean="0"/>
              <a:t>Encouraged </a:t>
            </a:r>
            <a:r>
              <a:rPr lang="en-US" dirty="0"/>
              <a:t>nationalism in soviet </a:t>
            </a:r>
            <a:r>
              <a:rPr lang="en-US" dirty="0" smtClean="0"/>
              <a:t>sphere</a:t>
            </a:r>
            <a:endParaRPr lang="en-US" dirty="0"/>
          </a:p>
        </p:txBody>
      </p:sp>
    </p:spTree>
    <p:extLst>
      <p:ext uri="{BB962C8B-B14F-4D97-AF65-F5344CB8AC3E}">
        <p14:creationId xmlns:p14="http://schemas.microsoft.com/office/powerpoint/2010/main" val="1741847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lstStyle/>
          <a:p>
            <a:r>
              <a:rPr lang="en-US"/>
              <a:t>Gorbachev</a:t>
            </a:r>
            <a:endParaRPr lang="en-US" dirty="0"/>
          </a:p>
        </p:txBody>
      </p:sp>
      <p:sp>
        <p:nvSpPr>
          <p:cNvPr id="3" name="Content Placeholder 2"/>
          <p:cNvSpPr>
            <a:spLocks noGrp="1"/>
          </p:cNvSpPr>
          <p:nvPr>
            <p:ph idx="1"/>
          </p:nvPr>
        </p:nvSpPr>
        <p:spPr>
          <a:xfrm>
            <a:off x="457200" y="1212358"/>
            <a:ext cx="8229600" cy="5445988"/>
          </a:xfrm>
        </p:spPr>
        <p:txBody>
          <a:bodyPr>
            <a:normAutofit lnSpcReduction="10000"/>
          </a:bodyPr>
          <a:lstStyle/>
          <a:p>
            <a:r>
              <a:rPr lang="en-US" b="1" dirty="0">
                <a:solidFill>
                  <a:srgbClr val="00FF00"/>
                </a:solidFill>
              </a:rPr>
              <a:t>Role of other factors: </a:t>
            </a:r>
            <a:endParaRPr lang="en-US" dirty="0">
              <a:solidFill>
                <a:srgbClr val="00FF00"/>
              </a:solidFill>
            </a:endParaRPr>
          </a:p>
          <a:p>
            <a:pPr lvl="1"/>
            <a:r>
              <a:rPr lang="en-US" dirty="0" smtClean="0"/>
              <a:t>Arms </a:t>
            </a:r>
            <a:r>
              <a:rPr lang="en-US" dirty="0"/>
              <a:t>race/costs of competing with USA, industrially, militarily and in proxy wars, especially Afghanistan, cause too much strain </a:t>
            </a:r>
            <a:endParaRPr lang="en-US" dirty="0"/>
          </a:p>
          <a:p>
            <a:pPr lvl="1"/>
            <a:r>
              <a:rPr lang="en-US" dirty="0" smtClean="0"/>
              <a:t>Nationalism </a:t>
            </a:r>
            <a:r>
              <a:rPr lang="en-US" dirty="0"/>
              <a:t>in satellite states and rise of Solidarity in Poland </a:t>
            </a:r>
            <a:endParaRPr lang="en-US" dirty="0"/>
          </a:p>
          <a:p>
            <a:pPr lvl="1"/>
            <a:r>
              <a:rPr lang="en-US" dirty="0" smtClean="0"/>
              <a:t>There </a:t>
            </a:r>
            <a:r>
              <a:rPr lang="en-US" dirty="0"/>
              <a:t>were also spiritual influences from the Pope and Islam and the attraction of western consumption due to reduction in censorship </a:t>
            </a:r>
            <a:endParaRPr lang="en-US" dirty="0"/>
          </a:p>
          <a:p>
            <a:pPr lvl="1"/>
            <a:r>
              <a:rPr lang="en-US" dirty="0" smtClean="0"/>
              <a:t>Drastic </a:t>
            </a:r>
            <a:r>
              <a:rPr lang="en-US" dirty="0"/>
              <a:t>fall in oil prices in the 1980s which deprived the Soviet Union of resources that were necessary at a critical time. </a:t>
            </a:r>
            <a:endParaRPr lang="en-US" dirty="0"/>
          </a:p>
        </p:txBody>
      </p:sp>
    </p:spTree>
    <p:extLst>
      <p:ext uri="{BB962C8B-B14F-4D97-AF65-F5344CB8AC3E}">
        <p14:creationId xmlns:p14="http://schemas.microsoft.com/office/powerpoint/2010/main" val="92781113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lstStyle/>
          <a:p>
            <a:r>
              <a:rPr lang="en-US" dirty="0" smtClean="0"/>
              <a:t>Revision Tips</a:t>
            </a:r>
            <a:endParaRPr lang="en-US" dirty="0"/>
          </a:p>
        </p:txBody>
      </p:sp>
      <p:sp>
        <p:nvSpPr>
          <p:cNvPr id="3" name="Content Placeholder 2"/>
          <p:cNvSpPr>
            <a:spLocks noGrp="1"/>
          </p:cNvSpPr>
          <p:nvPr>
            <p:ph idx="1"/>
          </p:nvPr>
        </p:nvSpPr>
        <p:spPr>
          <a:xfrm>
            <a:off x="457200" y="1212358"/>
            <a:ext cx="8229600" cy="5445988"/>
          </a:xfrm>
        </p:spPr>
        <p:txBody>
          <a:bodyPr>
            <a:normAutofit/>
          </a:bodyPr>
          <a:lstStyle/>
          <a:p>
            <a:pPr marL="514350" indent="-514350">
              <a:buFont typeface="+mj-lt"/>
              <a:buAutoNum type="arabicParenR" startAt="4"/>
            </a:pPr>
            <a:r>
              <a:rPr lang="en-US" dirty="0" smtClean="0"/>
              <a:t>Despite Gorbachev’s reforms and realistic approach, he was still a Communist.  He did though allow Eastern Europe to decide its own position in the Warsaw Pact.  Make sure you give clear examples of which countries leave USSR control.</a:t>
            </a:r>
            <a:endParaRPr lang="en-US" dirty="0"/>
          </a:p>
        </p:txBody>
      </p:sp>
    </p:spTree>
    <p:extLst>
      <p:ext uri="{BB962C8B-B14F-4D97-AF65-F5344CB8AC3E}">
        <p14:creationId xmlns:p14="http://schemas.microsoft.com/office/powerpoint/2010/main" val="366154851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78720"/>
            <a:ext cx="8229600" cy="1143000"/>
          </a:xfrm>
        </p:spPr>
        <p:txBody>
          <a:bodyPr>
            <a:noAutofit/>
          </a:bodyPr>
          <a:lstStyle/>
          <a:p>
            <a:r>
              <a:rPr lang="en-US" sz="3600" i="1" dirty="0"/>
              <a:t>Opposition to Soviet control in Hungary &amp; </a:t>
            </a:r>
            <a:r>
              <a:rPr lang="en-US" sz="3600" dirty="0"/>
              <a:t/>
            </a:r>
            <a:br>
              <a:rPr lang="en-US" sz="3600" dirty="0"/>
            </a:br>
            <a:r>
              <a:rPr lang="en-US" sz="3600" i="1" dirty="0"/>
              <a:t>Czechoslovakia, USSR’s reaction? </a:t>
            </a:r>
            <a:endParaRPr lang="en-US" sz="3600" dirty="0"/>
          </a:p>
        </p:txBody>
      </p:sp>
    </p:spTree>
    <p:extLst>
      <p:ext uri="{BB962C8B-B14F-4D97-AF65-F5344CB8AC3E}">
        <p14:creationId xmlns:p14="http://schemas.microsoft.com/office/powerpoint/2010/main" val="175380100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lstStyle/>
          <a:p>
            <a:r>
              <a:rPr lang="en-US" dirty="0" smtClean="0"/>
              <a:t>Hungary</a:t>
            </a:r>
            <a:endParaRPr lang="en-US" dirty="0"/>
          </a:p>
        </p:txBody>
      </p:sp>
      <p:sp>
        <p:nvSpPr>
          <p:cNvPr id="3" name="Content Placeholder 2"/>
          <p:cNvSpPr>
            <a:spLocks noGrp="1"/>
          </p:cNvSpPr>
          <p:nvPr>
            <p:ph idx="1"/>
          </p:nvPr>
        </p:nvSpPr>
        <p:spPr>
          <a:xfrm>
            <a:off x="457200" y="1212358"/>
            <a:ext cx="8229600" cy="5445988"/>
          </a:xfrm>
        </p:spPr>
        <p:txBody>
          <a:bodyPr>
            <a:normAutofit/>
          </a:bodyPr>
          <a:lstStyle/>
          <a:p>
            <a:r>
              <a:rPr lang="en-US" dirty="0" smtClean="0">
                <a:solidFill>
                  <a:srgbClr val="FF0000"/>
                </a:solidFill>
              </a:rPr>
              <a:t>Uprising </a:t>
            </a:r>
            <a:r>
              <a:rPr lang="en-US" dirty="0">
                <a:solidFill>
                  <a:srgbClr val="FF0000"/>
                </a:solidFill>
              </a:rPr>
              <a:t>causes: </a:t>
            </a:r>
            <a:endParaRPr lang="en-US" dirty="0" smtClean="0">
              <a:solidFill>
                <a:srgbClr val="FF0000"/>
              </a:solidFill>
            </a:endParaRPr>
          </a:p>
          <a:p>
            <a:pPr lvl="1"/>
            <a:r>
              <a:rPr lang="en-US" dirty="0" smtClean="0">
                <a:solidFill>
                  <a:srgbClr val="00FF00"/>
                </a:solidFill>
              </a:rPr>
              <a:t>Poverty </a:t>
            </a:r>
            <a:r>
              <a:rPr lang="en-US" dirty="0">
                <a:solidFill>
                  <a:srgbClr val="00FF00"/>
                </a:solidFill>
              </a:rPr>
              <a:t>due </a:t>
            </a:r>
            <a:r>
              <a:rPr lang="en-US" dirty="0"/>
              <a:t>to reparations, </a:t>
            </a:r>
            <a:r>
              <a:rPr lang="en-US" dirty="0">
                <a:solidFill>
                  <a:srgbClr val="00FF00"/>
                </a:solidFill>
              </a:rPr>
              <a:t>patriotism</a:t>
            </a:r>
            <a:r>
              <a:rPr lang="en-US" dirty="0"/>
              <a:t> (hatred of AVH and censorship and Soviet presence – troops, shops, streets, schools), </a:t>
            </a:r>
            <a:r>
              <a:rPr lang="en-US" dirty="0">
                <a:solidFill>
                  <a:srgbClr val="00FF00"/>
                </a:solidFill>
              </a:rPr>
              <a:t>religion</a:t>
            </a:r>
            <a:r>
              <a:rPr lang="en-US" dirty="0"/>
              <a:t> ban (cardinal </a:t>
            </a:r>
            <a:r>
              <a:rPr lang="en-US" dirty="0" err="1"/>
              <a:t>mindzentsky</a:t>
            </a:r>
            <a:r>
              <a:rPr lang="en-US" dirty="0"/>
              <a:t> out in jail), hated lack of </a:t>
            </a:r>
            <a:r>
              <a:rPr lang="en-US" dirty="0">
                <a:solidFill>
                  <a:srgbClr val="00FF00"/>
                </a:solidFill>
              </a:rPr>
              <a:t>freedom</a:t>
            </a:r>
            <a:r>
              <a:rPr lang="en-US" dirty="0"/>
              <a:t>, encouraged by </a:t>
            </a:r>
            <a:r>
              <a:rPr lang="en-US" dirty="0">
                <a:solidFill>
                  <a:srgbClr val="00FF00"/>
                </a:solidFill>
              </a:rPr>
              <a:t>destalinization</a:t>
            </a:r>
            <a:r>
              <a:rPr lang="en-US" dirty="0"/>
              <a:t> and expected </a:t>
            </a:r>
            <a:r>
              <a:rPr lang="en-US" dirty="0">
                <a:solidFill>
                  <a:srgbClr val="00FF00"/>
                </a:solidFill>
              </a:rPr>
              <a:t>US (Eisenhower) to help</a:t>
            </a:r>
            <a:r>
              <a:rPr lang="en-US" dirty="0"/>
              <a:t>. Riots by students on 23rd October: smashed statue of Stalin and attacked AVH (secret police). </a:t>
            </a:r>
            <a:r>
              <a:rPr lang="en-US" dirty="0" err="1"/>
              <a:t>Imre</a:t>
            </a:r>
            <a:r>
              <a:rPr lang="en-US" dirty="0"/>
              <a:t> Nagy asked Russia to withdraw from Warsaw Pact and declared neutrality for Hungary and freedom was achieved on 29th October. </a:t>
            </a:r>
            <a:endParaRPr lang="en-US" dirty="0"/>
          </a:p>
          <a:p>
            <a:endParaRPr lang="en-US" dirty="0"/>
          </a:p>
        </p:txBody>
      </p:sp>
    </p:spTree>
    <p:extLst>
      <p:ext uri="{BB962C8B-B14F-4D97-AF65-F5344CB8AC3E}">
        <p14:creationId xmlns:p14="http://schemas.microsoft.com/office/powerpoint/2010/main" val="409621681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lstStyle/>
          <a:p>
            <a:r>
              <a:rPr lang="en-US" dirty="0" smtClean="0"/>
              <a:t>Hungary</a:t>
            </a:r>
            <a:endParaRPr lang="en-US" dirty="0"/>
          </a:p>
        </p:txBody>
      </p:sp>
      <p:sp>
        <p:nvSpPr>
          <p:cNvPr id="3" name="Content Placeholder 2"/>
          <p:cNvSpPr>
            <a:spLocks noGrp="1"/>
          </p:cNvSpPr>
          <p:nvPr>
            <p:ph idx="1"/>
          </p:nvPr>
        </p:nvSpPr>
        <p:spPr>
          <a:xfrm>
            <a:off x="457200" y="1212358"/>
            <a:ext cx="8229600" cy="5445988"/>
          </a:xfrm>
        </p:spPr>
        <p:txBody>
          <a:bodyPr>
            <a:normAutofit/>
          </a:bodyPr>
          <a:lstStyle/>
          <a:p>
            <a:r>
              <a:rPr lang="en-US" b="1" dirty="0" smtClean="0">
                <a:solidFill>
                  <a:srgbClr val="00FF00"/>
                </a:solidFill>
              </a:rPr>
              <a:t>Soviet </a:t>
            </a:r>
            <a:r>
              <a:rPr lang="en-US" b="1" dirty="0">
                <a:solidFill>
                  <a:srgbClr val="00FF00"/>
                </a:solidFill>
              </a:rPr>
              <a:t>reaction: </a:t>
            </a:r>
            <a:r>
              <a:rPr lang="en-US" dirty="0"/>
              <a:t>4th November = rebellions crushed, Nagy killed, Janos </a:t>
            </a:r>
            <a:r>
              <a:rPr lang="en-US" dirty="0" err="1"/>
              <a:t>Kador</a:t>
            </a:r>
            <a:r>
              <a:rPr lang="en-US" dirty="0"/>
              <a:t> replaces Nagy. Results</a:t>
            </a:r>
            <a:r>
              <a:rPr lang="en-US" dirty="0" smtClean="0"/>
              <a:t>:</a:t>
            </a:r>
            <a:endParaRPr lang="en-US" dirty="0"/>
          </a:p>
          <a:p>
            <a:pPr lvl="1"/>
            <a:r>
              <a:rPr lang="en-US" dirty="0" smtClean="0"/>
              <a:t>200</a:t>
            </a:r>
            <a:r>
              <a:rPr lang="en-US" dirty="0"/>
              <a:t>, 000 refugees fled to </a:t>
            </a:r>
            <a:r>
              <a:rPr lang="en-US" dirty="0" smtClean="0"/>
              <a:t>Austria</a:t>
            </a:r>
            <a:endParaRPr lang="en-US" dirty="0"/>
          </a:p>
          <a:p>
            <a:pPr lvl="1"/>
            <a:r>
              <a:rPr lang="en-US" dirty="0" smtClean="0"/>
              <a:t>Repression </a:t>
            </a:r>
            <a:r>
              <a:rPr lang="en-US" dirty="0"/>
              <a:t>and control by USSR in Hungary continued o 30,000 Hungarians killed </a:t>
            </a:r>
            <a:endParaRPr lang="en-US" dirty="0"/>
          </a:p>
          <a:p>
            <a:pPr lvl="1"/>
            <a:r>
              <a:rPr lang="en-US" dirty="0" smtClean="0"/>
              <a:t>West </a:t>
            </a:r>
            <a:r>
              <a:rPr lang="en-US" dirty="0"/>
              <a:t>is horrified, polarization of cold war </a:t>
            </a:r>
            <a:endParaRPr lang="en-US" dirty="0"/>
          </a:p>
          <a:p>
            <a:pPr lvl="1"/>
            <a:r>
              <a:rPr lang="en-US" dirty="0" smtClean="0"/>
              <a:t>US </a:t>
            </a:r>
            <a:r>
              <a:rPr lang="en-US" dirty="0"/>
              <a:t>gains determination to contain communism</a:t>
            </a:r>
            <a:r>
              <a:rPr lang="en-US" dirty="0" smtClean="0"/>
              <a:t>.</a:t>
            </a:r>
            <a:endParaRPr lang="en-US" dirty="0"/>
          </a:p>
        </p:txBody>
      </p:sp>
    </p:spTree>
    <p:extLst>
      <p:ext uri="{BB962C8B-B14F-4D97-AF65-F5344CB8AC3E}">
        <p14:creationId xmlns:p14="http://schemas.microsoft.com/office/powerpoint/2010/main" val="220156194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lstStyle/>
          <a:p>
            <a:r>
              <a:rPr lang="en-US" dirty="0" smtClean="0"/>
              <a:t>Hungary</a:t>
            </a:r>
            <a:endParaRPr lang="en-US" dirty="0"/>
          </a:p>
        </p:txBody>
      </p:sp>
      <p:sp>
        <p:nvSpPr>
          <p:cNvPr id="3" name="Content Placeholder 2"/>
          <p:cNvSpPr>
            <a:spLocks noGrp="1"/>
          </p:cNvSpPr>
          <p:nvPr>
            <p:ph idx="1"/>
          </p:nvPr>
        </p:nvSpPr>
        <p:spPr>
          <a:xfrm>
            <a:off x="457200" y="1212358"/>
            <a:ext cx="8229600" cy="5445988"/>
          </a:xfrm>
        </p:spPr>
        <p:txBody>
          <a:bodyPr>
            <a:normAutofit/>
          </a:bodyPr>
          <a:lstStyle/>
          <a:p>
            <a:r>
              <a:rPr lang="en-US" b="1" dirty="0">
                <a:solidFill>
                  <a:srgbClr val="00FF00"/>
                </a:solidFill>
              </a:rPr>
              <a:t>Player motives: </a:t>
            </a:r>
            <a:r>
              <a:rPr lang="en-US" dirty="0"/>
              <a:t>Eisenhower did not think Hungary was </a:t>
            </a:r>
            <a:r>
              <a:rPr lang="en-US" dirty="0" smtClean="0"/>
              <a:t>worth war.</a:t>
            </a:r>
            <a:endParaRPr lang="en-US" dirty="0"/>
          </a:p>
          <a:p>
            <a:pPr lvl="1"/>
            <a:r>
              <a:rPr lang="en-US" dirty="0" smtClean="0"/>
              <a:t>USSR </a:t>
            </a:r>
            <a:r>
              <a:rPr lang="en-US" dirty="0"/>
              <a:t>vetoed </a:t>
            </a:r>
            <a:r>
              <a:rPr lang="en-US" dirty="0" smtClean="0"/>
              <a:t>investigations.</a:t>
            </a:r>
            <a:endParaRPr lang="en-US" dirty="0"/>
          </a:p>
          <a:p>
            <a:pPr lvl="1"/>
            <a:r>
              <a:rPr lang="en-US" dirty="0" smtClean="0"/>
              <a:t>Britain </a:t>
            </a:r>
            <a:r>
              <a:rPr lang="en-US" dirty="0"/>
              <a:t>and France were preoccupied with Suez </a:t>
            </a:r>
            <a:r>
              <a:rPr lang="en-US" dirty="0" smtClean="0"/>
              <a:t>Crisis.</a:t>
            </a:r>
          </a:p>
          <a:p>
            <a:pPr lvl="1"/>
            <a:r>
              <a:rPr lang="en-US" dirty="0" smtClean="0"/>
              <a:t>Russia </a:t>
            </a:r>
            <a:r>
              <a:rPr lang="en-US" dirty="0"/>
              <a:t>wanted to keep buffer zone of friendly states </a:t>
            </a:r>
            <a:r>
              <a:rPr lang="en-US" dirty="0" smtClean="0"/>
              <a:t>and </a:t>
            </a:r>
            <a:r>
              <a:rPr lang="en-US" dirty="0"/>
              <a:t>could not have Nagy leave Warsaw </a:t>
            </a:r>
            <a:r>
              <a:rPr lang="en-US" dirty="0" smtClean="0"/>
              <a:t>Pact.</a:t>
            </a:r>
            <a:endParaRPr lang="en-US" dirty="0"/>
          </a:p>
          <a:p>
            <a:pPr lvl="1"/>
            <a:r>
              <a:rPr lang="en-US" dirty="0" smtClean="0"/>
              <a:t>Nagy </a:t>
            </a:r>
            <a:r>
              <a:rPr lang="en-US" dirty="0"/>
              <a:t>too capitalistic, hard liners within USSR and </a:t>
            </a:r>
            <a:r>
              <a:rPr lang="en-US" dirty="0" smtClean="0"/>
              <a:t>China </a:t>
            </a:r>
            <a:r>
              <a:rPr lang="en-US" dirty="0"/>
              <a:t>pushed USSR to stop damaging communism by </a:t>
            </a:r>
            <a:r>
              <a:rPr lang="en-US" dirty="0" smtClean="0"/>
              <a:t>allowing </a:t>
            </a:r>
            <a:r>
              <a:rPr lang="en-US" dirty="0"/>
              <a:t>Nagy to </a:t>
            </a:r>
            <a:r>
              <a:rPr lang="en-US" dirty="0" smtClean="0"/>
              <a:t>rule</a:t>
            </a:r>
            <a:r>
              <a:rPr lang="en-US" dirty="0"/>
              <a:t>.</a:t>
            </a:r>
          </a:p>
        </p:txBody>
      </p:sp>
    </p:spTree>
    <p:extLst>
      <p:ext uri="{BB962C8B-B14F-4D97-AF65-F5344CB8AC3E}">
        <p14:creationId xmlns:p14="http://schemas.microsoft.com/office/powerpoint/2010/main" val="190032115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lstStyle/>
          <a:p>
            <a:r>
              <a:rPr lang="en-US" dirty="0" smtClean="0"/>
              <a:t>Czechoslovakia</a:t>
            </a:r>
            <a:endParaRPr lang="en-US" dirty="0"/>
          </a:p>
        </p:txBody>
      </p:sp>
      <p:sp>
        <p:nvSpPr>
          <p:cNvPr id="3" name="Content Placeholder 2"/>
          <p:cNvSpPr>
            <a:spLocks noGrp="1"/>
          </p:cNvSpPr>
          <p:nvPr>
            <p:ph idx="1"/>
          </p:nvPr>
        </p:nvSpPr>
        <p:spPr>
          <a:xfrm>
            <a:off x="457200" y="1212358"/>
            <a:ext cx="8229600" cy="5445988"/>
          </a:xfrm>
        </p:spPr>
        <p:txBody>
          <a:bodyPr>
            <a:normAutofit fontScale="92500"/>
          </a:bodyPr>
          <a:lstStyle/>
          <a:p>
            <a:r>
              <a:rPr lang="en-US" b="1" dirty="0">
                <a:solidFill>
                  <a:srgbClr val="00FF00"/>
                </a:solidFill>
              </a:rPr>
              <a:t>Prague spring background: </a:t>
            </a:r>
            <a:r>
              <a:rPr lang="en-US" dirty="0"/>
              <a:t>1967, </a:t>
            </a:r>
            <a:r>
              <a:rPr lang="en-US" dirty="0" smtClean="0"/>
              <a:t>Czechoslovakia students </a:t>
            </a:r>
            <a:r>
              <a:rPr lang="en-US" dirty="0"/>
              <a:t>and writers complain about lack of </a:t>
            </a:r>
            <a:r>
              <a:rPr lang="en-US" dirty="0" smtClean="0"/>
              <a:t>freedom and </a:t>
            </a:r>
            <a:r>
              <a:rPr lang="en-US" dirty="0"/>
              <a:t>economic problems. </a:t>
            </a:r>
            <a:endParaRPr lang="en-US" dirty="0" smtClean="0"/>
          </a:p>
          <a:p>
            <a:pPr lvl="1"/>
            <a:r>
              <a:rPr lang="en-US" dirty="0" smtClean="0"/>
              <a:t>Novotny </a:t>
            </a:r>
            <a:r>
              <a:rPr lang="en-US" dirty="0"/>
              <a:t>(Czech leader) received no help from Brezhnev (USSR leader). </a:t>
            </a:r>
            <a:endParaRPr lang="en-US" dirty="0" smtClean="0"/>
          </a:p>
          <a:p>
            <a:pPr lvl="1"/>
            <a:r>
              <a:rPr lang="en-US" dirty="0" smtClean="0"/>
              <a:t>On </a:t>
            </a:r>
            <a:r>
              <a:rPr lang="en-US" dirty="0"/>
              <a:t>5th January 1968, </a:t>
            </a:r>
            <a:r>
              <a:rPr lang="en-US" dirty="0" err="1"/>
              <a:t>Dubeck</a:t>
            </a:r>
            <a:r>
              <a:rPr lang="en-US" dirty="0"/>
              <a:t> (reformer) took over as a leader of KSC  (communist  party).  </a:t>
            </a:r>
            <a:endParaRPr lang="en-US" dirty="0" smtClean="0"/>
          </a:p>
          <a:p>
            <a:pPr lvl="1"/>
            <a:r>
              <a:rPr lang="en-US" dirty="0" smtClean="0"/>
              <a:t>Announced </a:t>
            </a:r>
            <a:r>
              <a:rPr lang="en-US" dirty="0"/>
              <a:t> ‘Action  Plan’  in  April   – more  freedom  of  speech,  ‘socialism  with  a  human  face’   – removed state controls over industry – new model of socialism 4 months = freedom in Czechoslovakia. </a:t>
            </a:r>
            <a:endParaRPr lang="en-US" dirty="0"/>
          </a:p>
        </p:txBody>
      </p:sp>
    </p:spTree>
    <p:extLst>
      <p:ext uri="{BB962C8B-B14F-4D97-AF65-F5344CB8AC3E}">
        <p14:creationId xmlns:p14="http://schemas.microsoft.com/office/powerpoint/2010/main" val="10750898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lstStyle/>
          <a:p>
            <a:r>
              <a:rPr lang="en-US" dirty="0" smtClean="0"/>
              <a:t>Czechoslovakia</a:t>
            </a:r>
            <a:endParaRPr lang="en-US" dirty="0"/>
          </a:p>
        </p:txBody>
      </p:sp>
      <p:sp>
        <p:nvSpPr>
          <p:cNvPr id="3" name="Content Placeholder 2"/>
          <p:cNvSpPr>
            <a:spLocks noGrp="1"/>
          </p:cNvSpPr>
          <p:nvPr>
            <p:ph idx="1"/>
          </p:nvPr>
        </p:nvSpPr>
        <p:spPr>
          <a:xfrm>
            <a:off x="457200" y="1212358"/>
            <a:ext cx="8229600" cy="5445988"/>
          </a:xfrm>
        </p:spPr>
        <p:txBody>
          <a:bodyPr>
            <a:normAutofit/>
          </a:bodyPr>
          <a:lstStyle/>
          <a:p>
            <a:r>
              <a:rPr lang="en-US" b="1" dirty="0">
                <a:solidFill>
                  <a:srgbClr val="00FF00"/>
                </a:solidFill>
              </a:rPr>
              <a:t>Causes: </a:t>
            </a:r>
            <a:r>
              <a:rPr lang="en-US" dirty="0"/>
              <a:t>driven by detente (improving relations with the west)  and  Romania’s  break  free  from  Warsaw  Pact.   </a:t>
            </a:r>
            <a:endParaRPr lang="en-US" dirty="0" smtClean="0"/>
          </a:p>
          <a:p>
            <a:pPr lvl="1"/>
            <a:r>
              <a:rPr lang="en-US" dirty="0" smtClean="0"/>
              <a:t>Czechs </a:t>
            </a:r>
            <a:r>
              <a:rPr lang="en-US" dirty="0"/>
              <a:t>hated economy control and censorship. </a:t>
            </a:r>
            <a:endParaRPr lang="en-US" dirty="0" smtClean="0"/>
          </a:p>
          <a:p>
            <a:pPr lvl="1"/>
            <a:r>
              <a:rPr lang="en-US" dirty="0" smtClean="0"/>
              <a:t>They </a:t>
            </a:r>
            <a:r>
              <a:rPr lang="en-US" dirty="0"/>
              <a:t>thought US would help. </a:t>
            </a:r>
            <a:endParaRPr lang="en-US" dirty="0"/>
          </a:p>
        </p:txBody>
      </p:sp>
    </p:spTree>
    <p:extLst>
      <p:ext uri="{BB962C8B-B14F-4D97-AF65-F5344CB8AC3E}">
        <p14:creationId xmlns:p14="http://schemas.microsoft.com/office/powerpoint/2010/main" val="261622395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692</TotalTime>
  <Words>1389</Words>
  <Application>Microsoft Macintosh PowerPoint</Application>
  <PresentationFormat>On-screen Show (4:3)</PresentationFormat>
  <Paragraphs>110</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IGCSE History Revision 6. How secure was the USSR’s control over Eastern Europe 1948-1989?</vt:lpstr>
      <vt:lpstr>Revision Tips</vt:lpstr>
      <vt:lpstr>Revision Tips</vt:lpstr>
      <vt:lpstr>Opposition to Soviet control in Hungary &amp;  Czechoslovakia, USSR’s reaction? </vt:lpstr>
      <vt:lpstr>Hungary</vt:lpstr>
      <vt:lpstr>Hungary</vt:lpstr>
      <vt:lpstr>Hungary</vt:lpstr>
      <vt:lpstr>Czechoslovakia</vt:lpstr>
      <vt:lpstr>Czechoslovakia</vt:lpstr>
      <vt:lpstr>Czechoslovakia</vt:lpstr>
      <vt:lpstr>Czechoslovakia</vt:lpstr>
      <vt:lpstr>Czechoslovakia</vt:lpstr>
      <vt:lpstr>Why was the Berlin War built in 1961? </vt:lpstr>
      <vt:lpstr>Berlin Wall</vt:lpstr>
      <vt:lpstr>Berlin Wall</vt:lpstr>
      <vt:lpstr>Berlin Wall</vt:lpstr>
      <vt:lpstr>Berlin Wall</vt:lpstr>
      <vt:lpstr>Berlin Wall</vt:lpstr>
      <vt:lpstr>Berlin Wall</vt:lpstr>
      <vt:lpstr>Significance of ‘Solidarity’  in  Poland  for   decline of Soviet influence in Eastern Europe </vt:lpstr>
      <vt:lpstr>Solidarity</vt:lpstr>
      <vt:lpstr>Solidarity</vt:lpstr>
      <vt:lpstr>Solidarity</vt:lpstr>
      <vt:lpstr>Solidarity</vt:lpstr>
      <vt:lpstr>Responsibility of Gorbachev for the collapse of Soviet control of Eastern Europe? </vt:lpstr>
      <vt:lpstr>Gorbachev</vt:lpstr>
      <vt:lpstr>Gorbachev</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To what extent was the League of Nations a success?</dc:title>
  <dc:creator>SVP</dc:creator>
  <cp:lastModifiedBy>SVP</cp:lastModifiedBy>
  <cp:revision>101</cp:revision>
  <dcterms:created xsi:type="dcterms:W3CDTF">2017-02-02T10:34:24Z</dcterms:created>
  <dcterms:modified xsi:type="dcterms:W3CDTF">2017-02-15T09:22:23Z</dcterms:modified>
</cp:coreProperties>
</file>