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 id="263" r:id="rId9"/>
    <p:sldId id="264" r:id="rId10"/>
    <p:sldId id="275" r:id="rId11"/>
    <p:sldId id="276" r:id="rId12"/>
    <p:sldId id="277" r:id="rId13"/>
    <p:sldId id="278" r:id="rId14"/>
    <p:sldId id="265" r:id="rId15"/>
    <p:sldId id="266" r:id="rId16"/>
    <p:sldId id="267" r:id="rId17"/>
    <p:sldId id="268" r:id="rId18"/>
    <p:sldId id="269" r:id="rId19"/>
    <p:sldId id="271" r:id="rId20"/>
    <p:sldId id="272" r:id="rId21"/>
    <p:sldId id="273" r:id="rId22"/>
    <p:sldId id="274"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7" d="100"/>
          <a:sy n="57" d="100"/>
        </p:scale>
        <p:origin x="-60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7D290233-0DD1-4A80-BB1E-9ADC3556DBB6}" type="datetimeFigureOut">
              <a:rPr lang="en-US" smtClean="0"/>
              <a:t>2/28/17</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CFE4BAC9-6D41-4691-9299-18EF07EF017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2/28/17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2/28/17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2/28/17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2/28/17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2/28/17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2/28/17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7D290233-0DD1-4A80-BB1E-9ADC3556DBB6}" type="datetimeFigureOut">
              <a:rPr lang="en-US" smtClean="0"/>
              <a:t>2/28/17</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US"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290233-0DD1-4A80-BB1E-9ADC3556DBB6}" type="datetimeFigureOut">
              <a:rPr lang="en-US" smtClean="0"/>
              <a:t>2/28/17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7D290233-0DD1-4A80-BB1E-9ADC3556DBB6}" type="datetimeFigureOut">
              <a:rPr lang="en-US" smtClean="0"/>
              <a:t>2/28/17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7D290233-0DD1-4A80-BB1E-9ADC3556DBB6}" type="datetimeFigureOut">
              <a:rPr lang="en-US" smtClean="0"/>
              <a:t>2/28/17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D290233-0DD1-4A80-BB1E-9ADC3556DBB6}" type="datetimeFigureOut">
              <a:rPr lang="en-US" smtClean="0"/>
              <a:t>2/28/17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7D290233-0DD1-4A80-BB1E-9ADC3556DBB6}" type="datetimeFigureOut">
              <a:rPr lang="en-US" smtClean="0"/>
              <a:t>2/28/17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2/28/17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7D290233-0DD1-4A80-BB1E-9ADC3556DBB6}" type="datetimeFigureOut">
              <a:rPr lang="en-US" smtClean="0"/>
              <a:t>2/28/17</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CFE4BAC9-6D41-4691-9299-18EF07EF017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TOK Presentations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2186568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Development Section</a:t>
            </a:r>
            <a:endParaRPr lang="en-US" dirty="0"/>
          </a:p>
        </p:txBody>
      </p:sp>
      <p:sp>
        <p:nvSpPr>
          <p:cNvPr id="3" name="Content Placeholder 2"/>
          <p:cNvSpPr>
            <a:spLocks noGrp="1"/>
          </p:cNvSpPr>
          <p:nvPr>
            <p:ph idx="1"/>
          </p:nvPr>
        </p:nvSpPr>
        <p:spPr/>
        <p:txBody>
          <a:bodyPr>
            <a:normAutofit/>
          </a:bodyPr>
          <a:lstStyle/>
          <a:p>
            <a:r>
              <a:rPr lang="en-US" dirty="0" smtClean="0"/>
              <a:t>When </a:t>
            </a:r>
            <a:r>
              <a:rPr lang="en-US" dirty="0"/>
              <a:t>you get into the Development section (where the knowledge question is explored and </a:t>
            </a:r>
            <a:r>
              <a:rPr lang="en-US" dirty="0" err="1"/>
              <a:t>analysed</a:t>
            </a:r>
            <a:r>
              <a:rPr lang="en-US" dirty="0"/>
              <a:t> with reference to the AOKs and WOKs), you’ll see that </a:t>
            </a:r>
            <a:r>
              <a:rPr lang="en-US" b="1" dirty="0"/>
              <a:t>we use a Claim, Counterclaim, Mini-Conclusion structure</a:t>
            </a:r>
            <a:r>
              <a:rPr lang="en-US" dirty="0"/>
              <a:t>. We do this (claim, counterclaim, mini-conclusion) for each of your developments (AOKs or WOKs), so we do it 3 times in total.</a:t>
            </a:r>
          </a:p>
        </p:txBody>
      </p:sp>
    </p:spTree>
    <p:extLst>
      <p:ext uri="{BB962C8B-B14F-4D97-AF65-F5344CB8AC3E}">
        <p14:creationId xmlns:p14="http://schemas.microsoft.com/office/powerpoint/2010/main" val="787508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Development Section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a:t>Here’s an example, for one of your developments:</a:t>
            </a:r>
          </a:p>
          <a:p>
            <a:r>
              <a:rPr lang="en-US" dirty="0"/>
              <a:t>-Your </a:t>
            </a:r>
            <a:r>
              <a:rPr lang="en-US" b="1" dirty="0"/>
              <a:t>claim</a:t>
            </a:r>
            <a:r>
              <a:rPr lang="en-US" dirty="0"/>
              <a:t> might be that all art is ethical and you show this using some theory (evidence) from the course.</a:t>
            </a:r>
          </a:p>
          <a:p>
            <a:r>
              <a:rPr lang="en-US" dirty="0"/>
              <a:t>-Your </a:t>
            </a:r>
            <a:r>
              <a:rPr lang="en-US" b="1" dirty="0"/>
              <a:t>counterclaim</a:t>
            </a:r>
            <a:r>
              <a:rPr lang="en-US" dirty="0"/>
              <a:t> is a problem (a limitation) with your claim, or an opposing idea in the same perspective. It might be that art can be viewed in a different way, which would show it to be unethical. You show this using (as evidence) an example from your own life experience or knowledge referenced material or material studied in some other theory from the course.</a:t>
            </a:r>
          </a:p>
        </p:txBody>
      </p:sp>
    </p:spTree>
    <p:extLst>
      <p:ext uri="{BB962C8B-B14F-4D97-AF65-F5344CB8AC3E}">
        <p14:creationId xmlns:p14="http://schemas.microsoft.com/office/powerpoint/2010/main" val="3164339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Development Section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a:t>-And then, in the </a:t>
            </a:r>
            <a:r>
              <a:rPr lang="en-US" b="1" dirty="0"/>
              <a:t>mini-conclusion, </a:t>
            </a:r>
            <a:r>
              <a:rPr lang="en-US" dirty="0"/>
              <a:t>you basically have to find a way to draw together the two opposing sides. You have to somehow </a:t>
            </a:r>
            <a:r>
              <a:rPr lang="en-US" dirty="0" smtClean="0"/>
              <a:t>synthesize </a:t>
            </a:r>
            <a:r>
              <a:rPr lang="en-US" dirty="0"/>
              <a:t>these two insights to arrive at a more insightful understanding or some kind of summary. So you might say that art can be both ethical and unethical at the same time, depending on the perspective taken and then explain how that might be true. So the MC is a possible conclusion to your KQ (Knowledge Question).</a:t>
            </a:r>
          </a:p>
          <a:p>
            <a:r>
              <a:rPr lang="en-US" dirty="0"/>
              <a:t>In the final conclusion of the presentation you will try to combine (draw together/</a:t>
            </a:r>
            <a:r>
              <a:rPr lang="en-US" dirty="0" err="1"/>
              <a:t>synthesise</a:t>
            </a:r>
            <a:r>
              <a:rPr lang="en-US" dirty="0"/>
              <a:t>) the insights of this mini-conclusion as well as the other ones (from the 2 other development sections) to show a really sophisticated/developed answer to your KQ.</a:t>
            </a:r>
          </a:p>
        </p:txBody>
      </p:sp>
    </p:spTree>
    <p:extLst>
      <p:ext uri="{BB962C8B-B14F-4D97-AF65-F5344CB8AC3E}">
        <p14:creationId xmlns:p14="http://schemas.microsoft.com/office/powerpoint/2010/main" val="2805860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Using Evidence</a:t>
            </a:r>
            <a:endParaRPr lang="en-US" dirty="0"/>
          </a:p>
        </p:txBody>
      </p:sp>
      <p:sp>
        <p:nvSpPr>
          <p:cNvPr id="3" name="Content Placeholder 2"/>
          <p:cNvSpPr>
            <a:spLocks noGrp="1"/>
          </p:cNvSpPr>
          <p:nvPr>
            <p:ph idx="1"/>
          </p:nvPr>
        </p:nvSpPr>
        <p:spPr/>
        <p:txBody>
          <a:bodyPr>
            <a:normAutofit fontScale="77500" lnSpcReduction="20000"/>
          </a:bodyPr>
          <a:lstStyle/>
          <a:p>
            <a:r>
              <a:rPr lang="en-US" dirty="0"/>
              <a:t>Use evidence for each of your claims and your counterclaims. It will make your talk much more compelling.</a:t>
            </a:r>
          </a:p>
          <a:p>
            <a:r>
              <a:rPr lang="en-US" b="1" dirty="0"/>
              <a:t>Evidence can be:</a:t>
            </a:r>
            <a:endParaRPr lang="en-US" dirty="0"/>
          </a:p>
          <a:p>
            <a:r>
              <a:rPr lang="en-US" dirty="0"/>
              <a:t>-Examples of from the course or from your research. For example, stories of real scientific experiments or how society responded to a certain piece of art.</a:t>
            </a:r>
          </a:p>
          <a:p>
            <a:r>
              <a:rPr lang="en-US" dirty="0"/>
              <a:t>-Personal examples. Specific and realistic examples from your own life experiences are highly valued in this course. So you might tell us about something that you did in IB Biology class, or when you suspected a classmate of cheating.</a:t>
            </a:r>
          </a:p>
          <a:p>
            <a:r>
              <a:rPr lang="en-US" dirty="0"/>
              <a:t>Now let’s go through the structure of your presentation, slide by slide.</a:t>
            </a:r>
          </a:p>
        </p:txBody>
      </p:sp>
    </p:spTree>
    <p:extLst>
      <p:ext uri="{BB962C8B-B14F-4D97-AF65-F5344CB8AC3E}">
        <p14:creationId xmlns:p14="http://schemas.microsoft.com/office/powerpoint/2010/main" val="28972457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Structuring a Theory of knowledge presentation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Remember you have around 10 </a:t>
            </a:r>
            <a:r>
              <a:rPr lang="en-US" dirty="0" err="1" smtClean="0"/>
              <a:t>mins</a:t>
            </a:r>
            <a:r>
              <a:rPr lang="en-US" dirty="0" smtClean="0"/>
              <a:t> for your presentation.</a:t>
            </a:r>
          </a:p>
          <a:p>
            <a:r>
              <a:rPr lang="en-US" dirty="0" smtClean="0"/>
              <a:t>Slide </a:t>
            </a:r>
            <a:r>
              <a:rPr lang="en-US" dirty="0"/>
              <a:t>1: Title </a:t>
            </a:r>
            <a:r>
              <a:rPr lang="en-US" dirty="0" smtClean="0"/>
              <a:t>Page</a:t>
            </a:r>
          </a:p>
          <a:p>
            <a:r>
              <a:rPr lang="en-US" b="1" dirty="0" smtClean="0"/>
              <a:t>Text </a:t>
            </a:r>
            <a:r>
              <a:rPr lang="en-US" b="1" dirty="0"/>
              <a:t>on this slide:</a:t>
            </a:r>
            <a:r>
              <a:rPr lang="en-US" dirty="0"/>
              <a:t> -Title of your presentation. -Your group members’ names</a:t>
            </a:r>
          </a:p>
          <a:p>
            <a:r>
              <a:rPr lang="en-US" b="1" dirty="0"/>
              <a:t>What to say:</a:t>
            </a:r>
            <a:r>
              <a:rPr lang="en-US" dirty="0"/>
              <a:t> -Explain what you thought about the real life situation (RLS) when you first encountered it. -Explain why it’s significant to you.</a:t>
            </a:r>
          </a:p>
        </p:txBody>
      </p:sp>
    </p:spTree>
    <p:extLst>
      <p:ext uri="{BB962C8B-B14F-4D97-AF65-F5344CB8AC3E}">
        <p14:creationId xmlns:p14="http://schemas.microsoft.com/office/powerpoint/2010/main" val="17576150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Structuring a Theory of knowledge presentation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Slide </a:t>
            </a:r>
            <a:r>
              <a:rPr lang="en-US" dirty="0"/>
              <a:t>2: </a:t>
            </a:r>
            <a:r>
              <a:rPr lang="en-US" dirty="0" err="1"/>
              <a:t>Decontextualization</a:t>
            </a:r>
            <a:r>
              <a:rPr lang="en-US" dirty="0"/>
              <a:t> </a:t>
            </a:r>
            <a:endParaRPr lang="en-US" dirty="0" smtClean="0"/>
          </a:p>
          <a:p>
            <a:r>
              <a:rPr lang="en-US" b="1" dirty="0" smtClean="0"/>
              <a:t>Text </a:t>
            </a:r>
            <a:r>
              <a:rPr lang="en-US" b="1" dirty="0"/>
              <a:t>on this slide:</a:t>
            </a:r>
            <a:r>
              <a:rPr lang="en-US" dirty="0"/>
              <a:t> -Some of the thoughts or questions you had about the real life situation. Start explaining the situation in a </a:t>
            </a:r>
            <a:r>
              <a:rPr lang="en-US" dirty="0" err="1"/>
              <a:t>ToK</a:t>
            </a:r>
            <a:r>
              <a:rPr lang="en-US" dirty="0"/>
              <a:t> sort of way –using some of the key terms from the course.</a:t>
            </a:r>
          </a:p>
          <a:p>
            <a:r>
              <a:rPr lang="en-US" b="1" dirty="0"/>
              <a:t>What to say:</a:t>
            </a:r>
            <a:r>
              <a:rPr lang="en-US" dirty="0"/>
              <a:t> -Explain a few of the things we can know about the RLS and how we know it. For example, our senses may provide some insights, while emotion provides other ones. -Explain that there may be limits to what can be known about your RLS.</a:t>
            </a:r>
          </a:p>
        </p:txBody>
      </p:sp>
    </p:spTree>
    <p:extLst>
      <p:ext uri="{BB962C8B-B14F-4D97-AF65-F5344CB8AC3E}">
        <p14:creationId xmlns:p14="http://schemas.microsoft.com/office/powerpoint/2010/main" val="27882620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Structuring a Theory of knowledge presentation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a:t>Slide 3: Knowledge Question </a:t>
            </a:r>
            <a:endParaRPr lang="en-US" dirty="0" smtClean="0"/>
          </a:p>
          <a:p>
            <a:r>
              <a:rPr lang="en-US" b="1" dirty="0" smtClean="0"/>
              <a:t>Text </a:t>
            </a:r>
            <a:r>
              <a:rPr lang="en-US" b="1" dirty="0"/>
              <a:t>on this slide:</a:t>
            </a:r>
            <a:r>
              <a:rPr lang="en-US" dirty="0"/>
              <a:t> -Write down your KQ -List the AOKs and/or WOKs you will use to explore your KQ and how they are related to your KQ</a:t>
            </a:r>
          </a:p>
          <a:p>
            <a:r>
              <a:rPr lang="en-US" b="1" dirty="0"/>
              <a:t>What to say:</a:t>
            </a:r>
            <a:r>
              <a:rPr lang="en-US" dirty="0"/>
              <a:t> -Mention 2 KQs that you considered and the one you are investigating. -Explain how this KQ will help you to explain the RLS. -For each of your AOKs/WOKs, preview how they can help to answer your KQ. -Explain any assumptions you’ve made about your KQ (if any). -Explain any key terms that need to be explained in order for us to understand your KQ.</a:t>
            </a:r>
          </a:p>
        </p:txBody>
      </p:sp>
    </p:spTree>
    <p:extLst>
      <p:ext uri="{BB962C8B-B14F-4D97-AF65-F5344CB8AC3E}">
        <p14:creationId xmlns:p14="http://schemas.microsoft.com/office/powerpoint/2010/main" val="2943623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Structuring a Theory of knowledge presentation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a:t>Slide 4: Development #1 </a:t>
            </a:r>
            <a:endParaRPr lang="en-US" dirty="0" smtClean="0"/>
          </a:p>
          <a:p>
            <a:r>
              <a:rPr lang="en-US" b="1" dirty="0" smtClean="0"/>
              <a:t>On </a:t>
            </a:r>
            <a:r>
              <a:rPr lang="en-US" b="1" dirty="0"/>
              <a:t>the slide:</a:t>
            </a:r>
            <a:r>
              <a:rPr lang="en-US" dirty="0"/>
              <a:t> -Very briefly, state your claim for WOK/AOK #1 (see development example above). State how it is supported by evidence (i.e. a scientific theory). -Very briefly, state your counterclaim for WOK/AOK #1 (i.e. an opposing idea in the same AOK/WOK). State how it is supported by evidence. -State your mini-conclusion.</a:t>
            </a:r>
          </a:p>
          <a:p>
            <a:r>
              <a:rPr lang="en-US" b="1" dirty="0"/>
              <a:t>What to say:</a:t>
            </a:r>
            <a:r>
              <a:rPr lang="en-US" dirty="0"/>
              <a:t> -Explain the claim and how it is supported by evidence. Make it clear how it would answer the KQ. -Explain the counterclaim and how it is supported by evidence. Make it clear how it would answer the KQ in a different way than your claim did. -Explain your conclusion and how it ties together the claim and counterclaim.</a:t>
            </a:r>
          </a:p>
        </p:txBody>
      </p:sp>
    </p:spTree>
    <p:extLst>
      <p:ext uri="{BB962C8B-B14F-4D97-AF65-F5344CB8AC3E}">
        <p14:creationId xmlns:p14="http://schemas.microsoft.com/office/powerpoint/2010/main" val="9424002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Structuring a Theory of knowledge presentation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a:t>Slide 5: Development #2 </a:t>
            </a:r>
          </a:p>
          <a:p>
            <a:r>
              <a:rPr lang="en-US" b="1" dirty="0"/>
              <a:t>On your slide:</a:t>
            </a:r>
            <a:r>
              <a:rPr lang="en-US" dirty="0"/>
              <a:t> -Very briefly, state your claim for WOK/AOK #2. State how it is supported by evidence. -Very briefly, state your counterclaim for WOK/AOK #2. State how it is supported by evidence. -State your mini-conclusion.</a:t>
            </a:r>
          </a:p>
          <a:p>
            <a:r>
              <a:rPr lang="en-US" b="1" dirty="0"/>
              <a:t>What to say:</a:t>
            </a:r>
            <a:r>
              <a:rPr lang="en-US" dirty="0"/>
              <a:t> -Explain the claim and how it is supported by evidence. Make it clear how it would answer the KQ. -Explain the counterclaim and how it is supported by evidence. Make it clear how it would answer the KQ in a different way than your claim did. -Explain your conclusion and how it ties together the claim and counterclaim.</a:t>
            </a:r>
          </a:p>
        </p:txBody>
      </p:sp>
    </p:spTree>
    <p:extLst>
      <p:ext uri="{BB962C8B-B14F-4D97-AF65-F5344CB8AC3E}">
        <p14:creationId xmlns:p14="http://schemas.microsoft.com/office/powerpoint/2010/main" val="30324171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Structuring a Theory of knowledge presentation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a:t>Slide </a:t>
            </a:r>
            <a:r>
              <a:rPr lang="en-US" dirty="0" smtClean="0"/>
              <a:t>6: </a:t>
            </a:r>
            <a:r>
              <a:rPr lang="en-US" dirty="0"/>
              <a:t>Conclusion </a:t>
            </a:r>
            <a:endParaRPr lang="en-US" dirty="0" smtClean="0"/>
          </a:p>
          <a:p>
            <a:r>
              <a:rPr lang="en-US" b="1" dirty="0" smtClean="0"/>
              <a:t>On </a:t>
            </a:r>
            <a:r>
              <a:rPr lang="en-US" b="1" dirty="0"/>
              <a:t>your slide:</a:t>
            </a:r>
            <a:r>
              <a:rPr lang="en-US" dirty="0"/>
              <a:t> -Write down your conclusion. -Write down a possible flaw in your conclusion.</a:t>
            </a:r>
          </a:p>
          <a:p>
            <a:r>
              <a:rPr lang="en-US" b="1" dirty="0"/>
              <a:t>What to say:</a:t>
            </a:r>
            <a:r>
              <a:rPr lang="en-US" dirty="0"/>
              <a:t> -Explain your conclusion. -Explain how this conclusion is supported by the insights you’ve drawn along the way (in your mini-conclusions). -Explain the possible weakness or a flaw in your conclusion. -Explain an example of someone from a different perspective (a different gender, age, time, or culture) who might disagree with this conclusion.</a:t>
            </a:r>
          </a:p>
        </p:txBody>
      </p:sp>
    </p:spTree>
    <p:extLst>
      <p:ext uri="{BB962C8B-B14F-4D97-AF65-F5344CB8AC3E}">
        <p14:creationId xmlns:p14="http://schemas.microsoft.com/office/powerpoint/2010/main" val="160432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will we discuss today?</a:t>
            </a:r>
            <a:endParaRPr lang="en-US" dirty="0"/>
          </a:p>
        </p:txBody>
      </p:sp>
      <p:sp>
        <p:nvSpPr>
          <p:cNvPr id="3" name="Content Placeholder 2"/>
          <p:cNvSpPr>
            <a:spLocks noGrp="1"/>
          </p:cNvSpPr>
          <p:nvPr>
            <p:ph idx="1"/>
          </p:nvPr>
        </p:nvSpPr>
        <p:spPr/>
        <p:txBody>
          <a:bodyPr/>
          <a:lstStyle/>
          <a:p>
            <a:r>
              <a:rPr lang="en-US" dirty="0" smtClean="0"/>
              <a:t>Examples of TOK Presentation Ideas</a:t>
            </a:r>
          </a:p>
          <a:p>
            <a:r>
              <a:rPr lang="en-US" dirty="0" smtClean="0"/>
              <a:t>Choosing a real life situation and knowledge question</a:t>
            </a:r>
          </a:p>
          <a:p>
            <a:r>
              <a:rPr lang="en-US" dirty="0" smtClean="0"/>
              <a:t>How to structure a Theory of Knowledge presentation</a:t>
            </a:r>
          </a:p>
          <a:p>
            <a:r>
              <a:rPr lang="en-US" dirty="0" smtClean="0"/>
              <a:t>How to deliver a TOK Presentation </a:t>
            </a:r>
            <a:endParaRPr lang="en-US" dirty="0"/>
          </a:p>
        </p:txBody>
      </p:sp>
    </p:spTree>
    <p:extLst>
      <p:ext uri="{BB962C8B-B14F-4D97-AF65-F5344CB8AC3E}">
        <p14:creationId xmlns:p14="http://schemas.microsoft.com/office/powerpoint/2010/main" val="20684556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Structuring a Theory of knowledge presentation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a:t>Slide </a:t>
            </a:r>
            <a:r>
              <a:rPr lang="en-US" dirty="0" smtClean="0"/>
              <a:t>7: </a:t>
            </a:r>
            <a:r>
              <a:rPr lang="en-US" dirty="0"/>
              <a:t>Link back to the RLS </a:t>
            </a:r>
            <a:endParaRPr lang="en-US" dirty="0" smtClean="0"/>
          </a:p>
          <a:p>
            <a:r>
              <a:rPr lang="en-US" b="1" dirty="0" smtClean="0"/>
              <a:t>On </a:t>
            </a:r>
            <a:r>
              <a:rPr lang="en-US" b="1" dirty="0"/>
              <a:t>your slide:</a:t>
            </a:r>
            <a:r>
              <a:rPr lang="en-US" dirty="0"/>
              <a:t> -Write 2 interesting ways that your conclusion applies to the RLS. -Write down two other real life situations (which are perhaps related). If possible provide pictures for these two other situations, so they can be quickly understood. One of these should be personal to you (something one of you encountered) and another which is more of a shared experience</a:t>
            </a:r>
            <a:r>
              <a:rPr lang="en-US" dirty="0" smtClean="0"/>
              <a:t>.</a:t>
            </a:r>
            <a:endParaRPr lang="en-US" dirty="0"/>
          </a:p>
          <a:p>
            <a:r>
              <a:rPr lang="en-US" b="1" dirty="0"/>
              <a:t>What to say:</a:t>
            </a:r>
            <a:r>
              <a:rPr lang="en-US" dirty="0"/>
              <a:t> -Clarify how your conclusion applies to the RLS. -Explain how this conclusion can help to explain 2 other real life situations you have on your slide.</a:t>
            </a:r>
          </a:p>
        </p:txBody>
      </p:sp>
    </p:spTree>
    <p:extLst>
      <p:ext uri="{BB962C8B-B14F-4D97-AF65-F5344CB8AC3E}">
        <p14:creationId xmlns:p14="http://schemas.microsoft.com/office/powerpoint/2010/main" val="3858802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Footer</a:t>
            </a:r>
            <a:endParaRPr lang="en-US" dirty="0"/>
          </a:p>
        </p:txBody>
      </p:sp>
      <p:sp>
        <p:nvSpPr>
          <p:cNvPr id="3" name="Content Placeholder 2"/>
          <p:cNvSpPr>
            <a:spLocks noGrp="1"/>
          </p:cNvSpPr>
          <p:nvPr>
            <p:ph idx="1"/>
          </p:nvPr>
        </p:nvSpPr>
        <p:spPr/>
        <p:txBody>
          <a:bodyPr>
            <a:normAutofit/>
          </a:bodyPr>
          <a:lstStyle/>
          <a:p>
            <a:r>
              <a:rPr lang="en-US" dirty="0" smtClean="0"/>
              <a:t>I </a:t>
            </a:r>
            <a:r>
              <a:rPr lang="en-US" dirty="0"/>
              <a:t>also recommend that every slide from #3 onward should have your KQ written on the bottom of it, as a footer. This will make it easier for the audience to relate your various insights to the knowledge question.</a:t>
            </a:r>
          </a:p>
        </p:txBody>
      </p:sp>
    </p:spTree>
    <p:extLst>
      <p:ext uri="{BB962C8B-B14F-4D97-AF65-F5344CB8AC3E}">
        <p14:creationId xmlns:p14="http://schemas.microsoft.com/office/powerpoint/2010/main" val="30172583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Signposting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Finally</a:t>
            </a:r>
            <a:r>
              <a:rPr lang="en-US" dirty="0"/>
              <a:t>, to help to make sure that the person marking you gives you full credit, it’s useful to do what we call signposting. This means, using the exact key words the marker was trained to look for. Professionals do this all the time. Their use of specialist language signals to their colleagues that they know what they’re talking about. So try to speak like a TOK teacher basically. In this case, your marker will respond </a:t>
            </a:r>
            <a:r>
              <a:rPr lang="en-US" dirty="0" smtClean="0"/>
              <a:t>favorably </a:t>
            </a:r>
            <a:r>
              <a:rPr lang="en-US" dirty="0"/>
              <a:t>if you use a fair amount of terminology you learned in the course. For example, use the term perspective. So you might say, “</a:t>
            </a:r>
            <a:r>
              <a:rPr lang="en-US" b="1" dirty="0"/>
              <a:t>from the perspective of</a:t>
            </a:r>
            <a:r>
              <a:rPr lang="en-US" dirty="0"/>
              <a:t> a historian..” rather than saying, “Historians believe that…” –just to get that word in there.</a:t>
            </a:r>
          </a:p>
        </p:txBody>
      </p:sp>
    </p:spTree>
    <p:extLst>
      <p:ext uri="{BB962C8B-B14F-4D97-AF65-F5344CB8AC3E}">
        <p14:creationId xmlns:p14="http://schemas.microsoft.com/office/powerpoint/2010/main" val="39366331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Delivering a TOK Presentation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Think different (out of the box)</a:t>
            </a:r>
          </a:p>
          <a:p>
            <a:r>
              <a:rPr lang="en-US" dirty="0" smtClean="0"/>
              <a:t>Talking to a crowd</a:t>
            </a:r>
          </a:p>
          <a:p>
            <a:r>
              <a:rPr lang="en-US" dirty="0" smtClean="0"/>
              <a:t>Model your public speaking</a:t>
            </a:r>
          </a:p>
          <a:p>
            <a:r>
              <a:rPr lang="en-US" dirty="0" smtClean="0"/>
              <a:t>Slowly but surely</a:t>
            </a:r>
          </a:p>
          <a:p>
            <a:r>
              <a:rPr lang="en-US" dirty="0" smtClean="0"/>
              <a:t>Body Language</a:t>
            </a:r>
          </a:p>
          <a:p>
            <a:r>
              <a:rPr lang="en-US" dirty="0" smtClean="0"/>
              <a:t>Engage your audience</a:t>
            </a:r>
          </a:p>
          <a:p>
            <a:r>
              <a:rPr lang="en-US" dirty="0" smtClean="0"/>
              <a:t>Be a professional</a:t>
            </a:r>
          </a:p>
          <a:p>
            <a:r>
              <a:rPr lang="en-US" dirty="0" smtClean="0"/>
              <a:t>Practice </a:t>
            </a:r>
            <a:r>
              <a:rPr lang="en-US" smtClean="0"/>
              <a:t>makes perfect</a:t>
            </a:r>
            <a:endParaRPr lang="en-US" dirty="0"/>
          </a:p>
        </p:txBody>
      </p:sp>
    </p:spTree>
    <p:extLst>
      <p:ext uri="{BB962C8B-B14F-4D97-AF65-F5344CB8AC3E}">
        <p14:creationId xmlns:p14="http://schemas.microsoft.com/office/powerpoint/2010/main" val="2870869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Choosing a real life situation and knowledge question</a:t>
            </a:r>
            <a:endParaRPr lang="en-US" dirty="0"/>
          </a:p>
        </p:txBody>
      </p:sp>
      <p:sp>
        <p:nvSpPr>
          <p:cNvPr id="3" name="Content Placeholder 2"/>
          <p:cNvSpPr>
            <a:spLocks noGrp="1"/>
          </p:cNvSpPr>
          <p:nvPr>
            <p:ph idx="1"/>
          </p:nvPr>
        </p:nvSpPr>
        <p:spPr>
          <a:xfrm>
            <a:off x="900112" y="1801914"/>
            <a:ext cx="7345363" cy="4263607"/>
          </a:xfrm>
        </p:spPr>
        <p:txBody>
          <a:bodyPr/>
          <a:lstStyle/>
          <a:p>
            <a:r>
              <a:rPr lang="en-US" dirty="0" smtClean="0"/>
              <a:t>There are two ways to start preparing for your TOK Presentation.</a:t>
            </a:r>
          </a:p>
          <a:p>
            <a:pPr lvl="1"/>
            <a:r>
              <a:rPr lang="en-US" dirty="0" smtClean="0"/>
              <a:t>Choosing a real life situation first then knowledge question based on the real life situation</a:t>
            </a:r>
          </a:p>
          <a:p>
            <a:pPr lvl="1"/>
            <a:r>
              <a:rPr lang="en-US" dirty="0" smtClean="0"/>
              <a:t>Choosing a knowledge question then finding a real life situation that links to it.</a:t>
            </a:r>
            <a:endParaRPr lang="en-US" dirty="0"/>
          </a:p>
        </p:txBody>
      </p:sp>
    </p:spTree>
    <p:extLst>
      <p:ext uri="{BB962C8B-B14F-4D97-AF65-F5344CB8AC3E}">
        <p14:creationId xmlns:p14="http://schemas.microsoft.com/office/powerpoint/2010/main" val="876257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 life situation first</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first way is to begin with your real life situation knowledge issue. You may have come across a news story that you’ve found intriguing, or be aware of a particular issue that troubles or interests you. Perhaps you’ve read an article on how we begin to learn to speak before we’re even born. Perhaps you’ve seen something on how a certain religious leader has argued that his beliefs alone can provide us with all the answers to existence. From here, you’ll need to figure out a knowledge issue. For the first example, perhaps you could come up with ‘How innate is our ability to communicate?’ for the second, ‘Does religion provide us with certainty?</a:t>
            </a:r>
          </a:p>
        </p:txBody>
      </p:sp>
    </p:spTree>
    <p:extLst>
      <p:ext uri="{BB962C8B-B14F-4D97-AF65-F5344CB8AC3E}">
        <p14:creationId xmlns:p14="http://schemas.microsoft.com/office/powerpoint/2010/main" val="3644895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Knowledge question first</a:t>
            </a:r>
            <a:endParaRPr lang="en-US" dirty="0"/>
          </a:p>
        </p:txBody>
      </p:sp>
      <p:sp>
        <p:nvSpPr>
          <p:cNvPr id="3" name="Content Placeholder 2"/>
          <p:cNvSpPr>
            <a:spLocks noGrp="1"/>
          </p:cNvSpPr>
          <p:nvPr>
            <p:ph idx="1"/>
          </p:nvPr>
        </p:nvSpPr>
        <p:spPr/>
        <p:txBody>
          <a:bodyPr/>
          <a:lstStyle/>
          <a:p>
            <a:r>
              <a:rPr lang="en-US" dirty="0"/>
              <a:t>The second way is to begin with the knowledge question. You may have been wondering about a particular question connected to the ways of knowing or areas of knowledge. A popular example would be ethics: perhaps you are interested in which of the ways of knowing we use to work out the answers to moral </a:t>
            </a:r>
            <a:r>
              <a:rPr lang="en-US" dirty="0" smtClean="0"/>
              <a:t>questions.</a:t>
            </a:r>
            <a:endParaRPr lang="en-US" dirty="0"/>
          </a:p>
        </p:txBody>
      </p:sp>
    </p:spTree>
    <p:extLst>
      <p:ext uri="{BB962C8B-B14F-4D97-AF65-F5344CB8AC3E}">
        <p14:creationId xmlns:p14="http://schemas.microsoft.com/office/powerpoint/2010/main" val="3475417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Knowledge question first</a:t>
            </a:r>
          </a:p>
        </p:txBody>
      </p:sp>
      <p:sp>
        <p:nvSpPr>
          <p:cNvPr id="3" name="Content Placeholder 2"/>
          <p:cNvSpPr>
            <a:spLocks noGrp="1"/>
          </p:cNvSpPr>
          <p:nvPr>
            <p:ph idx="1"/>
          </p:nvPr>
        </p:nvSpPr>
        <p:spPr/>
        <p:txBody>
          <a:bodyPr>
            <a:normAutofit/>
          </a:bodyPr>
          <a:lstStyle/>
          <a:p>
            <a:r>
              <a:rPr lang="en-US" dirty="0"/>
              <a:t>This could be worded as ‘Which way of knowing is the most important in arriving at an ethical position?’ Then you need to find a real life example (or examples), to help you illustrate and introduce your knowledge </a:t>
            </a:r>
            <a:r>
              <a:rPr lang="en-US" dirty="0" smtClean="0"/>
              <a:t>issue.</a:t>
            </a:r>
            <a:endParaRPr lang="en-US" dirty="0"/>
          </a:p>
        </p:txBody>
      </p:sp>
    </p:spTree>
    <p:extLst>
      <p:ext uri="{BB962C8B-B14F-4D97-AF65-F5344CB8AC3E}">
        <p14:creationId xmlns:p14="http://schemas.microsoft.com/office/powerpoint/2010/main" val="3805290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of TOK Presentations</a:t>
            </a:r>
            <a:endParaRPr lang="en-US" dirty="0"/>
          </a:p>
        </p:txBody>
      </p:sp>
      <p:sp>
        <p:nvSpPr>
          <p:cNvPr id="3" name="Content Placeholder 2"/>
          <p:cNvSpPr>
            <a:spLocks noGrp="1"/>
          </p:cNvSpPr>
          <p:nvPr>
            <p:ph idx="1"/>
          </p:nvPr>
        </p:nvSpPr>
        <p:spPr/>
        <p:txBody>
          <a:bodyPr>
            <a:normAutofit fontScale="92500"/>
          </a:bodyPr>
          <a:lstStyle/>
          <a:p>
            <a:r>
              <a:rPr lang="en-US" dirty="0" smtClean="0"/>
              <a:t>Building Bridges with Language</a:t>
            </a:r>
          </a:p>
          <a:p>
            <a:pPr lvl="1"/>
            <a:r>
              <a:rPr lang="en-US" dirty="0" smtClean="0"/>
              <a:t>Real life situation: Arabic to be made mandatory in all Israeli Schools (news article)</a:t>
            </a:r>
          </a:p>
          <a:p>
            <a:pPr lvl="1"/>
            <a:r>
              <a:rPr lang="en-US" dirty="0" smtClean="0"/>
              <a:t>Knowledge Question:  To what extent does language shape thought and behavior</a:t>
            </a:r>
          </a:p>
          <a:p>
            <a:r>
              <a:rPr lang="en-US" dirty="0" smtClean="0"/>
              <a:t>Freedom or Knowledge?</a:t>
            </a:r>
          </a:p>
          <a:p>
            <a:pPr lvl="1"/>
            <a:r>
              <a:rPr lang="en-US" dirty="0" smtClean="0"/>
              <a:t>Real life situation: The </a:t>
            </a:r>
            <a:r>
              <a:rPr lang="en-US" dirty="0" err="1" smtClean="0"/>
              <a:t>Wikileaks</a:t>
            </a:r>
            <a:r>
              <a:rPr lang="en-US" dirty="0" smtClean="0"/>
              <a:t> disclosures about Western </a:t>
            </a:r>
            <a:r>
              <a:rPr lang="en-US" dirty="0"/>
              <a:t>g</a:t>
            </a:r>
            <a:r>
              <a:rPr lang="en-US" dirty="0" smtClean="0"/>
              <a:t>overnments’ foreign policy</a:t>
            </a:r>
          </a:p>
          <a:p>
            <a:pPr lvl="1"/>
            <a:r>
              <a:rPr lang="en-US" dirty="0" smtClean="0"/>
              <a:t>Knowledge question:   Who should decide about the amount of knowledge accessible to the general population?</a:t>
            </a:r>
            <a:endParaRPr lang="en-US" dirty="0"/>
          </a:p>
        </p:txBody>
      </p:sp>
    </p:spTree>
    <p:extLst>
      <p:ext uri="{BB962C8B-B14F-4D97-AF65-F5344CB8AC3E}">
        <p14:creationId xmlns:p14="http://schemas.microsoft.com/office/powerpoint/2010/main" val="3293897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of TOK Presentations</a:t>
            </a:r>
            <a:endParaRPr lang="en-US" dirty="0"/>
          </a:p>
        </p:txBody>
      </p:sp>
      <p:sp>
        <p:nvSpPr>
          <p:cNvPr id="3" name="Content Placeholder 2"/>
          <p:cNvSpPr>
            <a:spLocks noGrp="1"/>
          </p:cNvSpPr>
          <p:nvPr>
            <p:ph idx="1"/>
          </p:nvPr>
        </p:nvSpPr>
        <p:spPr/>
        <p:txBody>
          <a:bodyPr>
            <a:normAutofit lnSpcReduction="10000"/>
          </a:bodyPr>
          <a:lstStyle/>
          <a:p>
            <a:r>
              <a:rPr lang="en-US" dirty="0" smtClean="0"/>
              <a:t>Sourcing our food</a:t>
            </a:r>
          </a:p>
          <a:p>
            <a:pPr lvl="1"/>
            <a:r>
              <a:rPr lang="en-US" dirty="0" smtClean="0"/>
              <a:t>Real life situation: Monsanto and genetically engineered food.</a:t>
            </a:r>
          </a:p>
          <a:p>
            <a:pPr lvl="1"/>
            <a:r>
              <a:rPr lang="en-US" dirty="0" smtClean="0"/>
              <a:t>Knowledge Question:  Who should decide on the part played by natural science in our lives?</a:t>
            </a:r>
          </a:p>
          <a:p>
            <a:r>
              <a:rPr lang="en-US" dirty="0" smtClean="0"/>
              <a:t>Righteous Anger</a:t>
            </a:r>
          </a:p>
          <a:p>
            <a:pPr lvl="1"/>
            <a:r>
              <a:rPr lang="en-US" dirty="0"/>
              <a:t>Real life situation: President Obama allowing a Muslim community center to be built near ground zero</a:t>
            </a:r>
          </a:p>
          <a:p>
            <a:pPr lvl="1"/>
            <a:r>
              <a:rPr lang="en-US" dirty="0"/>
              <a:t>Knowledge Question:  Should there be a limit to multicultural tolerance?</a:t>
            </a:r>
          </a:p>
        </p:txBody>
      </p:sp>
    </p:spTree>
    <p:extLst>
      <p:ext uri="{BB962C8B-B14F-4D97-AF65-F5344CB8AC3E}">
        <p14:creationId xmlns:p14="http://schemas.microsoft.com/office/powerpoint/2010/main" val="716996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of TOK Presentations</a:t>
            </a:r>
            <a:endParaRPr lang="en-US" dirty="0"/>
          </a:p>
        </p:txBody>
      </p:sp>
      <p:sp>
        <p:nvSpPr>
          <p:cNvPr id="3" name="Content Placeholder 2"/>
          <p:cNvSpPr>
            <a:spLocks noGrp="1"/>
          </p:cNvSpPr>
          <p:nvPr>
            <p:ph idx="1"/>
          </p:nvPr>
        </p:nvSpPr>
        <p:spPr/>
        <p:txBody>
          <a:bodyPr>
            <a:normAutofit/>
          </a:bodyPr>
          <a:lstStyle/>
          <a:p>
            <a:r>
              <a:rPr lang="en-US" dirty="0" smtClean="0"/>
              <a:t>Art and its Audience</a:t>
            </a:r>
          </a:p>
          <a:p>
            <a:pPr lvl="1"/>
            <a:r>
              <a:rPr lang="en-US" dirty="0" smtClean="0"/>
              <a:t>Real life situation: Joshua Bell busking in New York City</a:t>
            </a:r>
          </a:p>
          <a:p>
            <a:pPr lvl="1"/>
            <a:r>
              <a:rPr lang="en-US" dirty="0" smtClean="0"/>
              <a:t>Knowledge Question:  To what extent does context inform the way we interact with the arts?</a:t>
            </a:r>
          </a:p>
          <a:p>
            <a:r>
              <a:rPr lang="en-US" dirty="0" smtClean="0"/>
              <a:t>Prime Time News</a:t>
            </a:r>
          </a:p>
          <a:p>
            <a:pPr lvl="1"/>
            <a:r>
              <a:rPr lang="en-US" dirty="0"/>
              <a:t>Real life situation: </a:t>
            </a:r>
            <a:r>
              <a:rPr lang="en-US" dirty="0" smtClean="0"/>
              <a:t>The Manila tourist bus hijacking</a:t>
            </a:r>
            <a:endParaRPr lang="en-US" dirty="0"/>
          </a:p>
          <a:p>
            <a:pPr lvl="1"/>
            <a:r>
              <a:rPr lang="en-US" dirty="0"/>
              <a:t>Knowledge Question:  </a:t>
            </a:r>
            <a:r>
              <a:rPr lang="en-US" dirty="0" smtClean="0"/>
              <a:t>Has the news become entertainment and what are the implication of this.</a:t>
            </a:r>
            <a:endParaRPr lang="en-US" dirty="0"/>
          </a:p>
        </p:txBody>
      </p:sp>
    </p:spTree>
    <p:extLst>
      <p:ext uri="{BB962C8B-B14F-4D97-AF65-F5344CB8AC3E}">
        <p14:creationId xmlns:p14="http://schemas.microsoft.com/office/powerpoint/2010/main" val="38085399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26</TotalTime>
  <Words>1663</Words>
  <Application>Microsoft Macintosh PowerPoint</Application>
  <PresentationFormat>On-screen Show (4:3)</PresentationFormat>
  <Paragraphs>94</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Capital</vt:lpstr>
      <vt:lpstr>TOK Presentations</vt:lpstr>
      <vt:lpstr>What will we discuss today?</vt:lpstr>
      <vt:lpstr>Choosing a real life situation and knowledge question</vt:lpstr>
      <vt:lpstr>Real life situation first</vt:lpstr>
      <vt:lpstr>Knowledge question first</vt:lpstr>
      <vt:lpstr>Knowledge question first</vt:lpstr>
      <vt:lpstr>Example of TOK Presentations</vt:lpstr>
      <vt:lpstr>Example of TOK Presentations</vt:lpstr>
      <vt:lpstr>Example of TOK Presentations</vt:lpstr>
      <vt:lpstr>Development Section</vt:lpstr>
      <vt:lpstr>Development Section</vt:lpstr>
      <vt:lpstr>Development Section</vt:lpstr>
      <vt:lpstr>Using Evidence</vt:lpstr>
      <vt:lpstr>Structuring a Theory of knowledge presentation</vt:lpstr>
      <vt:lpstr>Structuring a Theory of knowledge presentation</vt:lpstr>
      <vt:lpstr>Structuring a Theory of knowledge presentation</vt:lpstr>
      <vt:lpstr>Structuring a Theory of knowledge presentation</vt:lpstr>
      <vt:lpstr>Structuring a Theory of knowledge presentation</vt:lpstr>
      <vt:lpstr>Structuring a Theory of knowledge presentation</vt:lpstr>
      <vt:lpstr>Structuring a Theory of knowledge presentation</vt:lpstr>
      <vt:lpstr>Footer</vt:lpstr>
      <vt:lpstr>Signposting</vt:lpstr>
      <vt:lpstr>Delivering a TOK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TOK Presentations</dc:title>
  <dc:creator>SVP</dc:creator>
  <cp:lastModifiedBy>SVP</cp:lastModifiedBy>
  <cp:revision>9</cp:revision>
  <dcterms:created xsi:type="dcterms:W3CDTF">2016-02-15T04:00:55Z</dcterms:created>
  <dcterms:modified xsi:type="dcterms:W3CDTF">2017-02-28T12:03:08Z</dcterms:modified>
</cp:coreProperties>
</file>